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9"/>
  </p:notesMasterIdLst>
  <p:sldIdLst>
    <p:sldId id="256" r:id="rId2"/>
    <p:sldId id="295" r:id="rId3"/>
    <p:sldId id="258" r:id="rId4"/>
    <p:sldId id="263" r:id="rId5"/>
    <p:sldId id="261" r:id="rId6"/>
    <p:sldId id="345" r:id="rId7"/>
    <p:sldId id="314" r:id="rId8"/>
    <p:sldId id="318" r:id="rId9"/>
    <p:sldId id="319" r:id="rId10"/>
    <p:sldId id="265" r:id="rId11"/>
    <p:sldId id="296" r:id="rId12"/>
    <p:sldId id="267" r:id="rId13"/>
    <p:sldId id="346" r:id="rId14"/>
    <p:sldId id="272" r:id="rId15"/>
    <p:sldId id="297" r:id="rId16"/>
    <p:sldId id="347" r:id="rId17"/>
    <p:sldId id="315" r:id="rId18"/>
    <p:sldId id="378" r:id="rId19"/>
    <p:sldId id="372" r:id="rId20"/>
    <p:sldId id="298" r:id="rId21"/>
    <p:sldId id="349" r:id="rId22"/>
    <p:sldId id="375" r:id="rId23"/>
    <p:sldId id="374" r:id="rId24"/>
    <p:sldId id="350" r:id="rId25"/>
    <p:sldId id="334" r:id="rId26"/>
    <p:sldId id="283" r:id="rId27"/>
    <p:sldId id="273" r:id="rId28"/>
    <p:sldId id="376" r:id="rId29"/>
    <p:sldId id="377" r:id="rId30"/>
    <p:sldId id="352" r:id="rId31"/>
    <p:sldId id="357" r:id="rId32"/>
    <p:sldId id="358" r:id="rId33"/>
    <p:sldId id="356" r:id="rId34"/>
    <p:sldId id="300" r:id="rId35"/>
    <p:sldId id="359" r:id="rId36"/>
    <p:sldId id="360" r:id="rId37"/>
    <p:sldId id="362" r:id="rId38"/>
    <p:sldId id="288" r:id="rId39"/>
    <p:sldId id="284" r:id="rId40"/>
    <p:sldId id="363" r:id="rId41"/>
    <p:sldId id="316" r:id="rId42"/>
    <p:sldId id="355" r:id="rId43"/>
    <p:sldId id="353" r:id="rId44"/>
    <p:sldId id="354" r:id="rId45"/>
    <p:sldId id="365" r:id="rId46"/>
    <p:sldId id="366" r:id="rId47"/>
    <p:sldId id="367" r:id="rId48"/>
    <p:sldId id="304" r:id="rId49"/>
    <p:sldId id="289" r:id="rId50"/>
    <p:sldId id="371" r:id="rId51"/>
    <p:sldId id="368" r:id="rId52"/>
    <p:sldId id="369" r:id="rId53"/>
    <p:sldId id="370" r:id="rId54"/>
    <p:sldId id="331" r:id="rId55"/>
    <p:sldId id="344" r:id="rId56"/>
    <p:sldId id="329" r:id="rId57"/>
    <p:sldId id="259" r:id="rId58"/>
  </p:sldIdLst>
  <p:sldSz cx="12192000" cy="6858000"/>
  <p:notesSz cx="6858000" cy="9144000"/>
  <p:embeddedFontLst>
    <p:embeddedFont>
      <p:font typeface="Bebas Neue Regular" panose="020B0606020202050201" pitchFamily="34" charset="77"/>
      <p:regular r:id="rId60"/>
    </p:embeddedFont>
    <p:embeddedFont>
      <p:font typeface="Poppins" pitchFamily="2" charset="77"/>
      <p:regular r:id="rId61"/>
      <p:bold r:id="rId62"/>
      <p:italic r:id="rId63"/>
      <p:boldItalic r:id="rId6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B08E"/>
    <a:srgbClr val="0CAF8F"/>
    <a:srgbClr val="FFFFFF"/>
    <a:srgbClr val="5A31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35" autoAdjust="0"/>
    <p:restoredTop sz="96053"/>
  </p:normalViewPr>
  <p:slideViewPr>
    <p:cSldViewPr snapToGrid="0">
      <p:cViewPr>
        <p:scale>
          <a:sx n="46" d="100"/>
          <a:sy n="46" d="100"/>
        </p:scale>
        <p:origin x="3000" y="1632"/>
      </p:cViewPr>
      <p:guideLst/>
    </p:cSldViewPr>
  </p:slideViewPr>
  <p:notesTextViewPr>
    <p:cViewPr>
      <p:scale>
        <a:sx n="125" d="100"/>
        <a:sy n="12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C0BEB9-BC44-C647-A12F-DA71BA852013}" type="datetimeFigureOut">
              <a:rPr lang="sv-SE" smtClean="0"/>
              <a:t>2026-02-12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90436-BD00-1C43-B04F-148ACA941A60}" type="slidenum">
              <a:rPr lang="sv-SE" smtClean="0"/>
              <a:t>‹#›</a:t>
            </a:fld>
            <a:endParaRPr lang="sv-SE"/>
          </a:p>
        </p:txBody>
      </p:sp>
    </p:spTree>
    <p:extLst>
      <p:ext uri="{BB962C8B-B14F-4D97-AF65-F5344CB8AC3E}">
        <p14:creationId xmlns:p14="http://schemas.microsoft.com/office/powerpoint/2010/main" val="165421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OiLITHMVcRw"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1</a:t>
            </a:fld>
            <a:endParaRPr lang="sv-SE"/>
          </a:p>
        </p:txBody>
      </p:sp>
    </p:spTree>
    <p:extLst>
      <p:ext uri="{BB962C8B-B14F-4D97-AF65-F5344CB8AC3E}">
        <p14:creationId xmlns:p14="http://schemas.microsoft.com/office/powerpoint/2010/main" val="2153514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436F4-A109-9605-F429-968B92CD842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94EA1B6-F019-837F-CE8B-7E5171B4F2F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3B7213E-614A-C256-D429-2B3DB4A3F7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dirty="0">
                <a:solidFill>
                  <a:schemeClr val="tx1"/>
                </a:solidFill>
                <a:effectLst/>
                <a:latin typeface="+mn-lt"/>
                <a:ea typeface="+mn-ea"/>
                <a:cs typeface="+mn-cs"/>
              </a:rPr>
              <a:t>Svar: C Jordens förmåga att främja plantornas tillväxt och upprätthålla funktioner i ekosystemet</a:t>
            </a:r>
            <a:endParaRPr lang="sv-SE" dirty="0"/>
          </a:p>
          <a:p>
            <a:endParaRPr lang="sv-SE" dirty="0"/>
          </a:p>
        </p:txBody>
      </p:sp>
      <p:sp>
        <p:nvSpPr>
          <p:cNvPr id="4" name="Platshållare för bildnummer 3">
            <a:extLst>
              <a:ext uri="{FF2B5EF4-FFF2-40B4-BE49-F238E27FC236}">
                <a16:creationId xmlns:a16="http://schemas.microsoft.com/office/drawing/2014/main" id="{92EC0492-1C78-460B-8313-E937277606DC}"/>
              </a:ext>
            </a:extLst>
          </p:cNvPr>
          <p:cNvSpPr>
            <a:spLocks noGrp="1"/>
          </p:cNvSpPr>
          <p:nvPr>
            <p:ph type="sldNum" sz="quarter" idx="5"/>
          </p:nvPr>
        </p:nvSpPr>
        <p:spPr/>
        <p:txBody>
          <a:bodyPr/>
          <a:lstStyle/>
          <a:p>
            <a:fld id="{A8C90436-BD00-1C43-B04F-148ACA941A60}" type="slidenum">
              <a:rPr lang="sv-SE" smtClean="0"/>
              <a:t>17</a:t>
            </a:fld>
            <a:endParaRPr lang="sv-SE"/>
          </a:p>
        </p:txBody>
      </p:sp>
    </p:spTree>
    <p:extLst>
      <p:ext uri="{BB962C8B-B14F-4D97-AF65-F5344CB8AC3E}">
        <p14:creationId xmlns:p14="http://schemas.microsoft.com/office/powerpoint/2010/main" val="2625296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B3E84-12C0-C064-B108-A277FFE44F7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1DC6F76-CC52-2166-DAFE-DAF688EEC38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0B7EF59-B310-5FAF-6DDF-9AAB73866A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dirty="0">
                <a:solidFill>
                  <a:schemeClr val="tx1"/>
                </a:solidFill>
                <a:effectLst/>
                <a:latin typeface="+mn-lt"/>
                <a:ea typeface="+mn-ea"/>
                <a:cs typeface="+mn-cs"/>
              </a:rPr>
              <a:t>Svar: C Jordens förmåga att främja plantornas tillväxt och upprätthålla funktioner i ekosystemet</a:t>
            </a:r>
            <a:endParaRPr lang="sv-SE" dirty="0"/>
          </a:p>
          <a:p>
            <a:endParaRPr lang="sv-SE" dirty="0"/>
          </a:p>
        </p:txBody>
      </p:sp>
      <p:sp>
        <p:nvSpPr>
          <p:cNvPr id="4" name="Platshållare för bildnummer 3">
            <a:extLst>
              <a:ext uri="{FF2B5EF4-FFF2-40B4-BE49-F238E27FC236}">
                <a16:creationId xmlns:a16="http://schemas.microsoft.com/office/drawing/2014/main" id="{41616E48-1A70-110C-97F5-B60CC3558107}"/>
              </a:ext>
            </a:extLst>
          </p:cNvPr>
          <p:cNvSpPr>
            <a:spLocks noGrp="1"/>
          </p:cNvSpPr>
          <p:nvPr>
            <p:ph type="sldNum" sz="quarter" idx="5"/>
          </p:nvPr>
        </p:nvSpPr>
        <p:spPr/>
        <p:txBody>
          <a:bodyPr/>
          <a:lstStyle/>
          <a:p>
            <a:fld id="{A8C90436-BD00-1C43-B04F-148ACA941A60}" type="slidenum">
              <a:rPr lang="sv-SE" smtClean="0"/>
              <a:t>18</a:t>
            </a:fld>
            <a:endParaRPr lang="sv-SE"/>
          </a:p>
        </p:txBody>
      </p:sp>
    </p:spTree>
    <p:extLst>
      <p:ext uri="{BB962C8B-B14F-4D97-AF65-F5344CB8AC3E}">
        <p14:creationId xmlns:p14="http://schemas.microsoft.com/office/powerpoint/2010/main" val="3798025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CEE64-FD5E-E112-4B93-D8352893DDA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A51F448-BEF8-EC32-7FC4-F2B78EFE9CF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EDC7E8C-AE58-2344-0A02-AC02FDBF0A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dirty="0">
                <a:solidFill>
                  <a:schemeClr val="tx1"/>
                </a:solidFill>
                <a:effectLst/>
                <a:latin typeface="+mn-lt"/>
                <a:ea typeface="+mn-ea"/>
                <a:cs typeface="+mn-cs"/>
              </a:rPr>
              <a:t>Svar: C Jordens förmåga att främja plantornas tillväxt och upprätthålla funktioner i ekosystemet</a:t>
            </a:r>
            <a:endParaRPr lang="sv-SE" dirty="0"/>
          </a:p>
          <a:p>
            <a:endParaRPr lang="sv-SE" dirty="0"/>
          </a:p>
        </p:txBody>
      </p:sp>
      <p:sp>
        <p:nvSpPr>
          <p:cNvPr id="4" name="Platshållare för bildnummer 3">
            <a:extLst>
              <a:ext uri="{FF2B5EF4-FFF2-40B4-BE49-F238E27FC236}">
                <a16:creationId xmlns:a16="http://schemas.microsoft.com/office/drawing/2014/main" id="{BF99B548-3E75-1ADE-F868-27E5E946E517}"/>
              </a:ext>
            </a:extLst>
          </p:cNvPr>
          <p:cNvSpPr>
            <a:spLocks noGrp="1"/>
          </p:cNvSpPr>
          <p:nvPr>
            <p:ph type="sldNum" sz="quarter" idx="5"/>
          </p:nvPr>
        </p:nvSpPr>
        <p:spPr/>
        <p:txBody>
          <a:bodyPr/>
          <a:lstStyle/>
          <a:p>
            <a:fld id="{A8C90436-BD00-1C43-B04F-148ACA941A60}" type="slidenum">
              <a:rPr lang="sv-SE" smtClean="0"/>
              <a:t>19</a:t>
            </a:fld>
            <a:endParaRPr lang="sv-SE"/>
          </a:p>
        </p:txBody>
      </p:sp>
    </p:spTree>
    <p:extLst>
      <p:ext uri="{BB962C8B-B14F-4D97-AF65-F5344CB8AC3E}">
        <p14:creationId xmlns:p14="http://schemas.microsoft.com/office/powerpoint/2010/main" val="3611184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20</a:t>
            </a:fld>
            <a:endParaRPr lang="sv-SE"/>
          </a:p>
        </p:txBody>
      </p:sp>
    </p:spTree>
    <p:extLst>
      <p:ext uri="{BB962C8B-B14F-4D97-AF65-F5344CB8AC3E}">
        <p14:creationId xmlns:p14="http://schemas.microsoft.com/office/powerpoint/2010/main" val="3746726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441B5-56CD-C5EA-D9F3-869FE2A6DC4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0C4F3A6-7E00-6447-F643-2CDA9E40195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7FDBD06-BF7A-1788-4F65-11041058180F}"/>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585BD1D8-4675-76D4-73F2-4E9417A85CAB}"/>
              </a:ext>
            </a:extLst>
          </p:cNvPr>
          <p:cNvSpPr>
            <a:spLocks noGrp="1"/>
          </p:cNvSpPr>
          <p:nvPr>
            <p:ph type="sldNum" sz="quarter" idx="5"/>
          </p:nvPr>
        </p:nvSpPr>
        <p:spPr/>
        <p:txBody>
          <a:bodyPr/>
          <a:lstStyle/>
          <a:p>
            <a:fld id="{A8C90436-BD00-1C43-B04F-148ACA941A60}" type="slidenum">
              <a:rPr lang="sv-SE" smtClean="0"/>
              <a:t>21</a:t>
            </a:fld>
            <a:endParaRPr lang="sv-SE"/>
          </a:p>
        </p:txBody>
      </p:sp>
    </p:spTree>
    <p:extLst>
      <p:ext uri="{BB962C8B-B14F-4D97-AF65-F5344CB8AC3E}">
        <p14:creationId xmlns:p14="http://schemas.microsoft.com/office/powerpoint/2010/main" val="2433040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1CA57-CE22-9AB8-67ED-41FAD8A2989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7CBD335-870B-FD35-F52F-A5A3CB86945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87FEC93-2F2F-9A45-5C8C-AE415F0A56E6}"/>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C87EFF4A-865B-1CD7-322B-CA9F316CAD37}"/>
              </a:ext>
            </a:extLst>
          </p:cNvPr>
          <p:cNvSpPr>
            <a:spLocks noGrp="1"/>
          </p:cNvSpPr>
          <p:nvPr>
            <p:ph type="sldNum" sz="quarter" idx="5"/>
          </p:nvPr>
        </p:nvSpPr>
        <p:spPr/>
        <p:txBody>
          <a:bodyPr/>
          <a:lstStyle/>
          <a:p>
            <a:fld id="{A8C90436-BD00-1C43-B04F-148ACA941A60}" type="slidenum">
              <a:rPr lang="sv-SE" smtClean="0"/>
              <a:t>22</a:t>
            </a:fld>
            <a:endParaRPr lang="sv-SE"/>
          </a:p>
        </p:txBody>
      </p:sp>
    </p:spTree>
    <p:extLst>
      <p:ext uri="{BB962C8B-B14F-4D97-AF65-F5344CB8AC3E}">
        <p14:creationId xmlns:p14="http://schemas.microsoft.com/office/powerpoint/2010/main" val="641689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6DE30-652A-43EC-6AB2-BAE3829FDBD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5C646F7-B7B1-813C-B7CA-47C0C55BF7A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D62B023-2403-BCBF-CB5F-ED188D5A9DB3}"/>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92F92FEB-0DFD-D88F-BBAB-F1F6E01B469E}"/>
              </a:ext>
            </a:extLst>
          </p:cNvPr>
          <p:cNvSpPr>
            <a:spLocks noGrp="1"/>
          </p:cNvSpPr>
          <p:nvPr>
            <p:ph type="sldNum" sz="quarter" idx="5"/>
          </p:nvPr>
        </p:nvSpPr>
        <p:spPr/>
        <p:txBody>
          <a:bodyPr/>
          <a:lstStyle/>
          <a:p>
            <a:fld id="{A8C90436-BD00-1C43-B04F-148ACA941A60}" type="slidenum">
              <a:rPr lang="sv-SE" smtClean="0"/>
              <a:t>23</a:t>
            </a:fld>
            <a:endParaRPr lang="sv-SE"/>
          </a:p>
        </p:txBody>
      </p:sp>
    </p:spTree>
    <p:extLst>
      <p:ext uri="{BB962C8B-B14F-4D97-AF65-F5344CB8AC3E}">
        <p14:creationId xmlns:p14="http://schemas.microsoft.com/office/powerpoint/2010/main" val="390988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9F2BD-C366-019C-224F-A5886456414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773B4E9-1F6D-D18C-F328-A139722B183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021615B-3A60-A219-8821-91D1514E3FCC}"/>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7CAB1B27-AC86-E4B3-EE27-01B3EB33F010}"/>
              </a:ext>
            </a:extLst>
          </p:cNvPr>
          <p:cNvSpPr>
            <a:spLocks noGrp="1"/>
          </p:cNvSpPr>
          <p:nvPr>
            <p:ph type="sldNum" sz="quarter" idx="5"/>
          </p:nvPr>
        </p:nvSpPr>
        <p:spPr/>
        <p:txBody>
          <a:bodyPr/>
          <a:lstStyle/>
          <a:p>
            <a:fld id="{A8C90436-BD00-1C43-B04F-148ACA941A60}" type="slidenum">
              <a:rPr lang="sv-SE" smtClean="0"/>
              <a:t>24</a:t>
            </a:fld>
            <a:endParaRPr lang="sv-SE"/>
          </a:p>
        </p:txBody>
      </p:sp>
    </p:spTree>
    <p:extLst>
      <p:ext uri="{BB962C8B-B14F-4D97-AF65-F5344CB8AC3E}">
        <p14:creationId xmlns:p14="http://schemas.microsoft.com/office/powerpoint/2010/main" val="2677049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789E7-0CD2-63AC-A0B3-1B94F952338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B91E441-20C9-5026-6E05-C786BE66B8E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B628AF0-CED1-4E24-AD15-8F580C5D87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dirty="0">
                <a:solidFill>
                  <a:schemeClr val="tx1"/>
                </a:solidFill>
                <a:effectLst/>
                <a:latin typeface="+mn-lt"/>
                <a:ea typeface="+mn-ea"/>
                <a:cs typeface="+mn-cs"/>
              </a:rPr>
              <a:t>Svar: C Jordens förmåga att främja plantornas tillväxt och upprätthålla funktioner i ekosystemet</a:t>
            </a:r>
            <a:endParaRPr lang="sv-SE" dirty="0"/>
          </a:p>
          <a:p>
            <a:endParaRPr lang="sv-SE" dirty="0"/>
          </a:p>
        </p:txBody>
      </p:sp>
      <p:sp>
        <p:nvSpPr>
          <p:cNvPr id="4" name="Platshållare för bildnummer 3">
            <a:extLst>
              <a:ext uri="{FF2B5EF4-FFF2-40B4-BE49-F238E27FC236}">
                <a16:creationId xmlns:a16="http://schemas.microsoft.com/office/drawing/2014/main" id="{951BF2BC-A100-CCF4-BD15-8A5DA14830C6}"/>
              </a:ext>
            </a:extLst>
          </p:cNvPr>
          <p:cNvSpPr>
            <a:spLocks noGrp="1"/>
          </p:cNvSpPr>
          <p:nvPr>
            <p:ph type="sldNum" sz="quarter" idx="5"/>
          </p:nvPr>
        </p:nvSpPr>
        <p:spPr/>
        <p:txBody>
          <a:bodyPr/>
          <a:lstStyle/>
          <a:p>
            <a:fld id="{A8C90436-BD00-1C43-B04F-148ACA941A60}" type="slidenum">
              <a:rPr lang="sv-SE" smtClean="0"/>
              <a:t>28</a:t>
            </a:fld>
            <a:endParaRPr lang="sv-SE"/>
          </a:p>
        </p:txBody>
      </p:sp>
    </p:spTree>
    <p:extLst>
      <p:ext uri="{BB962C8B-B14F-4D97-AF65-F5344CB8AC3E}">
        <p14:creationId xmlns:p14="http://schemas.microsoft.com/office/powerpoint/2010/main" val="1570140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4D2EC-9576-3078-895C-18644B83130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B280CFC-28B0-A3BB-87B7-CE285BC04D1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9AC34E1-F21C-02C8-0D64-BB67D8D67E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dirty="0">
                <a:solidFill>
                  <a:schemeClr val="tx1"/>
                </a:solidFill>
                <a:effectLst/>
                <a:latin typeface="+mn-lt"/>
                <a:ea typeface="+mn-ea"/>
                <a:cs typeface="+mn-cs"/>
              </a:rPr>
              <a:t>Svar: C Jordens förmåga att främja plantornas tillväxt och upprätthålla funktioner i ekosystemet</a:t>
            </a:r>
            <a:endParaRPr lang="sv-SE" dirty="0"/>
          </a:p>
          <a:p>
            <a:endParaRPr lang="sv-SE" dirty="0"/>
          </a:p>
        </p:txBody>
      </p:sp>
      <p:sp>
        <p:nvSpPr>
          <p:cNvPr id="4" name="Platshållare för bildnummer 3">
            <a:extLst>
              <a:ext uri="{FF2B5EF4-FFF2-40B4-BE49-F238E27FC236}">
                <a16:creationId xmlns:a16="http://schemas.microsoft.com/office/drawing/2014/main" id="{1B135035-9360-5ED1-6E3D-E83ECDF51E41}"/>
              </a:ext>
            </a:extLst>
          </p:cNvPr>
          <p:cNvSpPr>
            <a:spLocks noGrp="1"/>
          </p:cNvSpPr>
          <p:nvPr>
            <p:ph type="sldNum" sz="quarter" idx="5"/>
          </p:nvPr>
        </p:nvSpPr>
        <p:spPr/>
        <p:txBody>
          <a:bodyPr/>
          <a:lstStyle/>
          <a:p>
            <a:fld id="{A8C90436-BD00-1C43-B04F-148ACA941A60}" type="slidenum">
              <a:rPr lang="sv-SE" smtClean="0"/>
              <a:t>29</a:t>
            </a:fld>
            <a:endParaRPr lang="sv-SE"/>
          </a:p>
        </p:txBody>
      </p:sp>
    </p:spTree>
    <p:extLst>
      <p:ext uri="{BB962C8B-B14F-4D97-AF65-F5344CB8AC3E}">
        <p14:creationId xmlns:p14="http://schemas.microsoft.com/office/powerpoint/2010/main" val="3534082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4</a:t>
            </a:fld>
            <a:endParaRPr lang="sv-SE"/>
          </a:p>
        </p:txBody>
      </p:sp>
    </p:spTree>
    <p:extLst>
      <p:ext uri="{BB962C8B-B14F-4D97-AF65-F5344CB8AC3E}">
        <p14:creationId xmlns:p14="http://schemas.microsoft.com/office/powerpoint/2010/main" val="1601024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Källa: </a:t>
            </a:r>
            <a:r>
              <a:rPr lang="ca-ES" sz="1200" dirty="0" err="1">
                <a:solidFill>
                  <a:schemeClr val="tx1"/>
                </a:solidFill>
              </a:rPr>
              <a:t>Riksförbundet</a:t>
            </a:r>
            <a:r>
              <a:rPr lang="ca-ES" sz="1200" dirty="0">
                <a:solidFill>
                  <a:schemeClr val="tx1"/>
                </a:solidFill>
              </a:rPr>
              <a:t> </a:t>
            </a:r>
            <a:r>
              <a:rPr lang="ca-ES" sz="1200" dirty="0" err="1">
                <a:solidFill>
                  <a:schemeClr val="tx1"/>
                </a:solidFill>
              </a:rPr>
              <a:t>Svensk</a:t>
            </a:r>
            <a:r>
              <a:rPr lang="ca-ES" sz="1200" dirty="0">
                <a:solidFill>
                  <a:schemeClr val="tx1"/>
                </a:solidFill>
              </a:rPr>
              <a:t> </a:t>
            </a:r>
            <a:r>
              <a:rPr lang="ca-ES" sz="1200" dirty="0" err="1">
                <a:solidFill>
                  <a:schemeClr val="tx1"/>
                </a:solidFill>
              </a:rPr>
              <a:t>Trädgård</a:t>
            </a:r>
            <a:r>
              <a:rPr lang="ca-ES" sz="1200" dirty="0">
                <a:solidFill>
                  <a:schemeClr val="tx1"/>
                </a:solidFill>
              </a:rPr>
              <a:t>: </a:t>
            </a:r>
            <a:r>
              <a:rPr lang="ca-ES" sz="1200" dirty="0" err="1">
                <a:solidFill>
                  <a:schemeClr val="tx1"/>
                </a:solidFill>
              </a:rPr>
              <a:t>https</a:t>
            </a:r>
            <a:r>
              <a:rPr lang="ca-ES" sz="1200" dirty="0">
                <a:solidFill>
                  <a:schemeClr val="tx1"/>
                </a:solidFill>
              </a:rPr>
              <a:t>://</a:t>
            </a:r>
            <a:r>
              <a:rPr lang="ca-ES" sz="1200" dirty="0" err="1">
                <a:solidFill>
                  <a:schemeClr val="tx1"/>
                </a:solidFill>
              </a:rPr>
              <a:t>svensktradgard.se</a:t>
            </a:r>
            <a:r>
              <a:rPr lang="ca-ES" sz="1200" dirty="0">
                <a:solidFill>
                  <a:schemeClr val="tx1"/>
                </a:solidFill>
              </a:rPr>
              <a:t>/</a:t>
            </a:r>
            <a:r>
              <a:rPr lang="ca-ES" sz="1200" dirty="0" err="1">
                <a:solidFill>
                  <a:schemeClr val="tx1"/>
                </a:solidFill>
              </a:rPr>
              <a:t>tradgardsrad</a:t>
            </a:r>
            <a:r>
              <a:rPr lang="ca-ES" sz="1200" dirty="0">
                <a:solidFill>
                  <a:schemeClr val="tx1"/>
                </a:solidFill>
              </a:rPr>
              <a:t>/</a:t>
            </a:r>
            <a:r>
              <a:rPr lang="ca-ES" sz="1200" dirty="0" err="1">
                <a:solidFill>
                  <a:schemeClr val="tx1"/>
                </a:solidFill>
              </a:rPr>
              <a:t>hallbar-odling</a:t>
            </a:r>
            <a:r>
              <a:rPr lang="ca-ES" sz="1200" dirty="0">
                <a:solidFill>
                  <a:schemeClr val="tx1"/>
                </a:solidFill>
              </a:rPr>
              <a:t>/</a:t>
            </a:r>
            <a:r>
              <a:rPr lang="ca-ES" sz="1200" dirty="0" err="1">
                <a:solidFill>
                  <a:schemeClr val="tx1"/>
                </a:solidFill>
              </a:rPr>
              <a:t>varda-jorden</a:t>
            </a:r>
            <a:r>
              <a:rPr lang="ca-ES" sz="1200" dirty="0">
                <a:solidFill>
                  <a:schemeClr val="tx1"/>
                </a:solidFill>
              </a:rPr>
              <a:t>/</a:t>
            </a:r>
            <a:r>
              <a:rPr lang="ca-ES" sz="1200" dirty="0" err="1">
                <a:solidFill>
                  <a:schemeClr val="tx1"/>
                </a:solidFill>
              </a:rPr>
              <a:t>bordighet-och-kolinlagring</a:t>
            </a:r>
            <a:r>
              <a:rPr lang="ca-ES" sz="1200" dirty="0">
                <a:solidFill>
                  <a:schemeClr val="tx1"/>
                </a:solidFill>
              </a:rPr>
              <a:t>/</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SGU samt Vetenskap &amp; Allmänhet</a:t>
            </a:r>
          </a:p>
        </p:txBody>
      </p:sp>
      <p:sp>
        <p:nvSpPr>
          <p:cNvPr id="4" name="Platshållare för bildnummer 3"/>
          <p:cNvSpPr>
            <a:spLocks noGrp="1"/>
          </p:cNvSpPr>
          <p:nvPr>
            <p:ph type="sldNum" sz="quarter" idx="5"/>
          </p:nvPr>
        </p:nvSpPr>
        <p:spPr/>
        <p:txBody>
          <a:bodyPr/>
          <a:lstStyle/>
          <a:p>
            <a:fld id="{A8C90436-BD00-1C43-B04F-148ACA941A60}" type="slidenum">
              <a:rPr lang="sv-SE" smtClean="0"/>
              <a:t>30</a:t>
            </a:fld>
            <a:endParaRPr lang="sv-SE"/>
          </a:p>
        </p:txBody>
      </p:sp>
    </p:spTree>
    <p:extLst>
      <p:ext uri="{BB962C8B-B14F-4D97-AF65-F5344CB8AC3E}">
        <p14:creationId xmlns:p14="http://schemas.microsoft.com/office/powerpoint/2010/main" val="2469902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68CE7-51C0-AE38-0345-EC813AA590E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1D4DDBB-59CC-21B3-136C-0F9F5F73F4E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2DA1640-5F0F-3BFB-B57B-A02BF7404E5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Källa: </a:t>
            </a:r>
            <a:r>
              <a:rPr lang="ca-ES" sz="1200" dirty="0" err="1">
                <a:solidFill>
                  <a:schemeClr val="tx1"/>
                </a:solidFill>
              </a:rPr>
              <a:t>Riksförbundet</a:t>
            </a:r>
            <a:r>
              <a:rPr lang="ca-ES" sz="1200" dirty="0">
                <a:solidFill>
                  <a:schemeClr val="tx1"/>
                </a:solidFill>
              </a:rPr>
              <a:t> </a:t>
            </a:r>
            <a:r>
              <a:rPr lang="ca-ES" sz="1200" dirty="0" err="1">
                <a:solidFill>
                  <a:schemeClr val="tx1"/>
                </a:solidFill>
              </a:rPr>
              <a:t>Svensk</a:t>
            </a:r>
            <a:r>
              <a:rPr lang="ca-ES" sz="1200" dirty="0">
                <a:solidFill>
                  <a:schemeClr val="tx1"/>
                </a:solidFill>
              </a:rPr>
              <a:t> </a:t>
            </a:r>
            <a:r>
              <a:rPr lang="ca-ES" sz="1200" dirty="0" err="1">
                <a:solidFill>
                  <a:schemeClr val="tx1"/>
                </a:solidFill>
              </a:rPr>
              <a:t>Trädgård</a:t>
            </a:r>
            <a:r>
              <a:rPr lang="ca-ES" sz="1200" dirty="0">
                <a:solidFill>
                  <a:schemeClr val="tx1"/>
                </a:solidFill>
              </a:rPr>
              <a:t>: </a:t>
            </a:r>
            <a:r>
              <a:rPr lang="ca-ES" sz="1200" dirty="0" err="1">
                <a:solidFill>
                  <a:schemeClr val="tx1"/>
                </a:solidFill>
              </a:rPr>
              <a:t>https</a:t>
            </a:r>
            <a:r>
              <a:rPr lang="ca-ES" sz="1200" dirty="0">
                <a:solidFill>
                  <a:schemeClr val="tx1"/>
                </a:solidFill>
              </a:rPr>
              <a:t>://</a:t>
            </a:r>
            <a:r>
              <a:rPr lang="ca-ES" sz="1200" dirty="0" err="1">
                <a:solidFill>
                  <a:schemeClr val="tx1"/>
                </a:solidFill>
              </a:rPr>
              <a:t>svensktradgard.se</a:t>
            </a:r>
            <a:r>
              <a:rPr lang="ca-ES" sz="1200" dirty="0">
                <a:solidFill>
                  <a:schemeClr val="tx1"/>
                </a:solidFill>
              </a:rPr>
              <a:t>/</a:t>
            </a:r>
            <a:r>
              <a:rPr lang="ca-ES" sz="1200" dirty="0" err="1">
                <a:solidFill>
                  <a:schemeClr val="tx1"/>
                </a:solidFill>
              </a:rPr>
              <a:t>tradgardsrad</a:t>
            </a:r>
            <a:r>
              <a:rPr lang="ca-ES" sz="1200" dirty="0">
                <a:solidFill>
                  <a:schemeClr val="tx1"/>
                </a:solidFill>
              </a:rPr>
              <a:t>/</a:t>
            </a:r>
            <a:r>
              <a:rPr lang="ca-ES" sz="1200" dirty="0" err="1">
                <a:solidFill>
                  <a:schemeClr val="tx1"/>
                </a:solidFill>
              </a:rPr>
              <a:t>hallbar-odling</a:t>
            </a:r>
            <a:r>
              <a:rPr lang="ca-ES" sz="1200" dirty="0">
                <a:solidFill>
                  <a:schemeClr val="tx1"/>
                </a:solidFill>
              </a:rPr>
              <a:t>/</a:t>
            </a:r>
            <a:r>
              <a:rPr lang="ca-ES" sz="1200" dirty="0" err="1">
                <a:solidFill>
                  <a:schemeClr val="tx1"/>
                </a:solidFill>
              </a:rPr>
              <a:t>varda-jorden</a:t>
            </a:r>
            <a:r>
              <a:rPr lang="ca-ES" sz="1200" dirty="0">
                <a:solidFill>
                  <a:schemeClr val="tx1"/>
                </a:solidFill>
              </a:rPr>
              <a:t>/</a:t>
            </a:r>
            <a:r>
              <a:rPr lang="ca-ES" sz="1200" dirty="0" err="1">
                <a:solidFill>
                  <a:schemeClr val="tx1"/>
                </a:solidFill>
              </a:rPr>
              <a:t>bordighet-och-kolinlagring</a:t>
            </a:r>
            <a:r>
              <a:rPr lang="ca-ES" sz="1200" dirty="0">
                <a:solidFill>
                  <a:schemeClr val="tx1"/>
                </a:solidFill>
              </a:rPr>
              <a:t>/</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SGU samt Vetenskap &amp; Allmänhet</a:t>
            </a:r>
          </a:p>
        </p:txBody>
      </p:sp>
      <p:sp>
        <p:nvSpPr>
          <p:cNvPr id="4" name="Platshållare för bildnummer 3">
            <a:extLst>
              <a:ext uri="{FF2B5EF4-FFF2-40B4-BE49-F238E27FC236}">
                <a16:creationId xmlns:a16="http://schemas.microsoft.com/office/drawing/2014/main" id="{BC4553E8-23A7-05F7-4BA9-6CC78EDB480C}"/>
              </a:ext>
            </a:extLst>
          </p:cNvPr>
          <p:cNvSpPr>
            <a:spLocks noGrp="1"/>
          </p:cNvSpPr>
          <p:nvPr>
            <p:ph type="sldNum" sz="quarter" idx="5"/>
          </p:nvPr>
        </p:nvSpPr>
        <p:spPr/>
        <p:txBody>
          <a:bodyPr/>
          <a:lstStyle/>
          <a:p>
            <a:fld id="{A8C90436-BD00-1C43-B04F-148ACA941A60}" type="slidenum">
              <a:rPr lang="sv-SE" smtClean="0"/>
              <a:t>31</a:t>
            </a:fld>
            <a:endParaRPr lang="sv-SE"/>
          </a:p>
        </p:txBody>
      </p:sp>
    </p:spTree>
    <p:extLst>
      <p:ext uri="{BB962C8B-B14F-4D97-AF65-F5344CB8AC3E}">
        <p14:creationId xmlns:p14="http://schemas.microsoft.com/office/powerpoint/2010/main" val="3450339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0EB01-AD3E-1B07-7444-6EE0AC748D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F234383-9C88-701F-2C4D-5054FA664D8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6C3D86D-CEEE-D5C9-24F8-58B275FBF8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Källa: </a:t>
            </a:r>
            <a:r>
              <a:rPr lang="ca-ES" sz="1200" dirty="0" err="1">
                <a:solidFill>
                  <a:schemeClr val="tx1"/>
                </a:solidFill>
              </a:rPr>
              <a:t>Riksförbundet</a:t>
            </a:r>
            <a:r>
              <a:rPr lang="ca-ES" sz="1200" dirty="0">
                <a:solidFill>
                  <a:schemeClr val="tx1"/>
                </a:solidFill>
              </a:rPr>
              <a:t> </a:t>
            </a:r>
            <a:r>
              <a:rPr lang="ca-ES" sz="1200" dirty="0" err="1">
                <a:solidFill>
                  <a:schemeClr val="tx1"/>
                </a:solidFill>
              </a:rPr>
              <a:t>Svensk</a:t>
            </a:r>
            <a:r>
              <a:rPr lang="ca-ES" sz="1200" dirty="0">
                <a:solidFill>
                  <a:schemeClr val="tx1"/>
                </a:solidFill>
              </a:rPr>
              <a:t> </a:t>
            </a:r>
            <a:r>
              <a:rPr lang="ca-ES" sz="1200" dirty="0" err="1">
                <a:solidFill>
                  <a:schemeClr val="tx1"/>
                </a:solidFill>
              </a:rPr>
              <a:t>Trädgård</a:t>
            </a:r>
            <a:r>
              <a:rPr lang="ca-ES" sz="1200" dirty="0">
                <a:solidFill>
                  <a:schemeClr val="tx1"/>
                </a:solidFill>
              </a:rPr>
              <a:t>: </a:t>
            </a:r>
            <a:r>
              <a:rPr lang="ca-ES" sz="1200" dirty="0" err="1">
                <a:solidFill>
                  <a:schemeClr val="tx1"/>
                </a:solidFill>
              </a:rPr>
              <a:t>https</a:t>
            </a:r>
            <a:r>
              <a:rPr lang="ca-ES" sz="1200" dirty="0">
                <a:solidFill>
                  <a:schemeClr val="tx1"/>
                </a:solidFill>
              </a:rPr>
              <a:t>://</a:t>
            </a:r>
            <a:r>
              <a:rPr lang="ca-ES" sz="1200" dirty="0" err="1">
                <a:solidFill>
                  <a:schemeClr val="tx1"/>
                </a:solidFill>
              </a:rPr>
              <a:t>svensktradgard.se</a:t>
            </a:r>
            <a:r>
              <a:rPr lang="ca-ES" sz="1200" dirty="0">
                <a:solidFill>
                  <a:schemeClr val="tx1"/>
                </a:solidFill>
              </a:rPr>
              <a:t>/</a:t>
            </a:r>
            <a:r>
              <a:rPr lang="ca-ES" sz="1200" dirty="0" err="1">
                <a:solidFill>
                  <a:schemeClr val="tx1"/>
                </a:solidFill>
              </a:rPr>
              <a:t>tradgardsrad</a:t>
            </a:r>
            <a:r>
              <a:rPr lang="ca-ES" sz="1200" dirty="0">
                <a:solidFill>
                  <a:schemeClr val="tx1"/>
                </a:solidFill>
              </a:rPr>
              <a:t>/</a:t>
            </a:r>
            <a:r>
              <a:rPr lang="ca-ES" sz="1200" dirty="0" err="1">
                <a:solidFill>
                  <a:schemeClr val="tx1"/>
                </a:solidFill>
              </a:rPr>
              <a:t>hallbar-odling</a:t>
            </a:r>
            <a:r>
              <a:rPr lang="ca-ES" sz="1200" dirty="0">
                <a:solidFill>
                  <a:schemeClr val="tx1"/>
                </a:solidFill>
              </a:rPr>
              <a:t>/</a:t>
            </a:r>
            <a:r>
              <a:rPr lang="ca-ES" sz="1200" dirty="0" err="1">
                <a:solidFill>
                  <a:schemeClr val="tx1"/>
                </a:solidFill>
              </a:rPr>
              <a:t>varda-jorden</a:t>
            </a:r>
            <a:r>
              <a:rPr lang="ca-ES" sz="1200" dirty="0">
                <a:solidFill>
                  <a:schemeClr val="tx1"/>
                </a:solidFill>
              </a:rPr>
              <a:t>/</a:t>
            </a:r>
            <a:r>
              <a:rPr lang="ca-ES" sz="1200" dirty="0" err="1">
                <a:solidFill>
                  <a:schemeClr val="tx1"/>
                </a:solidFill>
              </a:rPr>
              <a:t>bordighet-och-kolinlagring</a:t>
            </a:r>
            <a:r>
              <a:rPr lang="ca-ES" sz="1200" dirty="0">
                <a:solidFill>
                  <a:schemeClr val="tx1"/>
                </a:solidFill>
              </a:rPr>
              <a:t>/</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SGU samt Vetenskap &amp; Allmänhet</a:t>
            </a:r>
          </a:p>
        </p:txBody>
      </p:sp>
      <p:sp>
        <p:nvSpPr>
          <p:cNvPr id="4" name="Platshållare för bildnummer 3">
            <a:extLst>
              <a:ext uri="{FF2B5EF4-FFF2-40B4-BE49-F238E27FC236}">
                <a16:creationId xmlns:a16="http://schemas.microsoft.com/office/drawing/2014/main" id="{3C328571-BF9D-F3A8-F04D-0AECB3A98570}"/>
              </a:ext>
            </a:extLst>
          </p:cNvPr>
          <p:cNvSpPr>
            <a:spLocks noGrp="1"/>
          </p:cNvSpPr>
          <p:nvPr>
            <p:ph type="sldNum" sz="quarter" idx="5"/>
          </p:nvPr>
        </p:nvSpPr>
        <p:spPr/>
        <p:txBody>
          <a:bodyPr/>
          <a:lstStyle/>
          <a:p>
            <a:fld id="{A8C90436-BD00-1C43-B04F-148ACA941A60}" type="slidenum">
              <a:rPr lang="sv-SE" smtClean="0"/>
              <a:t>32</a:t>
            </a:fld>
            <a:endParaRPr lang="sv-SE"/>
          </a:p>
        </p:txBody>
      </p:sp>
    </p:spTree>
    <p:extLst>
      <p:ext uri="{BB962C8B-B14F-4D97-AF65-F5344CB8AC3E}">
        <p14:creationId xmlns:p14="http://schemas.microsoft.com/office/powerpoint/2010/main" val="309557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39</a:t>
            </a:fld>
            <a:endParaRPr lang="sv-SE"/>
          </a:p>
        </p:txBody>
      </p:sp>
    </p:spTree>
    <p:extLst>
      <p:ext uri="{BB962C8B-B14F-4D97-AF65-F5344CB8AC3E}">
        <p14:creationId xmlns:p14="http://schemas.microsoft.com/office/powerpoint/2010/main" val="774539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79F28-85EE-6C70-5B9A-E3D5C60E2BA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4140A2D-0DD0-7CA8-3DD7-E762DC83EAC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8148BC9-EA8D-F3A8-1858-DE80A7CE4759}"/>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2892A7CF-6EC6-1580-D4FC-37A1900144DA}"/>
              </a:ext>
            </a:extLst>
          </p:cNvPr>
          <p:cNvSpPr>
            <a:spLocks noGrp="1"/>
          </p:cNvSpPr>
          <p:nvPr>
            <p:ph type="sldNum" sz="quarter" idx="5"/>
          </p:nvPr>
        </p:nvSpPr>
        <p:spPr/>
        <p:txBody>
          <a:bodyPr/>
          <a:lstStyle/>
          <a:p>
            <a:fld id="{A8C90436-BD00-1C43-B04F-148ACA941A60}" type="slidenum">
              <a:rPr lang="sv-SE" smtClean="0"/>
              <a:t>40</a:t>
            </a:fld>
            <a:endParaRPr lang="sv-SE"/>
          </a:p>
        </p:txBody>
      </p:sp>
    </p:spTree>
    <p:extLst>
      <p:ext uri="{BB962C8B-B14F-4D97-AF65-F5344CB8AC3E}">
        <p14:creationId xmlns:p14="http://schemas.microsoft.com/office/powerpoint/2010/main" val="2825093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Svar: </a:t>
            </a:r>
            <a:r>
              <a:rPr lang="ca-ES" sz="1200" dirty="0">
                <a:solidFill>
                  <a:schemeClr val="tx1"/>
                </a:solidFill>
              </a:rPr>
              <a:t>b) Den </a:t>
            </a:r>
            <a:r>
              <a:rPr lang="ca-ES" sz="1200" dirty="0" err="1">
                <a:solidFill>
                  <a:schemeClr val="tx1"/>
                </a:solidFill>
              </a:rPr>
              <a:t>hjälper</a:t>
            </a:r>
            <a:r>
              <a:rPr lang="ca-ES" sz="1200" dirty="0">
                <a:solidFill>
                  <a:schemeClr val="tx1"/>
                </a:solidFill>
              </a:rPr>
              <a:t> </a:t>
            </a:r>
            <a:r>
              <a:rPr lang="ca-ES" sz="1200" dirty="0" err="1">
                <a:solidFill>
                  <a:schemeClr val="tx1"/>
                </a:solidFill>
              </a:rPr>
              <a:t>näringscykeln</a:t>
            </a:r>
            <a:r>
              <a:rPr lang="ca-ES" sz="1200" dirty="0">
                <a:solidFill>
                  <a:schemeClr val="tx1"/>
                </a:solidFill>
              </a:rPr>
              <a:t>, </a:t>
            </a:r>
            <a:r>
              <a:rPr lang="ca-ES" sz="1200" dirty="0" err="1">
                <a:solidFill>
                  <a:schemeClr val="tx1"/>
                </a:solidFill>
              </a:rPr>
              <a:t>bidrar</a:t>
            </a:r>
            <a:r>
              <a:rPr lang="ca-ES" sz="1200" dirty="0">
                <a:solidFill>
                  <a:schemeClr val="tx1"/>
                </a:solidFill>
              </a:rPr>
              <a:t> till </a:t>
            </a:r>
            <a:r>
              <a:rPr lang="ca-ES" sz="1200" dirty="0" err="1">
                <a:solidFill>
                  <a:schemeClr val="tx1"/>
                </a:solidFill>
              </a:rPr>
              <a:t>nedbrytning</a:t>
            </a:r>
            <a:r>
              <a:rPr lang="ca-ES" sz="1200" dirty="0">
                <a:solidFill>
                  <a:schemeClr val="tx1"/>
                </a:solidFill>
              </a:rPr>
              <a:t> </a:t>
            </a:r>
            <a:r>
              <a:rPr lang="ca-ES" sz="1200" dirty="0" err="1">
                <a:solidFill>
                  <a:schemeClr val="tx1"/>
                </a:solidFill>
              </a:rPr>
              <a:t>och</a:t>
            </a:r>
            <a:r>
              <a:rPr lang="ca-ES" sz="1200" dirty="0">
                <a:solidFill>
                  <a:schemeClr val="tx1"/>
                </a:solidFill>
              </a:rPr>
              <a:t> </a:t>
            </a:r>
            <a:r>
              <a:rPr lang="ca-ES" sz="1200" dirty="0" err="1">
                <a:solidFill>
                  <a:schemeClr val="tx1"/>
                </a:solidFill>
              </a:rPr>
              <a:t>förbättrar</a:t>
            </a:r>
            <a:r>
              <a:rPr lang="ca-ES" sz="1200" dirty="0">
                <a:solidFill>
                  <a:schemeClr val="tx1"/>
                </a:solidFill>
              </a:rPr>
              <a:t> </a:t>
            </a:r>
            <a:r>
              <a:rPr lang="ca-ES" sz="1200" dirty="0" err="1">
                <a:solidFill>
                  <a:schemeClr val="tx1"/>
                </a:solidFill>
              </a:rPr>
              <a:t>jordens</a:t>
            </a:r>
            <a:r>
              <a:rPr lang="ca-ES" sz="1200" dirty="0">
                <a:solidFill>
                  <a:schemeClr val="tx1"/>
                </a:solidFill>
              </a:rPr>
              <a:t> </a:t>
            </a:r>
            <a:r>
              <a:rPr lang="ca-ES" sz="1200" dirty="0" err="1">
                <a:solidFill>
                  <a:schemeClr val="tx1"/>
                </a:solidFill>
              </a:rPr>
              <a:t>bördighet</a:t>
            </a:r>
            <a:endParaRPr lang="ca-ES" sz="1200" dirty="0">
              <a:solidFill>
                <a:schemeClr val="tx1"/>
              </a:solidFill>
            </a:endParaRPr>
          </a:p>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41</a:t>
            </a:fld>
            <a:endParaRPr lang="sv-SE"/>
          </a:p>
        </p:txBody>
      </p:sp>
    </p:spTree>
    <p:extLst>
      <p:ext uri="{BB962C8B-B14F-4D97-AF65-F5344CB8AC3E}">
        <p14:creationId xmlns:p14="http://schemas.microsoft.com/office/powerpoint/2010/main" val="1413871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Källa: </a:t>
            </a:r>
            <a:r>
              <a:rPr lang="sv-SE" dirty="0" err="1"/>
              <a:t>Trädgårsdboken</a:t>
            </a:r>
            <a:r>
              <a:rPr lang="sv-SE" dirty="0"/>
              <a:t> om Jord</a:t>
            </a:r>
          </a:p>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52</a:t>
            </a:fld>
            <a:endParaRPr lang="sv-SE"/>
          </a:p>
        </p:txBody>
      </p:sp>
    </p:spTree>
    <p:extLst>
      <p:ext uri="{BB962C8B-B14F-4D97-AF65-F5344CB8AC3E}">
        <p14:creationId xmlns:p14="http://schemas.microsoft.com/office/powerpoint/2010/main" val="112375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8827F-DB5A-4959-6E5B-A8CA174AF31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49D5464-00CF-ED03-0EEC-85A08914040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AC76DDF-FDA1-4FEB-D1E3-9E57FF2E13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Källa: </a:t>
            </a:r>
            <a:r>
              <a:rPr lang="sv-SE" dirty="0" err="1"/>
              <a:t>Trädgårsdboken</a:t>
            </a:r>
            <a:r>
              <a:rPr lang="sv-SE" dirty="0"/>
              <a:t> om Jord</a:t>
            </a:r>
          </a:p>
          <a:p>
            <a:endParaRPr lang="sv-SE" dirty="0"/>
          </a:p>
        </p:txBody>
      </p:sp>
      <p:sp>
        <p:nvSpPr>
          <p:cNvPr id="4" name="Platshållare för bildnummer 3">
            <a:extLst>
              <a:ext uri="{FF2B5EF4-FFF2-40B4-BE49-F238E27FC236}">
                <a16:creationId xmlns:a16="http://schemas.microsoft.com/office/drawing/2014/main" id="{5B177F15-44A1-E1D4-1BF4-08C31A5CCAFF}"/>
              </a:ext>
            </a:extLst>
          </p:cNvPr>
          <p:cNvSpPr>
            <a:spLocks noGrp="1"/>
          </p:cNvSpPr>
          <p:nvPr>
            <p:ph type="sldNum" sz="quarter" idx="5"/>
          </p:nvPr>
        </p:nvSpPr>
        <p:spPr/>
        <p:txBody>
          <a:bodyPr/>
          <a:lstStyle/>
          <a:p>
            <a:fld id="{A8C90436-BD00-1C43-B04F-148ACA941A60}" type="slidenum">
              <a:rPr lang="sv-SE" smtClean="0"/>
              <a:t>53</a:t>
            </a:fld>
            <a:endParaRPr lang="sv-SE"/>
          </a:p>
        </p:txBody>
      </p:sp>
    </p:spTree>
    <p:extLst>
      <p:ext uri="{BB962C8B-B14F-4D97-AF65-F5344CB8AC3E}">
        <p14:creationId xmlns:p14="http://schemas.microsoft.com/office/powerpoint/2010/main" val="2861418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727DC-21F5-7FDD-DA87-0949E5C4E20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4203843-437E-6C58-578D-E9BDF32C0D7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26D9199-5C92-D10F-DF8B-FEDF6D8E2AC5}"/>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215717D4-9533-DCFF-3A15-7065040C96E4}"/>
              </a:ext>
            </a:extLst>
          </p:cNvPr>
          <p:cNvSpPr>
            <a:spLocks noGrp="1"/>
          </p:cNvSpPr>
          <p:nvPr>
            <p:ph type="sldNum" sz="quarter" idx="5"/>
          </p:nvPr>
        </p:nvSpPr>
        <p:spPr/>
        <p:txBody>
          <a:bodyPr/>
          <a:lstStyle/>
          <a:p>
            <a:fld id="{A8C90436-BD00-1C43-B04F-148ACA941A60}" type="slidenum">
              <a:rPr lang="sv-SE" smtClean="0"/>
              <a:t>6</a:t>
            </a:fld>
            <a:endParaRPr lang="sv-SE"/>
          </a:p>
        </p:txBody>
      </p:sp>
    </p:spTree>
    <p:extLst>
      <p:ext uri="{BB962C8B-B14F-4D97-AF65-F5344CB8AC3E}">
        <p14:creationId xmlns:p14="http://schemas.microsoft.com/office/powerpoint/2010/main" val="1444322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dirty="0">
                <a:solidFill>
                  <a:schemeClr val="tx1"/>
                </a:solidFill>
                <a:effectLst/>
                <a:latin typeface="+mn-lt"/>
                <a:ea typeface="+mn-ea"/>
                <a:cs typeface="+mn-cs"/>
              </a:rPr>
              <a:t>Svar: C Jordens förmåga att främja plantornas tillväxt och upprätthålla funktioner i ekosystemet</a:t>
            </a:r>
            <a:endParaRPr lang="sv-SE" dirty="0"/>
          </a:p>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7</a:t>
            </a:fld>
            <a:endParaRPr lang="sv-SE"/>
          </a:p>
        </p:txBody>
      </p:sp>
    </p:spTree>
    <p:extLst>
      <p:ext uri="{BB962C8B-B14F-4D97-AF65-F5344CB8AC3E}">
        <p14:creationId xmlns:p14="http://schemas.microsoft.com/office/powerpoint/2010/main" val="3167812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A018F-6491-1A16-7B29-1400EDAC636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48EF4C7-3856-022E-72B8-76C0FBDE2AE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E232C99-90A3-EC79-728E-D5E9D5DB97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dirty="0">
                <a:solidFill>
                  <a:schemeClr val="tx1"/>
                </a:solidFill>
                <a:effectLst/>
                <a:latin typeface="+mn-lt"/>
                <a:ea typeface="+mn-ea"/>
                <a:cs typeface="+mn-cs"/>
              </a:rPr>
              <a:t>Svar: C Jordens förmåga att främja plantornas tillväxt och upprätthålla funktioner i ekosystemet</a:t>
            </a:r>
            <a:endParaRPr lang="sv-SE" dirty="0"/>
          </a:p>
          <a:p>
            <a:endParaRPr lang="sv-SE" dirty="0"/>
          </a:p>
        </p:txBody>
      </p:sp>
      <p:sp>
        <p:nvSpPr>
          <p:cNvPr id="4" name="Platshållare för bildnummer 3">
            <a:extLst>
              <a:ext uri="{FF2B5EF4-FFF2-40B4-BE49-F238E27FC236}">
                <a16:creationId xmlns:a16="http://schemas.microsoft.com/office/drawing/2014/main" id="{950348D3-38FB-F479-6996-F46D34CCC6CB}"/>
              </a:ext>
            </a:extLst>
          </p:cNvPr>
          <p:cNvSpPr>
            <a:spLocks noGrp="1"/>
          </p:cNvSpPr>
          <p:nvPr>
            <p:ph type="sldNum" sz="quarter" idx="5"/>
          </p:nvPr>
        </p:nvSpPr>
        <p:spPr/>
        <p:txBody>
          <a:bodyPr/>
          <a:lstStyle/>
          <a:p>
            <a:fld id="{A8C90436-BD00-1C43-B04F-148ACA941A60}" type="slidenum">
              <a:rPr lang="sv-SE" smtClean="0"/>
              <a:t>8</a:t>
            </a:fld>
            <a:endParaRPr lang="sv-SE"/>
          </a:p>
        </p:txBody>
      </p:sp>
    </p:spTree>
    <p:extLst>
      <p:ext uri="{BB962C8B-B14F-4D97-AF65-F5344CB8AC3E}">
        <p14:creationId xmlns:p14="http://schemas.microsoft.com/office/powerpoint/2010/main" val="177335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https</a:t>
            </a:r>
            <a:r>
              <a:rPr lang="sv-SE" dirty="0"/>
              <a:t>://</a:t>
            </a:r>
            <a:r>
              <a:rPr lang="sv-SE" dirty="0" err="1"/>
              <a:t>www.youtube.com</a:t>
            </a:r>
            <a:r>
              <a:rPr lang="sv-SE" dirty="0"/>
              <a:t>/</a:t>
            </a:r>
            <a:r>
              <a:rPr lang="sv-SE" dirty="0" err="1"/>
              <a:t>watch?v</a:t>
            </a:r>
            <a:r>
              <a:rPr lang="sv-SE" dirty="0"/>
              <a:t>=K-4owWBe9fQ</a:t>
            </a:r>
          </a:p>
        </p:txBody>
      </p:sp>
      <p:sp>
        <p:nvSpPr>
          <p:cNvPr id="4" name="Platshållare för bildnummer 3"/>
          <p:cNvSpPr>
            <a:spLocks noGrp="1"/>
          </p:cNvSpPr>
          <p:nvPr>
            <p:ph type="sldNum" sz="quarter" idx="5"/>
          </p:nvPr>
        </p:nvSpPr>
        <p:spPr/>
        <p:txBody>
          <a:bodyPr/>
          <a:lstStyle/>
          <a:p>
            <a:fld id="{A8C90436-BD00-1C43-B04F-148ACA941A60}" type="slidenum">
              <a:rPr lang="sv-SE" smtClean="0"/>
              <a:t>9</a:t>
            </a:fld>
            <a:endParaRPr lang="sv-SE"/>
          </a:p>
        </p:txBody>
      </p:sp>
    </p:spTree>
    <p:extLst>
      <p:ext uri="{BB962C8B-B14F-4D97-AF65-F5344CB8AC3E}">
        <p14:creationId xmlns:p14="http://schemas.microsoft.com/office/powerpoint/2010/main" val="910905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hlinkClick r:id="rId3"/>
              </a:rPr>
              <a:t>https://www.youtube.com/watch?v=OiLITHMVcRw</a:t>
            </a:r>
            <a:endParaRPr lang="sv-SE" dirty="0"/>
          </a:p>
          <a:p>
            <a:endParaRPr lang="sv-SE" dirty="0"/>
          </a:p>
          <a:p>
            <a:r>
              <a:rPr lang="sv-SE" dirty="0">
                <a:hlinkClick r:id="rId3"/>
              </a:rPr>
              <a:t>https://www.youtube.com/watch?v=OiLITHMVcRw</a:t>
            </a:r>
            <a:endParaRPr lang="sv-SE" dirty="0"/>
          </a:p>
          <a:p>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A8C90436-BD00-1C43-B04F-148ACA941A60}" type="slidenum">
              <a:rPr lang="sv-SE" smtClean="0"/>
              <a:t>10</a:t>
            </a:fld>
            <a:endParaRPr lang="sv-SE"/>
          </a:p>
        </p:txBody>
      </p:sp>
    </p:spTree>
    <p:extLst>
      <p:ext uri="{BB962C8B-B14F-4D97-AF65-F5344CB8AC3E}">
        <p14:creationId xmlns:p14="http://schemas.microsoft.com/office/powerpoint/2010/main" val="1734723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52B41-D5CE-A63B-621A-9404E7777BB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F6FED19-EDBE-2D31-850B-1967351415F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E10092A-F920-CDA4-84C0-BBF3284FED3A}"/>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B751E14A-0989-C5BE-932D-9670EF213174}"/>
              </a:ext>
            </a:extLst>
          </p:cNvPr>
          <p:cNvSpPr>
            <a:spLocks noGrp="1"/>
          </p:cNvSpPr>
          <p:nvPr>
            <p:ph type="sldNum" sz="quarter" idx="5"/>
          </p:nvPr>
        </p:nvSpPr>
        <p:spPr/>
        <p:txBody>
          <a:bodyPr/>
          <a:lstStyle/>
          <a:p>
            <a:fld id="{A8C90436-BD00-1C43-B04F-148ACA941A60}" type="slidenum">
              <a:rPr lang="sv-SE" smtClean="0"/>
              <a:t>15</a:t>
            </a:fld>
            <a:endParaRPr lang="sv-SE"/>
          </a:p>
        </p:txBody>
      </p:sp>
    </p:spTree>
    <p:extLst>
      <p:ext uri="{BB962C8B-B14F-4D97-AF65-F5344CB8AC3E}">
        <p14:creationId xmlns:p14="http://schemas.microsoft.com/office/powerpoint/2010/main" val="3448404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DA8B4-656C-A850-EC88-9ABAEE20C0F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F8CD34B-C054-1376-6031-2855BC6706D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5E0090E-89AF-CFE2-3CCB-504260BD4416}"/>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ED62460A-DFB0-10DD-842F-23B1763FB452}"/>
              </a:ext>
            </a:extLst>
          </p:cNvPr>
          <p:cNvSpPr>
            <a:spLocks noGrp="1"/>
          </p:cNvSpPr>
          <p:nvPr>
            <p:ph type="sldNum" sz="quarter" idx="5"/>
          </p:nvPr>
        </p:nvSpPr>
        <p:spPr/>
        <p:txBody>
          <a:bodyPr/>
          <a:lstStyle/>
          <a:p>
            <a:fld id="{A8C90436-BD00-1C43-B04F-148ACA941A60}" type="slidenum">
              <a:rPr lang="sv-SE" smtClean="0"/>
              <a:t>16</a:t>
            </a:fld>
            <a:endParaRPr lang="sv-SE"/>
          </a:p>
        </p:txBody>
      </p:sp>
    </p:spTree>
    <p:extLst>
      <p:ext uri="{BB962C8B-B14F-4D97-AF65-F5344CB8AC3E}">
        <p14:creationId xmlns:p14="http://schemas.microsoft.com/office/powerpoint/2010/main" val="31251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E24CEC5F-A82A-4335-884D-B1F134156BC7}" type="datetimeFigureOut">
              <a:rPr lang="es-ES" smtClean="0"/>
              <a:t>12/2/26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1236380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E24CEC5F-A82A-4335-884D-B1F134156BC7}" type="datetimeFigureOut">
              <a:rPr lang="es-ES" smtClean="0"/>
              <a:t>12/2/26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653291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E24CEC5F-A82A-4335-884D-B1F134156BC7}" type="datetimeFigureOut">
              <a:rPr lang="es-ES" smtClean="0"/>
              <a:t>12/2/26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1144035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E24CEC5F-A82A-4335-884D-B1F134156BC7}" type="datetimeFigureOut">
              <a:rPr lang="es-ES" smtClean="0"/>
              <a:t>12/2/26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3820593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E24CEC5F-A82A-4335-884D-B1F134156BC7}" type="datetimeFigureOut">
              <a:rPr lang="es-ES" smtClean="0"/>
              <a:t>12/2/26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3592985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E24CEC5F-A82A-4335-884D-B1F134156BC7}" type="datetimeFigureOut">
              <a:rPr lang="es-ES" smtClean="0"/>
              <a:t>12/2/26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326490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E24CEC5F-A82A-4335-884D-B1F134156BC7}" type="datetimeFigureOut">
              <a:rPr lang="es-ES" smtClean="0"/>
              <a:t>12/2/26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2221661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E24CEC5F-A82A-4335-884D-B1F134156BC7}" type="datetimeFigureOut">
              <a:rPr lang="es-ES" smtClean="0"/>
              <a:t>12/2/26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1067590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4CEC5F-A82A-4335-884D-B1F134156BC7}" type="datetimeFigureOut">
              <a:rPr lang="es-ES" smtClean="0"/>
              <a:t>12/2/26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228056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E24CEC5F-A82A-4335-884D-B1F134156BC7}" type="datetimeFigureOut">
              <a:rPr lang="es-ES" smtClean="0"/>
              <a:t>12/2/26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4046256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E24CEC5F-A82A-4335-884D-B1F134156BC7}" type="datetimeFigureOut">
              <a:rPr lang="es-ES" smtClean="0"/>
              <a:t>12/2/26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D3F48F0-2D35-4579-A881-537F9CFB04B1}" type="slidenum">
              <a:rPr lang="es-ES" smtClean="0"/>
              <a:t>‹#›</a:t>
            </a:fld>
            <a:endParaRPr lang="es-ES"/>
          </a:p>
        </p:txBody>
      </p:sp>
    </p:spTree>
    <p:extLst>
      <p:ext uri="{BB962C8B-B14F-4D97-AF65-F5344CB8AC3E}">
        <p14:creationId xmlns:p14="http://schemas.microsoft.com/office/powerpoint/2010/main" val="191200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CEC5F-A82A-4335-884D-B1F134156BC7}" type="datetimeFigureOut">
              <a:rPr lang="es-ES" smtClean="0"/>
              <a:t>12/2/26</a:t>
            </a:fld>
            <a:endParaRPr lang="es-E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3F48F0-2D35-4579-A881-537F9CFB04B1}" type="slidenum">
              <a:rPr lang="es-ES" smtClean="0"/>
              <a:t>‹#›</a:t>
            </a:fld>
            <a:endParaRPr lang="es-ES"/>
          </a:p>
        </p:txBody>
      </p:sp>
    </p:spTree>
    <p:extLst>
      <p:ext uri="{BB962C8B-B14F-4D97-AF65-F5344CB8AC3E}">
        <p14:creationId xmlns:p14="http://schemas.microsoft.com/office/powerpoint/2010/main" val="121363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OiLITHMVcRw?feature=oembed" TargetMode="External"/><Relationship Id="rId5" Type="http://schemas.openxmlformats.org/officeDocument/2006/relationships/image" Target="../media/image21.jpeg"/><Relationship Id="rId4" Type="http://schemas.openxmlformats.org/officeDocument/2006/relationships/hyperlink" Target="https://www.youtube.com/watch?v=OiLITHMVcRw"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hyperlink" Target="https://www.cienciadelsuelo.es/" TargetMode="External"/><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22.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hyperlink" Target="https://earth.google.com/web/" TargetMode="External"/><Relationship Id="rId2" Type="http://schemas.openxmlformats.org/officeDocument/2006/relationships/hyperlink" Target="https://earthexplorer.usgs.gov/"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www.dgi.inpe.br/catalogo/explor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23.jp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24.emf"/><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25.jpe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26.jp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18.svg"/></Relationships>
</file>

<file path=ppt/slides/_rels/slide3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30.jp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9.jpg"/><Relationship Id="rId5" Type="http://schemas.openxmlformats.org/officeDocument/2006/relationships/image" Target="../media/image14.svg"/><Relationship Id="rId10" Type="http://schemas.openxmlformats.org/officeDocument/2006/relationships/image" Target="../media/image28.jpg"/><Relationship Id="rId4" Type="http://schemas.openxmlformats.org/officeDocument/2006/relationships/image" Target="../media/image13.png"/><Relationship Id="rId9" Type="http://schemas.openxmlformats.org/officeDocument/2006/relationships/image" Target="../media/image18.svg"/></Relationships>
</file>

<file path=ppt/slides/_rels/slide3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32.jpg"/><Relationship Id="rId5" Type="http://schemas.openxmlformats.org/officeDocument/2006/relationships/image" Target="../media/image14.svg"/><Relationship Id="rId10" Type="http://schemas.openxmlformats.org/officeDocument/2006/relationships/image" Target="../media/image31.jpg"/><Relationship Id="rId4" Type="http://schemas.openxmlformats.org/officeDocument/2006/relationships/image" Target="../media/image13.png"/><Relationship Id="rId9" Type="http://schemas.openxmlformats.org/officeDocument/2006/relationships/image" Target="../media/image18.svg"/></Relationships>
</file>

<file path=ppt/slides/_rels/slide3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18.svg"/></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mailto:info@vetenskapallmanhet.se" TargetMode="Externa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4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ideo" Target="https://www.youtube.com/embed/_0yn74At4ks?feature=oembed" TargetMode="External"/><Relationship Id="rId4" Type="http://schemas.openxmlformats.org/officeDocument/2006/relationships/hyperlink" Target="https://www.youtube.com/watch?v=_0yn74At4k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https://www.youtube.com/embed/fSEtiixgRJI?feature=oembed" TargetMode="External"/><Relationship Id="rId4" Type="http://schemas.openxmlformats.org/officeDocument/2006/relationships/hyperlink" Target="https://www.youtube.com/watch?v=fSEtiixgRJI"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36.png"/><Relationship Id="rId4" Type="http://schemas.openxmlformats.org/officeDocument/2006/relationships/image" Target="../media/image13.png"/><Relationship Id="rId9" Type="http://schemas.openxmlformats.org/officeDocument/2006/relationships/image" Target="../media/image18.svg"/></Relationships>
</file>

<file path=ppt/slides/_rels/slide4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4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48.xml.rels><?xml version="1.0" encoding="UTF-8" standalone="yes"?>
<Relationships xmlns="http://schemas.openxmlformats.org/package/2006/relationships"><Relationship Id="rId3" Type="http://schemas.openxmlformats.org/officeDocument/2006/relationships/hyperlink" Target="https://www.bing.com/maps" TargetMode="External"/><Relationship Id="rId2" Type="http://schemas.openxmlformats.org/officeDocument/2006/relationships/hyperlink" Target="https://www.google.es/maps/"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cienciadelsuelo.e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36.png"/><Relationship Id="rId4" Type="http://schemas.openxmlformats.org/officeDocument/2006/relationships/image" Target="../media/image13.png"/><Relationship Id="rId9" Type="http://schemas.openxmlformats.org/officeDocument/2006/relationships/image" Target="../media/image18.svg"/></Relationships>
</file>

<file path=ppt/slides/_rels/slide5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5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5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27.xml"/><Relationship Id="rId7" Type="http://schemas.openxmlformats.org/officeDocument/2006/relationships/image" Target="../media/image14.svg"/><Relationship Id="rId12"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video" Target="https://www.youtube.com/embed/vHC30lqV640?feature=oembed" TargetMode="Externa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eunorg.sharepoint.com/:b:/s/LOESSTeachers/Eb6mD7_-L6dFjhHJZOvwVf0BBV7EDEc1SywEkabyPbK-vw?e=OdOQmM" TargetMode="External"/><Relationship Id="rId2" Type="http://schemas.openxmlformats.org/officeDocument/2006/relationships/hyperlink" Target="https://loess-project.eu/" TargetMode="External"/><Relationship Id="rId1" Type="http://schemas.openxmlformats.org/officeDocument/2006/relationships/slideLayout" Target="../slideLayouts/slideLayout2.xml"/><Relationship Id="rId6" Type="http://schemas.openxmlformats.org/officeDocument/2006/relationships/hyperlink" Target="https://loess-project.eu/learning-scenarios/" TargetMode="External"/><Relationship Id="rId5" Type="http://schemas.openxmlformats.org/officeDocument/2006/relationships/hyperlink" Target="https://loess-project.eu/wp-content/uploads/2025/03/LOESS-LS-Soil-Detectives-V11.docx" TargetMode="External"/><Relationship Id="rId4" Type="http://schemas.openxmlformats.org/officeDocument/2006/relationships/hyperlink" Target="https://eunorg.sharepoint.com/:b:/s/LOESSTeachers/EQXbzzIDeKBAi5W669OES3YBJ-MutscoWLcQQioJs1P10Q?e=cchEBZ"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fao.org/soils-portal/en/" TargetMode="External"/><Relationship Id="rId5" Type="http://schemas.openxmlformats.org/officeDocument/2006/relationships/hyperlink" Target="https://www.cienciadelsuelo.es/" TargetMode="Externa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jpg"/><Relationship Id="rId7"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K-4owWBe9fQ?feature=oembed" TargetMode="External"/><Relationship Id="rId5" Type="http://schemas.openxmlformats.org/officeDocument/2006/relationships/hyperlink" Target="https://www.youtube.com/watch?v=K-4owWBe9fQ" TargetMode="Externa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objekt 1" descr="En bild som visar karta, text, kartbok&#10;&#10;AI-genererat innehåll kan vara felaktigt.">
            <a:extLst>
              <a:ext uri="{FF2B5EF4-FFF2-40B4-BE49-F238E27FC236}">
                <a16:creationId xmlns:a16="http://schemas.microsoft.com/office/drawing/2014/main" id="{9D18EBC7-F15F-E2B4-B4B2-50DD3E1C426C}"/>
              </a:ext>
            </a:extLst>
          </p:cNvPr>
          <p:cNvPicPr>
            <a:picLocks noChangeAspect="1"/>
          </p:cNvPicPr>
          <p:nvPr/>
        </p:nvPicPr>
        <p:blipFill>
          <a:blip r:embed="rId3">
            <a:extLst>
              <a:ext uri="{28A0092B-C50C-407E-A947-70E740481C1C}">
                <a14:useLocalDpi xmlns:a14="http://schemas.microsoft.com/office/drawing/2010/main" val="0"/>
              </a:ext>
            </a:extLst>
          </a:blip>
          <a:srcRect t="2078" r="18937" b="9467"/>
          <a:stretch>
            <a:fillRect/>
          </a:stretch>
        </p:blipFill>
        <p:spPr>
          <a:xfrm>
            <a:off x="7476266" y="0"/>
            <a:ext cx="2507693" cy="6858000"/>
          </a:xfrm>
          <a:prstGeom prst="rect">
            <a:avLst/>
          </a:prstGeom>
        </p:spPr>
      </p:pic>
      <p:pic>
        <p:nvPicPr>
          <p:cNvPr id="3" name="Bildobjekt 2" descr="En bild som visar himmel, utomhus, grön, grönsak&#10;&#10;AI-genererat innehåll kan vara felaktigt.">
            <a:extLst>
              <a:ext uri="{FF2B5EF4-FFF2-40B4-BE49-F238E27FC236}">
                <a16:creationId xmlns:a16="http://schemas.microsoft.com/office/drawing/2014/main" id="{3C2A99BB-3EDF-8F3B-19AA-522506D573B1}"/>
              </a:ext>
            </a:extLst>
          </p:cNvPr>
          <p:cNvPicPr>
            <a:picLocks noChangeAspect="1"/>
          </p:cNvPicPr>
          <p:nvPr/>
        </p:nvPicPr>
        <p:blipFill>
          <a:blip r:embed="rId4">
            <a:extLst>
              <a:ext uri="{28A0092B-C50C-407E-A947-70E740481C1C}">
                <a14:useLocalDpi xmlns:a14="http://schemas.microsoft.com/office/drawing/2010/main" val="0"/>
              </a:ext>
            </a:extLst>
          </a:blip>
          <a:srcRect l="25492" t="3001" r="31133" b="5824"/>
          <a:stretch>
            <a:fillRect/>
          </a:stretch>
        </p:blipFill>
        <p:spPr>
          <a:xfrm>
            <a:off x="2362565" y="0"/>
            <a:ext cx="2468933" cy="6919660"/>
          </a:xfrm>
          <a:prstGeom prst="rect">
            <a:avLst/>
          </a:prstGeom>
        </p:spPr>
      </p:pic>
      <p:pic>
        <p:nvPicPr>
          <p:cNvPr id="4" name="Bildobjekt 3" descr="En bild som visar växt, utomhus, mark, natur&#10;&#10;AI-genererat innehåll kan vara felaktigt.">
            <a:extLst>
              <a:ext uri="{FF2B5EF4-FFF2-40B4-BE49-F238E27FC236}">
                <a16:creationId xmlns:a16="http://schemas.microsoft.com/office/drawing/2014/main" id="{4FB98519-D5DE-148B-79CC-7A27362EE4C4}"/>
              </a:ext>
            </a:extLst>
          </p:cNvPr>
          <p:cNvPicPr>
            <a:picLocks noChangeAspect="1"/>
          </p:cNvPicPr>
          <p:nvPr/>
        </p:nvPicPr>
        <p:blipFill>
          <a:blip r:embed="rId5">
            <a:extLst>
              <a:ext uri="{28A0092B-C50C-407E-A947-70E740481C1C}">
                <a14:useLocalDpi xmlns:a14="http://schemas.microsoft.com/office/drawing/2010/main" val="0"/>
              </a:ext>
            </a:extLst>
          </a:blip>
          <a:srcRect l="51693" t="1027" r="25157" b="10515"/>
          <a:stretch>
            <a:fillRect/>
          </a:stretch>
        </p:blipFill>
        <p:spPr>
          <a:xfrm>
            <a:off x="4753731" y="-19050"/>
            <a:ext cx="2722535" cy="6938526"/>
          </a:xfrm>
          <a:prstGeom prst="rect">
            <a:avLst/>
          </a:prstGeom>
        </p:spPr>
      </p:pic>
      <p:pic>
        <p:nvPicPr>
          <p:cNvPr id="5" name="Bildobjekt 4" descr="En bild som visar grönsak, rotfrukt, grönsaker, Vegannäring&#10;&#10;AI-genererat innehåll kan vara felaktigt.">
            <a:extLst>
              <a:ext uri="{FF2B5EF4-FFF2-40B4-BE49-F238E27FC236}">
                <a16:creationId xmlns:a16="http://schemas.microsoft.com/office/drawing/2014/main" id="{DC88E7FD-F05C-7FEB-E9DB-01DCFEAA6E39}"/>
              </a:ext>
            </a:extLst>
          </p:cNvPr>
          <p:cNvPicPr>
            <a:picLocks noChangeAspect="1"/>
          </p:cNvPicPr>
          <p:nvPr/>
        </p:nvPicPr>
        <p:blipFill>
          <a:blip r:embed="rId6">
            <a:extLst>
              <a:ext uri="{28A0092B-C50C-407E-A947-70E740481C1C}">
                <a14:useLocalDpi xmlns:a14="http://schemas.microsoft.com/office/drawing/2010/main" val="0"/>
              </a:ext>
            </a:extLst>
          </a:blip>
          <a:srcRect l="47194" t="1355" r="4323" b="8447"/>
          <a:stretch>
            <a:fillRect/>
          </a:stretch>
        </p:blipFill>
        <p:spPr>
          <a:xfrm>
            <a:off x="-145128" y="-55921"/>
            <a:ext cx="2507693" cy="6994447"/>
          </a:xfrm>
          <a:prstGeom prst="rect">
            <a:avLst/>
          </a:prstGeom>
        </p:spPr>
      </p:pic>
      <p:sp>
        <p:nvSpPr>
          <p:cNvPr id="7" name="Rektangel 6">
            <a:extLst>
              <a:ext uri="{FF2B5EF4-FFF2-40B4-BE49-F238E27FC236}">
                <a16:creationId xmlns:a16="http://schemas.microsoft.com/office/drawing/2014/main" id="{286C2613-0757-444B-9C39-F4D658C455EB}"/>
              </a:ext>
            </a:extLst>
          </p:cNvPr>
          <p:cNvSpPr/>
          <p:nvPr/>
        </p:nvSpPr>
        <p:spPr>
          <a:xfrm>
            <a:off x="3535680" y="2153921"/>
            <a:ext cx="5563142" cy="2966720"/>
          </a:xfrm>
          <a:prstGeom prst="rect">
            <a:avLst/>
          </a:prstGeom>
          <a:solidFill>
            <a:schemeClr val="lt1">
              <a:alpha val="88019"/>
            </a:schemeClr>
          </a:solidFill>
        </p:spPr>
        <p:style>
          <a:lnRef idx="2">
            <a:schemeClr val="dk1"/>
          </a:lnRef>
          <a:fillRef idx="1">
            <a:schemeClr val="lt1"/>
          </a:fillRef>
          <a:effectRef idx="0">
            <a:schemeClr val="dk1"/>
          </a:effectRef>
          <a:fontRef idx="minor">
            <a:schemeClr val="dk1"/>
          </a:fontRef>
        </p:style>
        <p:txBody>
          <a:bodyPr rtlCol="0" anchor="ctr"/>
          <a:lstStyle/>
          <a:p>
            <a:endParaRPr lang="sv-SE" dirty="0">
              <a:latin typeface="Poppins" pitchFamily="2" charset="77"/>
              <a:cs typeface="Poppins" pitchFamily="2" charset="77"/>
            </a:endParaRPr>
          </a:p>
        </p:txBody>
      </p:sp>
      <p:sp>
        <p:nvSpPr>
          <p:cNvPr id="10" name="CuadroTexto 7">
            <a:extLst>
              <a:ext uri="{FF2B5EF4-FFF2-40B4-BE49-F238E27FC236}">
                <a16:creationId xmlns:a16="http://schemas.microsoft.com/office/drawing/2014/main" id="{76E1AD22-DB01-A565-7B85-78E97E04F5FA}"/>
              </a:ext>
            </a:extLst>
          </p:cNvPr>
          <p:cNvSpPr txBox="1"/>
          <p:nvPr/>
        </p:nvSpPr>
        <p:spPr>
          <a:xfrm>
            <a:off x="3676166" y="2301127"/>
            <a:ext cx="6295351" cy="1569660"/>
          </a:xfrm>
          <a:prstGeom prst="rect">
            <a:avLst/>
          </a:prstGeom>
          <a:noFill/>
        </p:spPr>
        <p:txBody>
          <a:bodyPr wrap="square" rtlCol="0">
            <a:spAutoFit/>
          </a:bodyPr>
          <a:lstStyle/>
          <a:p>
            <a:r>
              <a:rPr lang="sv-SE" sz="6600" dirty="0">
                <a:latin typeface="Bebas Neue Regular" panose="020B0606020202050201" pitchFamily="34" charset="0"/>
              </a:rPr>
              <a:t>BLI Jorddetektiver</a:t>
            </a:r>
          </a:p>
          <a:p>
            <a:r>
              <a:rPr lang="sv-SE" sz="3000" dirty="0">
                <a:latin typeface="Poppins" pitchFamily="2" charset="77"/>
                <a:cs typeface="Poppins" pitchFamily="2" charset="77"/>
              </a:rPr>
              <a:t>Fem lektioner om </a:t>
            </a:r>
            <a:r>
              <a:rPr lang="sv-SE" sz="3000" dirty="0" err="1">
                <a:latin typeface="Poppins" pitchFamily="2" charset="77"/>
                <a:cs typeface="Poppins" pitchFamily="2" charset="77"/>
              </a:rPr>
              <a:t>jordhälsa</a:t>
            </a:r>
            <a:endParaRPr lang="sv-SE" sz="3000" dirty="0">
              <a:latin typeface="Bebas Neue Regular" panose="020B0606020202050201" pitchFamily="34" charset="0"/>
            </a:endParaRPr>
          </a:p>
        </p:txBody>
      </p:sp>
      <p:pic>
        <p:nvPicPr>
          <p:cNvPr id="11" name="Bildobjekt 10">
            <a:extLst>
              <a:ext uri="{FF2B5EF4-FFF2-40B4-BE49-F238E27FC236}">
                <a16:creationId xmlns:a16="http://schemas.microsoft.com/office/drawing/2014/main" id="{5D329C79-FB73-C450-F0E1-816BBBC03D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1574" y="4121964"/>
            <a:ext cx="2041560" cy="539364"/>
          </a:xfrm>
          <a:prstGeom prst="rect">
            <a:avLst/>
          </a:prstGeom>
        </p:spPr>
      </p:pic>
      <p:pic>
        <p:nvPicPr>
          <p:cNvPr id="12" name="Bildobjekt 11">
            <a:extLst>
              <a:ext uri="{FF2B5EF4-FFF2-40B4-BE49-F238E27FC236}">
                <a16:creationId xmlns:a16="http://schemas.microsoft.com/office/drawing/2014/main" id="{A614070B-9E69-B694-37A7-D69A693989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1664" y="4203244"/>
            <a:ext cx="1839093" cy="432187"/>
          </a:xfrm>
          <a:prstGeom prst="rect">
            <a:avLst/>
          </a:prstGeom>
        </p:spPr>
      </p:pic>
      <p:sp>
        <p:nvSpPr>
          <p:cNvPr id="13" name="Ellips 12">
            <a:extLst>
              <a:ext uri="{FF2B5EF4-FFF2-40B4-BE49-F238E27FC236}">
                <a16:creationId xmlns:a16="http://schemas.microsoft.com/office/drawing/2014/main" id="{63BC5C5E-76A0-54AE-78A8-90516CE56FAD}"/>
              </a:ext>
            </a:extLst>
          </p:cNvPr>
          <p:cNvSpPr/>
          <p:nvPr/>
        </p:nvSpPr>
        <p:spPr>
          <a:xfrm>
            <a:off x="247394" y="200267"/>
            <a:ext cx="2246244" cy="22462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5" name="textruta 14">
            <a:extLst>
              <a:ext uri="{FF2B5EF4-FFF2-40B4-BE49-F238E27FC236}">
                <a16:creationId xmlns:a16="http://schemas.microsoft.com/office/drawing/2014/main" id="{CFC14403-810A-7554-1F0B-31E17087620E}"/>
              </a:ext>
            </a:extLst>
          </p:cNvPr>
          <p:cNvSpPr txBox="1"/>
          <p:nvPr/>
        </p:nvSpPr>
        <p:spPr>
          <a:xfrm>
            <a:off x="445081" y="600114"/>
            <a:ext cx="1995251" cy="1446550"/>
          </a:xfrm>
          <a:prstGeom prst="rect">
            <a:avLst/>
          </a:prstGeom>
          <a:noFill/>
        </p:spPr>
        <p:txBody>
          <a:bodyPr wrap="square" rtlCol="0">
            <a:spAutoFit/>
          </a:bodyPr>
          <a:lstStyle/>
          <a:p>
            <a:r>
              <a:rPr lang="sv-SE" sz="3600" dirty="0">
                <a:solidFill>
                  <a:srgbClr val="FFFF00"/>
                </a:solidFill>
              </a:rPr>
              <a:t>PAKET 4</a:t>
            </a:r>
          </a:p>
          <a:p>
            <a:r>
              <a:rPr lang="sv-SE" dirty="0">
                <a:solidFill>
                  <a:schemeClr val="bg1"/>
                </a:solidFill>
              </a:rPr>
              <a:t>Biologi | Geologi</a:t>
            </a:r>
          </a:p>
          <a:p>
            <a:pPr algn="ctr"/>
            <a:r>
              <a:rPr lang="sv-SE" dirty="0">
                <a:solidFill>
                  <a:schemeClr val="bg1"/>
                </a:solidFill>
              </a:rPr>
              <a:t>Geografi </a:t>
            </a:r>
            <a:br>
              <a:rPr lang="sv-SE" dirty="0">
                <a:solidFill>
                  <a:schemeClr val="bg1"/>
                </a:solidFill>
              </a:rPr>
            </a:br>
            <a:r>
              <a:rPr lang="sv-SE" sz="1600" dirty="0">
                <a:solidFill>
                  <a:schemeClr val="bg1"/>
                </a:solidFill>
              </a:rPr>
              <a:t>För elever 14 -16 år</a:t>
            </a:r>
          </a:p>
        </p:txBody>
      </p:sp>
      <p:pic>
        <p:nvPicPr>
          <p:cNvPr id="16" name="Bildobjekt 15" descr="En bild som visar moln, utomhus, himmel, landskap&#10;&#10;AI-genererat innehåll kan vara felaktigt.">
            <a:extLst>
              <a:ext uri="{FF2B5EF4-FFF2-40B4-BE49-F238E27FC236}">
                <a16:creationId xmlns:a16="http://schemas.microsoft.com/office/drawing/2014/main" id="{4707F290-E28E-3AC8-41A4-3248199EC029}"/>
              </a:ext>
            </a:extLst>
          </p:cNvPr>
          <p:cNvPicPr>
            <a:picLocks noChangeAspect="1"/>
          </p:cNvPicPr>
          <p:nvPr/>
        </p:nvPicPr>
        <p:blipFill>
          <a:blip r:embed="rId9">
            <a:extLst>
              <a:ext uri="{28A0092B-C50C-407E-A947-70E740481C1C}">
                <a14:useLocalDpi xmlns:a14="http://schemas.microsoft.com/office/drawing/2010/main" val="0"/>
              </a:ext>
            </a:extLst>
          </a:blip>
          <a:srcRect l="1" t="12116" r="65789" b="9250"/>
          <a:stretch>
            <a:fillRect/>
          </a:stretch>
        </p:blipFill>
        <p:spPr>
          <a:xfrm>
            <a:off x="9983959" y="-1"/>
            <a:ext cx="2243929" cy="6877051"/>
          </a:xfrm>
          <a:prstGeom prst="rect">
            <a:avLst/>
          </a:prstGeom>
        </p:spPr>
      </p:pic>
    </p:spTree>
    <p:extLst>
      <p:ext uri="{BB962C8B-B14F-4D97-AF65-F5344CB8AC3E}">
        <p14:creationId xmlns:p14="http://schemas.microsoft.com/office/powerpoint/2010/main" val="3090556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E7B428-C92D-4597-6A14-B1252735D26C}"/>
              </a:ext>
            </a:extLst>
          </p:cNvPr>
          <p:cNvSpPr>
            <a:spLocks noGrp="1"/>
          </p:cNvSpPr>
          <p:nvPr>
            <p:ph type="title"/>
          </p:nvPr>
        </p:nvSpPr>
        <p:spPr>
          <a:xfrm>
            <a:off x="1068404" y="96253"/>
            <a:ext cx="10515600" cy="1325563"/>
          </a:xfrm>
        </p:spPr>
        <p:txBody>
          <a:bodyPr/>
          <a:lstStyle/>
          <a:p>
            <a:r>
              <a:rPr lang="es-ES" dirty="0">
                <a:latin typeface="Bebas Neue Regular" panose="020B0606020202050201" pitchFamily="34" charset="0"/>
              </a:rPr>
              <a:t>Extra film: </a:t>
            </a:r>
            <a:r>
              <a:rPr lang="es-ES" dirty="0" err="1">
                <a:latin typeface="Bebas Neue Regular" panose="020B0606020202050201" pitchFamily="34" charset="0"/>
              </a:rPr>
              <a:t>WHy</a:t>
            </a:r>
            <a:r>
              <a:rPr lang="es-ES" dirty="0">
                <a:latin typeface="Bebas Neue Regular" panose="020B0606020202050201" pitchFamily="34" charset="0"/>
              </a:rPr>
              <a:t> </a:t>
            </a:r>
            <a:r>
              <a:rPr lang="es-ES" dirty="0" err="1">
                <a:latin typeface="Bebas Neue Regular" panose="020B0606020202050201" pitchFamily="34" charset="0"/>
              </a:rPr>
              <a:t>soil</a:t>
            </a:r>
            <a:r>
              <a:rPr lang="es-ES" dirty="0">
                <a:latin typeface="Bebas Neue Regular" panose="020B0606020202050201" pitchFamily="34" charset="0"/>
              </a:rPr>
              <a:t> </a:t>
            </a:r>
            <a:r>
              <a:rPr lang="es-ES" dirty="0" err="1">
                <a:latin typeface="Bebas Neue Regular" panose="020B0606020202050201" pitchFamily="34" charset="0"/>
              </a:rPr>
              <a:t>is</a:t>
            </a:r>
            <a:r>
              <a:rPr lang="es-ES" dirty="0">
                <a:latin typeface="Bebas Neue Regular" panose="020B0606020202050201" pitchFamily="34" charset="0"/>
              </a:rPr>
              <a:t> </a:t>
            </a:r>
            <a:r>
              <a:rPr lang="es-ES" dirty="0" err="1">
                <a:latin typeface="Bebas Neue Regular" panose="020B0606020202050201" pitchFamily="34" charset="0"/>
              </a:rPr>
              <a:t>amazing</a:t>
            </a:r>
            <a:r>
              <a:rPr lang="es-ES" dirty="0">
                <a:latin typeface="Bebas Neue Regular" panose="020B0606020202050201" pitchFamily="34" charset="0"/>
              </a:rPr>
              <a:t> (4:40 min)</a:t>
            </a:r>
            <a:endParaRPr lang="sv-SE" dirty="0"/>
          </a:p>
        </p:txBody>
      </p:sp>
      <p:sp>
        <p:nvSpPr>
          <p:cNvPr id="4" name="textruta 3">
            <a:extLst>
              <a:ext uri="{FF2B5EF4-FFF2-40B4-BE49-F238E27FC236}">
                <a16:creationId xmlns:a16="http://schemas.microsoft.com/office/drawing/2014/main" id="{978148A9-EDF0-BBFB-85AE-2C0DB4B3D396}"/>
              </a:ext>
            </a:extLst>
          </p:cNvPr>
          <p:cNvSpPr txBox="1"/>
          <p:nvPr/>
        </p:nvSpPr>
        <p:spPr>
          <a:xfrm>
            <a:off x="1068404" y="5694744"/>
            <a:ext cx="5267124" cy="923330"/>
          </a:xfrm>
          <a:prstGeom prst="rect">
            <a:avLst/>
          </a:prstGeom>
          <a:noFill/>
        </p:spPr>
        <p:txBody>
          <a:bodyPr wrap="square" rtlCol="0">
            <a:spAutoFit/>
          </a:bodyPr>
          <a:lstStyle/>
          <a:p>
            <a:r>
              <a:rPr lang="sv-SE" dirty="0">
                <a:hlinkClick r:id="rId4"/>
              </a:rPr>
              <a:t>https://www.youtube.com/watch?v=OiLITHMVcRw</a:t>
            </a:r>
            <a:endParaRPr lang="sv-SE" dirty="0"/>
          </a:p>
          <a:p>
            <a:endParaRPr lang="sv-SE" dirty="0"/>
          </a:p>
          <a:p>
            <a:endParaRPr lang="sv-SE" dirty="0"/>
          </a:p>
        </p:txBody>
      </p:sp>
      <p:pic>
        <p:nvPicPr>
          <p:cNvPr id="5" name="Onlinemedia 4" descr="Why soil is one of the most amazing things on Earth | BBC Ideas">
            <a:hlinkClick r:id="" action="ppaction://media"/>
            <a:extLst>
              <a:ext uri="{FF2B5EF4-FFF2-40B4-BE49-F238E27FC236}">
                <a16:creationId xmlns:a16="http://schemas.microsoft.com/office/drawing/2014/main" id="{89CBC07E-E0A2-1B64-73DF-94C77552046A}"/>
              </a:ext>
            </a:extLst>
          </p:cNvPr>
          <p:cNvPicPr>
            <a:picLocks noRot="1" noChangeAspect="1"/>
          </p:cNvPicPr>
          <p:nvPr>
            <a:videoFile r:link="rId1"/>
          </p:nvPr>
        </p:nvPicPr>
        <p:blipFill>
          <a:blip r:embed="rId5"/>
          <a:stretch>
            <a:fillRect/>
          </a:stretch>
        </p:blipFill>
        <p:spPr>
          <a:xfrm>
            <a:off x="1161966" y="1405630"/>
            <a:ext cx="6981909" cy="3944779"/>
          </a:xfrm>
          <a:prstGeom prst="rect">
            <a:avLst/>
          </a:prstGeom>
        </p:spPr>
      </p:pic>
    </p:spTree>
    <p:extLst>
      <p:ext uri="{BB962C8B-B14F-4D97-AF65-F5344CB8AC3E}">
        <p14:creationId xmlns:p14="http://schemas.microsoft.com/office/powerpoint/2010/main" val="327658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675E9-5B22-8584-A9D1-ADC0558DB55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39745BEB-E850-4C6F-3607-A0E82B25B15C}"/>
              </a:ext>
            </a:extLst>
          </p:cNvPr>
          <p:cNvSpPr txBox="1"/>
          <p:nvPr/>
        </p:nvSpPr>
        <p:spPr>
          <a:xfrm>
            <a:off x="569743" y="636146"/>
            <a:ext cx="11378223" cy="769441"/>
          </a:xfrm>
          <a:prstGeom prst="rect">
            <a:avLst/>
          </a:prstGeom>
          <a:noFill/>
        </p:spPr>
        <p:txBody>
          <a:bodyPr wrap="square" rtlCol="0">
            <a:spAutoFit/>
          </a:bodyPr>
          <a:lstStyle/>
          <a:p>
            <a:r>
              <a:rPr lang="es-ES" sz="4400" dirty="0" err="1">
                <a:latin typeface="Bebas Neue Regular" panose="020B0606020202050201" pitchFamily="34" charset="0"/>
              </a:rPr>
              <a:t>BrainstorminG</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C33DFCC0-995F-CBB9-AEBD-7B83A017F844}"/>
              </a:ext>
            </a:extLst>
          </p:cNvPr>
          <p:cNvSpPr txBox="1"/>
          <p:nvPr/>
        </p:nvSpPr>
        <p:spPr>
          <a:xfrm>
            <a:off x="569743" y="1591953"/>
            <a:ext cx="10515599" cy="236218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171450" indent="-171450">
              <a:buFont typeface="Arial" panose="020B0604020202020204" pitchFamily="34" charset="0"/>
              <a:buChar char="•"/>
            </a:pPr>
            <a:r>
              <a:rPr lang="ca-ES" sz="2000" dirty="0" err="1">
                <a:solidFill>
                  <a:schemeClr val="tx1"/>
                </a:solidFill>
              </a:rPr>
              <a:t>Vilka</a:t>
            </a:r>
            <a:r>
              <a:rPr lang="ca-ES" sz="2000" dirty="0">
                <a:solidFill>
                  <a:schemeClr val="tx1"/>
                </a:solidFill>
              </a:rPr>
              <a:t> </a:t>
            </a:r>
            <a:r>
              <a:rPr lang="ca-ES" sz="2000" dirty="0" err="1">
                <a:solidFill>
                  <a:schemeClr val="tx1"/>
                </a:solidFill>
              </a:rPr>
              <a:t>delar</a:t>
            </a:r>
            <a:r>
              <a:rPr lang="ca-ES" sz="2000" dirty="0">
                <a:solidFill>
                  <a:schemeClr val="tx1"/>
                </a:solidFill>
              </a:rPr>
              <a:t> </a:t>
            </a:r>
            <a:r>
              <a:rPr lang="ca-ES" sz="2000" dirty="0" err="1">
                <a:solidFill>
                  <a:schemeClr val="tx1"/>
                </a:solidFill>
              </a:rPr>
              <a:t>består</a:t>
            </a:r>
            <a:r>
              <a:rPr lang="ca-ES" sz="2000" dirty="0">
                <a:solidFill>
                  <a:schemeClr val="tx1"/>
                </a:solidFill>
              </a:rPr>
              <a:t> </a:t>
            </a:r>
            <a:r>
              <a:rPr lang="ca-ES" sz="2000" dirty="0" err="1">
                <a:solidFill>
                  <a:schemeClr val="tx1"/>
                </a:solidFill>
              </a:rPr>
              <a:t>jorden</a:t>
            </a:r>
            <a:r>
              <a:rPr lang="ca-ES" sz="2000" dirty="0">
                <a:solidFill>
                  <a:schemeClr val="tx1"/>
                </a:solidFill>
              </a:rPr>
              <a:t> </a:t>
            </a:r>
            <a:r>
              <a:rPr lang="ca-ES" sz="2000" dirty="0" err="1">
                <a:solidFill>
                  <a:schemeClr val="tx1"/>
                </a:solidFill>
              </a:rPr>
              <a:t>främst</a:t>
            </a:r>
            <a:r>
              <a:rPr lang="ca-ES" sz="2000" dirty="0">
                <a:solidFill>
                  <a:schemeClr val="tx1"/>
                </a:solidFill>
              </a:rPr>
              <a:t> av? </a:t>
            </a:r>
          </a:p>
          <a:p>
            <a:pPr marL="171450" indent="-171450">
              <a:buFont typeface="Arial" panose="020B0604020202020204" pitchFamily="34" charset="0"/>
              <a:buChar char="•"/>
            </a:pPr>
            <a:r>
              <a:rPr lang="ca-ES" sz="2000" dirty="0" err="1">
                <a:solidFill>
                  <a:schemeClr val="tx1"/>
                </a:solidFill>
              </a:rPr>
              <a:t>Vilken</a:t>
            </a:r>
            <a:r>
              <a:rPr lang="ca-ES" sz="2000" dirty="0">
                <a:solidFill>
                  <a:schemeClr val="tx1"/>
                </a:solidFill>
              </a:rPr>
              <a:t> </a:t>
            </a:r>
            <a:r>
              <a:rPr lang="ca-ES" sz="2000" dirty="0" err="1">
                <a:solidFill>
                  <a:schemeClr val="tx1"/>
                </a:solidFill>
              </a:rPr>
              <a:t>betydelse</a:t>
            </a:r>
            <a:r>
              <a:rPr lang="ca-ES" sz="2000" dirty="0">
                <a:solidFill>
                  <a:schemeClr val="tx1"/>
                </a:solidFill>
              </a:rPr>
              <a:t> </a:t>
            </a:r>
            <a:r>
              <a:rPr lang="ca-ES" sz="2000" dirty="0" err="1">
                <a:solidFill>
                  <a:schemeClr val="tx1"/>
                </a:solidFill>
              </a:rPr>
              <a:t>har</a:t>
            </a:r>
            <a:r>
              <a:rPr lang="ca-ES" sz="2000" dirty="0">
                <a:solidFill>
                  <a:schemeClr val="tx1"/>
                </a:solidFill>
              </a:rPr>
              <a:t> </a:t>
            </a:r>
            <a:r>
              <a:rPr lang="ca-ES" sz="2000" dirty="0" err="1">
                <a:solidFill>
                  <a:schemeClr val="tx1"/>
                </a:solidFill>
              </a:rPr>
              <a:t>organiskt</a:t>
            </a:r>
            <a:r>
              <a:rPr lang="ca-ES" sz="2000" dirty="0">
                <a:solidFill>
                  <a:schemeClr val="tx1"/>
                </a:solidFill>
              </a:rPr>
              <a:t> material </a:t>
            </a:r>
            <a:r>
              <a:rPr lang="ca-ES" sz="2000" dirty="0" err="1">
                <a:solidFill>
                  <a:schemeClr val="tx1"/>
                </a:solidFill>
              </a:rPr>
              <a:t>för</a:t>
            </a:r>
            <a:r>
              <a:rPr lang="ca-ES" sz="2000" dirty="0">
                <a:solidFill>
                  <a:schemeClr val="tx1"/>
                </a:solidFill>
              </a:rPr>
              <a:t> </a:t>
            </a:r>
            <a:r>
              <a:rPr lang="ca-ES" sz="2000" dirty="0" err="1">
                <a:solidFill>
                  <a:schemeClr val="tx1"/>
                </a:solidFill>
              </a:rPr>
              <a:t>jordens</a:t>
            </a:r>
            <a:r>
              <a:rPr lang="ca-ES" sz="2000" dirty="0">
                <a:solidFill>
                  <a:schemeClr val="tx1"/>
                </a:solidFill>
              </a:rPr>
              <a:t> </a:t>
            </a:r>
            <a:r>
              <a:rPr lang="ca-ES" sz="2000" dirty="0" err="1">
                <a:solidFill>
                  <a:schemeClr val="tx1"/>
                </a:solidFill>
              </a:rPr>
              <a:t>bördighet</a:t>
            </a:r>
            <a:r>
              <a:rPr lang="ca-ES" sz="2000" dirty="0">
                <a:solidFill>
                  <a:schemeClr val="tx1"/>
                </a:solidFill>
              </a:rPr>
              <a:t>? </a:t>
            </a:r>
          </a:p>
          <a:p>
            <a:pPr marL="171450" indent="-171450">
              <a:buFont typeface="Arial" panose="020B0604020202020204" pitchFamily="34" charset="0"/>
              <a:buChar char="•"/>
            </a:pPr>
            <a:r>
              <a:rPr lang="ca-ES" sz="2000" dirty="0" err="1">
                <a:solidFill>
                  <a:schemeClr val="tx1"/>
                </a:solidFill>
              </a:rPr>
              <a:t>Vilken</a:t>
            </a:r>
            <a:r>
              <a:rPr lang="ca-ES" sz="2000" dirty="0">
                <a:solidFill>
                  <a:schemeClr val="tx1"/>
                </a:solidFill>
              </a:rPr>
              <a:t> </a:t>
            </a:r>
            <a:r>
              <a:rPr lang="ca-ES" sz="2000" dirty="0" err="1">
                <a:solidFill>
                  <a:schemeClr val="tx1"/>
                </a:solidFill>
              </a:rPr>
              <a:t>betydelse</a:t>
            </a:r>
            <a:r>
              <a:rPr lang="ca-ES" sz="2000" dirty="0">
                <a:solidFill>
                  <a:schemeClr val="tx1"/>
                </a:solidFill>
              </a:rPr>
              <a:t> </a:t>
            </a:r>
            <a:r>
              <a:rPr lang="ca-ES" sz="2000" dirty="0" err="1">
                <a:solidFill>
                  <a:schemeClr val="tx1"/>
                </a:solidFill>
              </a:rPr>
              <a:t>har</a:t>
            </a:r>
            <a:r>
              <a:rPr lang="ca-ES" sz="2000" dirty="0">
                <a:solidFill>
                  <a:schemeClr val="tx1"/>
                </a:solidFill>
              </a:rPr>
              <a:t> </a:t>
            </a:r>
            <a:r>
              <a:rPr lang="ca-ES" sz="2000" dirty="0" err="1">
                <a:solidFill>
                  <a:schemeClr val="tx1"/>
                </a:solidFill>
              </a:rPr>
              <a:t>jordens</a:t>
            </a:r>
            <a:r>
              <a:rPr lang="ca-ES" sz="2000" dirty="0">
                <a:solidFill>
                  <a:schemeClr val="tx1"/>
                </a:solidFill>
              </a:rPr>
              <a:t> </a:t>
            </a:r>
            <a:r>
              <a:rPr lang="ca-ES" sz="2000" dirty="0" err="1">
                <a:solidFill>
                  <a:schemeClr val="tx1"/>
                </a:solidFill>
              </a:rPr>
              <a:t>biologiska</a:t>
            </a:r>
            <a:r>
              <a:rPr lang="ca-ES" sz="2000" dirty="0">
                <a:solidFill>
                  <a:schemeClr val="tx1"/>
                </a:solidFill>
              </a:rPr>
              <a:t> </a:t>
            </a:r>
            <a:r>
              <a:rPr lang="ca-ES" sz="2000" dirty="0" err="1">
                <a:solidFill>
                  <a:schemeClr val="tx1"/>
                </a:solidFill>
              </a:rPr>
              <a:t>mångfald</a:t>
            </a:r>
            <a:r>
              <a:rPr lang="ca-ES" sz="2000" dirty="0">
                <a:solidFill>
                  <a:schemeClr val="tx1"/>
                </a:solidFill>
              </a:rPr>
              <a:t> </a:t>
            </a:r>
            <a:r>
              <a:rPr lang="ca-ES" sz="2000" dirty="0" err="1">
                <a:solidFill>
                  <a:schemeClr val="tx1"/>
                </a:solidFill>
              </a:rPr>
              <a:t>för</a:t>
            </a:r>
            <a:r>
              <a:rPr lang="ca-ES" sz="2000" dirty="0">
                <a:solidFill>
                  <a:schemeClr val="tx1"/>
                </a:solidFill>
              </a:rPr>
              <a:t> </a:t>
            </a:r>
            <a:r>
              <a:rPr lang="ca-ES" sz="2000" dirty="0" err="1">
                <a:solidFill>
                  <a:schemeClr val="tx1"/>
                </a:solidFill>
              </a:rPr>
              <a:t>ekosystemen</a:t>
            </a:r>
            <a:r>
              <a:rPr lang="ca-ES" sz="2000" dirty="0">
                <a:solidFill>
                  <a:schemeClr val="tx1"/>
                </a:solidFill>
              </a:rPr>
              <a:t>? </a:t>
            </a:r>
          </a:p>
          <a:p>
            <a:pPr marL="171450" indent="-171450">
              <a:buFont typeface="Arial" panose="020B0604020202020204" pitchFamily="34" charset="0"/>
              <a:buChar char="•"/>
            </a:pPr>
            <a:r>
              <a:rPr lang="ca-ES" sz="2000" dirty="0" err="1">
                <a:solidFill>
                  <a:schemeClr val="tx1"/>
                </a:solidFill>
              </a:rPr>
              <a:t>Hur</a:t>
            </a:r>
            <a:r>
              <a:rPr lang="ca-ES" sz="2000" dirty="0">
                <a:solidFill>
                  <a:schemeClr val="tx1"/>
                </a:solidFill>
              </a:rPr>
              <a:t> kan </a:t>
            </a:r>
            <a:r>
              <a:rPr lang="ca-ES" sz="2000" dirty="0" err="1">
                <a:solidFill>
                  <a:schemeClr val="tx1"/>
                </a:solidFill>
              </a:rPr>
              <a:t>jordbruket</a:t>
            </a:r>
            <a:r>
              <a:rPr lang="ca-ES" sz="2000" dirty="0">
                <a:solidFill>
                  <a:schemeClr val="tx1"/>
                </a:solidFill>
              </a:rPr>
              <a:t> </a:t>
            </a:r>
            <a:r>
              <a:rPr lang="ca-ES" sz="2000" dirty="0" err="1">
                <a:solidFill>
                  <a:schemeClr val="tx1"/>
                </a:solidFill>
              </a:rPr>
              <a:t>påverka</a:t>
            </a:r>
            <a:r>
              <a:rPr lang="ca-ES" sz="2000" dirty="0">
                <a:solidFill>
                  <a:schemeClr val="tx1"/>
                </a:solidFill>
              </a:rPr>
              <a:t> </a:t>
            </a:r>
            <a:r>
              <a:rPr lang="ca-ES" sz="2000" dirty="0" err="1">
                <a:solidFill>
                  <a:schemeClr val="tx1"/>
                </a:solidFill>
              </a:rPr>
              <a:t>jordhälsan</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vegetationen</a:t>
            </a:r>
            <a:r>
              <a:rPr lang="ca-ES" sz="2000" dirty="0">
                <a:solidFill>
                  <a:schemeClr val="tx1"/>
                </a:solidFill>
              </a:rPr>
              <a:t> som </a:t>
            </a:r>
            <a:r>
              <a:rPr lang="ca-ES" sz="2000" dirty="0" err="1">
                <a:solidFill>
                  <a:schemeClr val="tx1"/>
                </a:solidFill>
              </a:rPr>
              <a:t>växer</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marken</a:t>
            </a:r>
            <a:r>
              <a:rPr lang="ca-ES" sz="2000" dirty="0">
                <a:solidFill>
                  <a:schemeClr val="tx1"/>
                </a:solidFill>
              </a:rPr>
              <a:t>?</a:t>
            </a:r>
          </a:p>
          <a:p>
            <a:pPr marL="0" indent="0">
              <a:buNone/>
            </a:pPr>
            <a:endParaRPr lang="ca-ES" sz="2000" dirty="0">
              <a:solidFill>
                <a:schemeClr val="tx1"/>
              </a:solidFill>
            </a:endParaRPr>
          </a:p>
        </p:txBody>
      </p:sp>
      <p:pic>
        <p:nvPicPr>
          <p:cNvPr id="11" name="Gráfico 10">
            <a:extLst>
              <a:ext uri="{FF2B5EF4-FFF2-40B4-BE49-F238E27FC236}">
                <a16:creationId xmlns:a16="http://schemas.microsoft.com/office/drawing/2014/main" id="{1CD2E811-F3FE-2193-0857-A6411D83CB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4D88FF25-8DC6-A084-56A5-767AA61C9F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E8CA32E7-B233-8897-33AD-A8FE66233B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F00EBA58-CA18-E4DD-920A-3B17DFABA0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2228779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C4BEA-F49B-F483-DEDF-CE1AF8DB05E8}"/>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076C26C-0E72-8758-4BA0-91A97E32F6A1}"/>
              </a:ext>
            </a:extLst>
          </p:cNvPr>
          <p:cNvSpPr txBox="1"/>
          <p:nvPr/>
        </p:nvSpPr>
        <p:spPr>
          <a:xfrm>
            <a:off x="597312" y="809497"/>
            <a:ext cx="7613038"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2 (30 min) </a:t>
            </a:r>
            <a:r>
              <a:rPr lang="es-ES" sz="4400" dirty="0">
                <a:latin typeface="Bebas Neue Regular" panose="020B0606020202050201" pitchFamily="34" charset="0"/>
              </a:rPr>
              <a:t> </a:t>
            </a:r>
            <a:r>
              <a:rPr lang="es-ES" sz="4400" dirty="0" err="1">
                <a:latin typeface="Bebas Neue Regular" panose="020B0606020202050201" pitchFamily="34" charset="0"/>
              </a:rPr>
              <a:t>Få</a:t>
            </a:r>
            <a:r>
              <a:rPr lang="es-ES" sz="4400" dirty="0">
                <a:latin typeface="Bebas Neue Regular" panose="020B0606020202050201" pitchFamily="34" charset="0"/>
              </a:rPr>
              <a:t> </a:t>
            </a:r>
            <a:r>
              <a:rPr lang="es-ES" sz="4400" dirty="0" err="1">
                <a:latin typeface="Bebas Neue Regular" panose="020B0606020202050201" pitchFamily="34" charset="0"/>
              </a:rPr>
              <a:t>koll</a:t>
            </a:r>
            <a:r>
              <a:rPr lang="es-ES" sz="4400" dirty="0">
                <a:latin typeface="Bebas Neue Regular" panose="020B0606020202050201" pitchFamily="34" charset="0"/>
              </a:rPr>
              <a:t> </a:t>
            </a:r>
            <a:r>
              <a:rPr lang="es-ES" sz="4400" dirty="0" err="1">
                <a:latin typeface="Bebas Neue Regular" panose="020B0606020202050201" pitchFamily="34" charset="0"/>
              </a:rPr>
              <a:t>på</a:t>
            </a:r>
            <a:r>
              <a:rPr lang="es-ES" sz="4400" dirty="0">
                <a:latin typeface="Bebas Neue Regular" panose="020B0606020202050201" pitchFamily="34" charset="0"/>
              </a:rPr>
              <a:t> </a:t>
            </a:r>
            <a:r>
              <a:rPr lang="es-ES" sz="4400" dirty="0" err="1">
                <a:latin typeface="Bebas Neue Regular" panose="020B0606020202050201" pitchFamily="34" charset="0"/>
              </a:rPr>
              <a:t>begreppen</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42056522-968B-3637-D0A8-51A98B866E6A}"/>
              </a:ext>
            </a:extLst>
          </p:cNvPr>
          <p:cNvSpPr txBox="1"/>
          <p:nvPr/>
        </p:nvSpPr>
        <p:spPr>
          <a:xfrm>
            <a:off x="569744" y="1885205"/>
            <a:ext cx="5073820" cy="328551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err="1">
                <a:solidFill>
                  <a:schemeClr val="tx1"/>
                </a:solidFill>
              </a:rPr>
              <a:t>Arbeta</a:t>
            </a:r>
            <a:r>
              <a:rPr lang="ca-ES" sz="2000" dirty="0">
                <a:solidFill>
                  <a:schemeClr val="tx1"/>
                </a:solidFill>
              </a:rPr>
              <a:t> i </a:t>
            </a:r>
            <a:r>
              <a:rPr lang="ca-ES" sz="2000" dirty="0" err="1">
                <a:solidFill>
                  <a:schemeClr val="tx1"/>
                </a:solidFill>
              </a:rPr>
              <a:t>grupper</a:t>
            </a:r>
            <a:r>
              <a:rPr lang="ca-ES" sz="2000" dirty="0">
                <a:solidFill>
                  <a:schemeClr val="tx1"/>
                </a:solidFill>
              </a:rPr>
              <a:t> om </a:t>
            </a:r>
            <a:r>
              <a:rPr lang="ca-ES" sz="2000" dirty="0" err="1">
                <a:solidFill>
                  <a:schemeClr val="tx1"/>
                </a:solidFill>
              </a:rPr>
              <a:t>fyra</a:t>
            </a:r>
            <a:r>
              <a:rPr lang="ca-ES" sz="2000" dirty="0">
                <a:solidFill>
                  <a:schemeClr val="tx1"/>
                </a:solidFill>
              </a:rPr>
              <a:t> personer</a:t>
            </a:r>
          </a:p>
          <a:p>
            <a:pPr marL="0" indent="0">
              <a:buNone/>
            </a:pPr>
            <a:endParaRPr lang="ca-ES" sz="2000" dirty="0">
              <a:solidFill>
                <a:schemeClr val="tx1"/>
              </a:solidFill>
            </a:endParaRPr>
          </a:p>
          <a:p>
            <a:pPr marL="0" indent="0">
              <a:buNone/>
            </a:pPr>
            <a:r>
              <a:rPr lang="ca-ES" sz="2000" dirty="0" err="1">
                <a:solidFill>
                  <a:schemeClr val="tx1"/>
                </a:solidFill>
              </a:rPr>
              <a:t>Gå</a:t>
            </a:r>
            <a:r>
              <a:rPr lang="ca-ES" sz="2000" dirty="0">
                <a:solidFill>
                  <a:schemeClr val="tx1"/>
                </a:solidFill>
              </a:rPr>
              <a:t> till</a:t>
            </a:r>
          </a:p>
          <a:p>
            <a:pPr marL="0" indent="0">
              <a:buNone/>
            </a:pPr>
            <a:r>
              <a:rPr lang="ca-ES" sz="2000" dirty="0">
                <a:solidFill>
                  <a:schemeClr val="tx1"/>
                </a:solidFill>
                <a:hlinkClick r:id="rId2"/>
              </a:rPr>
              <a:t>https://www.cienciadelsuelo.es/</a:t>
            </a:r>
            <a:endParaRPr lang="ca-ES" sz="2000" dirty="0">
              <a:solidFill>
                <a:schemeClr val="tx1"/>
              </a:solidFill>
            </a:endParaRPr>
          </a:p>
          <a:p>
            <a:pPr marL="0" indent="0">
              <a:buNone/>
            </a:pPr>
            <a:endParaRPr lang="ca-ES" sz="2000" dirty="0">
              <a:solidFill>
                <a:schemeClr val="tx1"/>
              </a:solidFill>
            </a:endParaRPr>
          </a:p>
          <a:p>
            <a:pPr marL="0" indent="0">
              <a:buNone/>
            </a:pPr>
            <a:endParaRPr lang="ca-ES" sz="2000" dirty="0">
              <a:solidFill>
                <a:schemeClr val="tx1"/>
              </a:solidFill>
            </a:endParaRPr>
          </a:p>
          <a:p>
            <a:pPr marL="0" indent="0">
              <a:buNone/>
            </a:pPr>
            <a:endParaRPr lang="ca-ES" sz="2000" dirty="0">
              <a:solidFill>
                <a:schemeClr val="tx1"/>
              </a:solidFill>
            </a:endParaRPr>
          </a:p>
        </p:txBody>
      </p:sp>
      <p:pic>
        <p:nvPicPr>
          <p:cNvPr id="11" name="Gráfico 10">
            <a:extLst>
              <a:ext uri="{FF2B5EF4-FFF2-40B4-BE49-F238E27FC236}">
                <a16:creationId xmlns:a16="http://schemas.microsoft.com/office/drawing/2014/main" id="{EA44745C-36C6-01DF-35B9-B56F579CAF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5C7461DE-B0D5-913B-0D23-E31B739C10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BF5C8D28-CEA8-937C-5E55-8E7C6B7283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15C98005-8517-04B9-ED5A-59CAA5D4CC9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pic>
        <p:nvPicPr>
          <p:cNvPr id="4" name="Bildobjekt 3" descr="En bild som visar skärmbild, text, inomhus&#10;&#10;AI-genererat innehåll kan vara felaktigt.">
            <a:extLst>
              <a:ext uri="{FF2B5EF4-FFF2-40B4-BE49-F238E27FC236}">
                <a16:creationId xmlns:a16="http://schemas.microsoft.com/office/drawing/2014/main" id="{BC27DC96-0126-4CD9-4F4C-301EC458F1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76887" y="1885205"/>
            <a:ext cx="5195745" cy="4084125"/>
          </a:xfrm>
          <a:prstGeom prst="rect">
            <a:avLst/>
          </a:prstGeom>
        </p:spPr>
      </p:pic>
    </p:spTree>
    <p:extLst>
      <p:ext uri="{BB962C8B-B14F-4D97-AF65-F5344CB8AC3E}">
        <p14:creationId xmlns:p14="http://schemas.microsoft.com/office/powerpoint/2010/main" val="2052092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A0276-135E-6AF7-EF75-B1D9764C93E7}"/>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8C6A01C7-41FA-E88E-42AE-BBBFB4078D5C}"/>
              </a:ext>
            </a:extLst>
          </p:cNvPr>
          <p:cNvSpPr txBox="1"/>
          <p:nvPr/>
        </p:nvSpPr>
        <p:spPr>
          <a:xfrm>
            <a:off x="569743" y="713630"/>
            <a:ext cx="10515599" cy="4208844"/>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a:solidFill>
                  <a:schemeClr val="tx1"/>
                </a:solidFill>
              </a:rPr>
              <a:t>Ta </a:t>
            </a:r>
            <a:r>
              <a:rPr lang="ca-ES" sz="2000" dirty="0" err="1">
                <a:solidFill>
                  <a:schemeClr val="tx1"/>
                </a:solidFill>
              </a:rPr>
              <a:t>reda</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fakta</a:t>
            </a:r>
            <a:r>
              <a:rPr lang="ca-ES" sz="2000" dirty="0">
                <a:solidFill>
                  <a:schemeClr val="tx1"/>
                </a:solidFill>
              </a:rPr>
              <a:t> om </a:t>
            </a:r>
            <a:r>
              <a:rPr lang="ca-ES" sz="2000" b="1" dirty="0" err="1">
                <a:solidFill>
                  <a:schemeClr val="tx1"/>
                </a:solidFill>
              </a:rPr>
              <a:t>soil</a:t>
            </a:r>
            <a:r>
              <a:rPr lang="ca-ES" sz="2000" b="1" dirty="0">
                <a:solidFill>
                  <a:schemeClr val="tx1"/>
                </a:solidFill>
              </a:rPr>
              <a:t> </a:t>
            </a:r>
            <a:r>
              <a:rPr lang="ca-ES" sz="2000" b="1" dirty="0" err="1">
                <a:solidFill>
                  <a:schemeClr val="tx1"/>
                </a:solidFill>
              </a:rPr>
              <a:t>profile</a:t>
            </a:r>
            <a:r>
              <a:rPr lang="ca-ES" sz="2000" dirty="0">
                <a:solidFill>
                  <a:schemeClr val="tx1"/>
                </a:solidFill>
              </a:rPr>
              <a:t> – </a:t>
            </a:r>
            <a:r>
              <a:rPr lang="ca-ES" sz="2000" dirty="0" err="1">
                <a:solidFill>
                  <a:schemeClr val="tx1"/>
                </a:solidFill>
              </a:rPr>
              <a:t>börja</a:t>
            </a:r>
            <a:r>
              <a:rPr lang="ca-ES" sz="2000" dirty="0">
                <a:solidFill>
                  <a:schemeClr val="tx1"/>
                </a:solidFill>
              </a:rPr>
              <a:t> </a:t>
            </a:r>
            <a:r>
              <a:rPr lang="ca-ES" sz="2000" dirty="0" err="1">
                <a:solidFill>
                  <a:schemeClr val="tx1"/>
                </a:solidFill>
              </a:rPr>
              <a:t>genom</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dirty="0" err="1">
                <a:solidFill>
                  <a:schemeClr val="tx1"/>
                </a:solidFill>
              </a:rPr>
              <a:t>klicka</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b="1" dirty="0" err="1">
                <a:solidFill>
                  <a:schemeClr val="tx1"/>
                </a:solidFill>
              </a:rPr>
              <a:t>introduction</a:t>
            </a:r>
            <a:r>
              <a:rPr lang="ca-ES" sz="2000" b="1"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klicka</a:t>
            </a:r>
            <a:r>
              <a:rPr lang="ca-ES" sz="2000" dirty="0">
                <a:solidFill>
                  <a:schemeClr val="tx1"/>
                </a:solidFill>
              </a:rPr>
              <a:t> </a:t>
            </a:r>
            <a:r>
              <a:rPr lang="ca-ES" sz="2000" dirty="0" err="1">
                <a:solidFill>
                  <a:schemeClr val="tx1"/>
                </a:solidFill>
              </a:rPr>
              <a:t>er</a:t>
            </a:r>
            <a:r>
              <a:rPr lang="ca-ES" sz="2000" dirty="0">
                <a:solidFill>
                  <a:schemeClr val="tx1"/>
                </a:solidFill>
              </a:rPr>
              <a:t> sedan </a:t>
            </a:r>
            <a:r>
              <a:rPr lang="ca-ES" sz="2000" dirty="0" err="1">
                <a:solidFill>
                  <a:schemeClr val="tx1"/>
                </a:solidFill>
              </a:rPr>
              <a:t>igenom</a:t>
            </a:r>
            <a:r>
              <a:rPr lang="ca-ES" sz="2000" dirty="0">
                <a:solidFill>
                  <a:schemeClr val="tx1"/>
                </a:solidFill>
              </a:rPr>
              <a:t> </a:t>
            </a:r>
            <a:r>
              <a:rPr lang="ca-ES" sz="2000" dirty="0" err="1">
                <a:solidFill>
                  <a:schemeClr val="tx1"/>
                </a:solidFill>
              </a:rPr>
              <a:t>sidans</a:t>
            </a:r>
            <a:r>
              <a:rPr lang="ca-ES" sz="2000" dirty="0">
                <a:solidFill>
                  <a:schemeClr val="tx1"/>
                </a:solidFill>
              </a:rPr>
              <a:t> </a:t>
            </a:r>
            <a:r>
              <a:rPr lang="ca-ES" sz="2000" dirty="0" err="1">
                <a:solidFill>
                  <a:schemeClr val="tx1"/>
                </a:solidFill>
              </a:rPr>
              <a:t>olika</a:t>
            </a:r>
            <a:r>
              <a:rPr lang="ca-ES" sz="2000" dirty="0">
                <a:solidFill>
                  <a:schemeClr val="tx1"/>
                </a:solidFill>
              </a:rPr>
              <a:t> </a:t>
            </a:r>
            <a:r>
              <a:rPr lang="ca-ES" sz="2000" dirty="0" err="1">
                <a:solidFill>
                  <a:schemeClr val="tx1"/>
                </a:solidFill>
              </a:rPr>
              <a:t>delar</a:t>
            </a:r>
            <a:r>
              <a:rPr lang="ca-ES" sz="2000" dirty="0">
                <a:solidFill>
                  <a:schemeClr val="tx1"/>
                </a:solidFill>
              </a:rPr>
              <a:t>. </a:t>
            </a:r>
          </a:p>
          <a:p>
            <a:pPr marL="0" indent="0">
              <a:buNone/>
            </a:pPr>
            <a:r>
              <a:rPr lang="ca-ES" sz="2000" dirty="0" err="1">
                <a:solidFill>
                  <a:schemeClr val="tx1"/>
                </a:solidFill>
              </a:rPr>
              <a:t>Titta</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vad</a:t>
            </a:r>
            <a:r>
              <a:rPr lang="ca-ES" sz="2000" dirty="0">
                <a:solidFill>
                  <a:schemeClr val="tx1"/>
                </a:solidFill>
              </a:rPr>
              <a:t> de </a:t>
            </a:r>
            <a:r>
              <a:rPr lang="ca-ES" sz="2000" dirty="0" err="1">
                <a:solidFill>
                  <a:schemeClr val="tx1"/>
                </a:solidFill>
              </a:rPr>
              <a:t>består</a:t>
            </a:r>
            <a:r>
              <a:rPr lang="ca-ES" sz="2000" dirty="0">
                <a:solidFill>
                  <a:schemeClr val="tx1"/>
                </a:solidFill>
              </a:rPr>
              <a:t> av </a:t>
            </a:r>
            <a:r>
              <a:rPr lang="ca-ES" sz="2000" dirty="0" err="1">
                <a:solidFill>
                  <a:schemeClr val="tx1"/>
                </a:solidFill>
              </a:rPr>
              <a:t>och</a:t>
            </a:r>
            <a:r>
              <a:rPr lang="ca-ES" sz="2000" dirty="0">
                <a:solidFill>
                  <a:schemeClr val="tx1"/>
                </a:solidFill>
              </a:rPr>
              <a:t> </a:t>
            </a:r>
            <a:r>
              <a:rPr lang="ca-ES" sz="2000" dirty="0" err="1">
                <a:solidFill>
                  <a:schemeClr val="tx1"/>
                </a:solidFill>
              </a:rPr>
              <a:t>vilka</a:t>
            </a:r>
            <a:r>
              <a:rPr lang="ca-ES" sz="2000" dirty="0">
                <a:solidFill>
                  <a:schemeClr val="tx1"/>
                </a:solidFill>
              </a:rPr>
              <a:t> </a:t>
            </a:r>
            <a:r>
              <a:rPr lang="ca-ES" sz="2000" dirty="0" err="1">
                <a:solidFill>
                  <a:schemeClr val="tx1"/>
                </a:solidFill>
              </a:rPr>
              <a:t>funktioner</a:t>
            </a:r>
            <a:r>
              <a:rPr lang="ca-ES" sz="2000" dirty="0">
                <a:solidFill>
                  <a:schemeClr val="tx1"/>
                </a:solidFill>
              </a:rPr>
              <a:t> de </a:t>
            </a:r>
            <a:r>
              <a:rPr lang="ca-ES" sz="2000" dirty="0" err="1">
                <a:solidFill>
                  <a:schemeClr val="tx1"/>
                </a:solidFill>
              </a:rPr>
              <a:t>fyller</a:t>
            </a:r>
            <a:r>
              <a:rPr lang="ca-ES" sz="2000" dirty="0">
                <a:solidFill>
                  <a:schemeClr val="tx1"/>
                </a:solidFill>
              </a:rPr>
              <a:t>. </a:t>
            </a:r>
          </a:p>
          <a:p>
            <a:pPr marL="0" indent="0">
              <a:buNone/>
            </a:pPr>
            <a:r>
              <a:rPr lang="ca-ES" sz="2000" dirty="0" err="1">
                <a:solidFill>
                  <a:schemeClr val="tx1"/>
                </a:solidFill>
              </a:rPr>
              <a:t>Anteckna</a:t>
            </a:r>
            <a:r>
              <a:rPr lang="ca-ES" sz="2000" dirty="0">
                <a:solidFill>
                  <a:schemeClr val="tx1"/>
                </a:solidFill>
              </a:rPr>
              <a:t> </a:t>
            </a:r>
            <a:r>
              <a:rPr lang="ca-ES" sz="2000" dirty="0" err="1">
                <a:solidFill>
                  <a:schemeClr val="tx1"/>
                </a:solidFill>
              </a:rPr>
              <a:t>gärna</a:t>
            </a:r>
            <a:r>
              <a:rPr lang="ca-ES" sz="2000" dirty="0">
                <a:solidFill>
                  <a:schemeClr val="tx1"/>
                </a:solidFill>
              </a:rPr>
              <a:t> </a:t>
            </a:r>
            <a:r>
              <a:rPr lang="ca-ES" sz="2000" dirty="0" err="1">
                <a:solidFill>
                  <a:schemeClr val="tx1"/>
                </a:solidFill>
              </a:rPr>
              <a:t>lite</a:t>
            </a:r>
            <a:r>
              <a:rPr lang="ca-ES" sz="2000" dirty="0">
                <a:solidFill>
                  <a:schemeClr val="tx1"/>
                </a:solidFill>
              </a:rPr>
              <a:t> om </a:t>
            </a:r>
            <a:r>
              <a:rPr lang="ca-ES" sz="2000" dirty="0" err="1">
                <a:solidFill>
                  <a:schemeClr val="tx1"/>
                </a:solidFill>
              </a:rPr>
              <a:t>varje</a:t>
            </a:r>
            <a:r>
              <a:rPr lang="ca-ES" sz="2000" dirty="0">
                <a:solidFill>
                  <a:schemeClr val="tx1"/>
                </a:solidFill>
              </a:rPr>
              <a:t> </a:t>
            </a:r>
            <a:r>
              <a:rPr lang="ca-ES" sz="2000" dirty="0" err="1">
                <a:solidFill>
                  <a:schemeClr val="tx1"/>
                </a:solidFill>
              </a:rPr>
              <a:t>jordtyp</a:t>
            </a:r>
            <a:r>
              <a:rPr lang="ca-ES" sz="2000" dirty="0">
                <a:solidFill>
                  <a:schemeClr val="tx1"/>
                </a:solidFill>
              </a:rPr>
              <a:t>!</a:t>
            </a:r>
          </a:p>
          <a:p>
            <a:pPr marL="0" indent="0">
              <a:buNone/>
            </a:pPr>
            <a:endParaRPr lang="ca-ES" sz="2000" dirty="0">
              <a:solidFill>
                <a:schemeClr val="tx1"/>
              </a:solidFill>
            </a:endParaRPr>
          </a:p>
          <a:p>
            <a:pPr marL="0" indent="0">
              <a:buNone/>
            </a:pPr>
            <a:r>
              <a:rPr lang="ca-ES" sz="2000" dirty="0" err="1">
                <a:solidFill>
                  <a:schemeClr val="tx1"/>
                </a:solidFill>
              </a:rPr>
              <a:t>Hjälps</a:t>
            </a:r>
            <a:r>
              <a:rPr lang="ca-ES" sz="2000" dirty="0">
                <a:solidFill>
                  <a:schemeClr val="tx1"/>
                </a:solidFill>
              </a:rPr>
              <a:t> sedan </a:t>
            </a:r>
            <a:r>
              <a:rPr lang="ca-ES" sz="2000" dirty="0" err="1">
                <a:solidFill>
                  <a:schemeClr val="tx1"/>
                </a:solidFill>
              </a:rPr>
              <a:t>åt</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dirty="0" err="1">
                <a:solidFill>
                  <a:schemeClr val="tx1"/>
                </a:solidFill>
              </a:rPr>
              <a:t>svara</a:t>
            </a:r>
            <a:r>
              <a:rPr lang="ca-ES" sz="2000" dirty="0">
                <a:solidFill>
                  <a:schemeClr val="tx1"/>
                </a:solidFill>
              </a:rPr>
              <a:t> </a:t>
            </a:r>
            <a:r>
              <a:rPr lang="ca-ES" sz="2000" dirty="0" err="1">
                <a:solidFill>
                  <a:schemeClr val="tx1"/>
                </a:solidFill>
              </a:rPr>
              <a:t>på</a:t>
            </a:r>
            <a:r>
              <a:rPr lang="ca-ES" sz="2000" dirty="0">
                <a:solidFill>
                  <a:schemeClr val="tx1"/>
                </a:solidFill>
              </a:rPr>
              <a:t> de 24 </a:t>
            </a:r>
            <a:r>
              <a:rPr lang="ca-ES" sz="2000" dirty="0" err="1">
                <a:solidFill>
                  <a:schemeClr val="tx1"/>
                </a:solidFill>
              </a:rPr>
              <a:t>frågor</a:t>
            </a:r>
            <a:r>
              <a:rPr lang="ca-ES" sz="2000" dirty="0">
                <a:solidFill>
                  <a:schemeClr val="tx1"/>
                </a:solidFill>
              </a:rPr>
              <a:t> som </a:t>
            </a:r>
            <a:r>
              <a:rPr lang="ca-ES" sz="2000" dirty="0" err="1">
                <a:solidFill>
                  <a:schemeClr val="tx1"/>
                </a:solidFill>
              </a:rPr>
              <a:t>finns</a:t>
            </a:r>
            <a:r>
              <a:rPr lang="ca-ES" sz="2000" dirty="0">
                <a:solidFill>
                  <a:schemeClr val="tx1"/>
                </a:solidFill>
              </a:rPr>
              <a:t> </a:t>
            </a:r>
            <a:r>
              <a:rPr lang="ca-ES" sz="2000" dirty="0" err="1">
                <a:solidFill>
                  <a:schemeClr val="tx1"/>
                </a:solidFill>
              </a:rPr>
              <a:t>under</a:t>
            </a:r>
            <a:r>
              <a:rPr lang="ca-ES" sz="2000" dirty="0">
                <a:solidFill>
                  <a:schemeClr val="tx1"/>
                </a:solidFill>
              </a:rPr>
              <a:t> </a:t>
            </a:r>
            <a:r>
              <a:rPr lang="ca-ES" sz="2000" dirty="0" err="1">
                <a:solidFill>
                  <a:schemeClr val="tx1"/>
                </a:solidFill>
              </a:rPr>
              <a:t>knappen</a:t>
            </a:r>
            <a:r>
              <a:rPr lang="ca-ES" sz="2000" dirty="0">
                <a:solidFill>
                  <a:schemeClr val="tx1"/>
                </a:solidFill>
              </a:rPr>
              <a:t> </a:t>
            </a:r>
            <a:r>
              <a:rPr lang="ca-ES" sz="2000" b="1" dirty="0" err="1">
                <a:solidFill>
                  <a:schemeClr val="tx1"/>
                </a:solidFill>
              </a:rPr>
              <a:t>excercise</a:t>
            </a:r>
            <a:r>
              <a:rPr lang="ca-ES" sz="2000" b="1"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gör</a:t>
            </a:r>
            <a:r>
              <a:rPr lang="ca-ES" sz="2000" dirty="0">
                <a:solidFill>
                  <a:schemeClr val="tx1"/>
                </a:solidFill>
              </a:rPr>
              <a:t> </a:t>
            </a:r>
            <a:r>
              <a:rPr lang="ca-ES" sz="2000" dirty="0" err="1">
                <a:solidFill>
                  <a:schemeClr val="tx1"/>
                </a:solidFill>
              </a:rPr>
              <a:t>övningarna</a:t>
            </a:r>
            <a:r>
              <a:rPr lang="ca-ES" sz="2000" dirty="0">
                <a:solidFill>
                  <a:schemeClr val="tx1"/>
                </a:solidFill>
              </a:rPr>
              <a:t> som </a:t>
            </a:r>
            <a:r>
              <a:rPr lang="ca-ES" sz="2000" dirty="0" err="1">
                <a:solidFill>
                  <a:schemeClr val="tx1"/>
                </a:solidFill>
              </a:rPr>
              <a:t>finns</a:t>
            </a:r>
            <a:r>
              <a:rPr lang="ca-ES" sz="2000" dirty="0">
                <a:solidFill>
                  <a:schemeClr val="tx1"/>
                </a:solidFill>
              </a:rPr>
              <a:t> </a:t>
            </a:r>
            <a:r>
              <a:rPr lang="ca-ES" sz="2000" dirty="0" err="1">
                <a:solidFill>
                  <a:schemeClr val="tx1"/>
                </a:solidFill>
              </a:rPr>
              <a:t>under</a:t>
            </a:r>
            <a:r>
              <a:rPr lang="ca-ES" sz="2000" dirty="0">
                <a:solidFill>
                  <a:schemeClr val="tx1"/>
                </a:solidFill>
              </a:rPr>
              <a:t> </a:t>
            </a:r>
            <a:r>
              <a:rPr lang="ca-ES" sz="2000" b="1" dirty="0" err="1">
                <a:solidFill>
                  <a:schemeClr val="tx1"/>
                </a:solidFill>
              </a:rPr>
              <a:t>activities</a:t>
            </a:r>
            <a:endParaRPr lang="ca-ES" sz="2000" b="1" dirty="0">
              <a:solidFill>
                <a:schemeClr val="tx1"/>
              </a:solidFill>
            </a:endParaRPr>
          </a:p>
          <a:p>
            <a:pPr marL="0" indent="0">
              <a:buNone/>
            </a:pPr>
            <a:endParaRPr lang="ca-ES" sz="2000" dirty="0">
              <a:solidFill>
                <a:schemeClr val="tx1"/>
              </a:solidFill>
            </a:endParaRPr>
          </a:p>
          <a:p>
            <a:pPr marL="0" indent="0">
              <a:buNone/>
            </a:pPr>
            <a:endParaRPr lang="ca-ES" sz="2000" dirty="0">
              <a:solidFill>
                <a:schemeClr val="tx1"/>
              </a:solidFill>
            </a:endParaRPr>
          </a:p>
        </p:txBody>
      </p:sp>
      <p:pic>
        <p:nvPicPr>
          <p:cNvPr id="11" name="Gráfico 10">
            <a:extLst>
              <a:ext uri="{FF2B5EF4-FFF2-40B4-BE49-F238E27FC236}">
                <a16:creationId xmlns:a16="http://schemas.microsoft.com/office/drawing/2014/main" id="{B3B1C695-D557-515E-19CE-80D3CD0C27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0E97A9F3-DCDF-3A66-C087-558945E340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2F14E28B-6C01-F3BF-61DD-071D4DAF51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A99471FA-A32A-C15B-703B-BEAF4257A5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3784621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alpha val="13559"/>
          </a:srgbClr>
        </a:solidFill>
        <a:effectLst/>
      </p:bgPr>
    </p:bg>
    <p:spTree>
      <p:nvGrpSpPr>
        <p:cNvPr id="1" name="">
          <a:extLst>
            <a:ext uri="{FF2B5EF4-FFF2-40B4-BE49-F238E27FC236}">
              <a16:creationId xmlns:a16="http://schemas.microsoft.com/office/drawing/2014/main" id="{A031CDF5-0D7D-A18F-7C2C-02E934F01631}"/>
            </a:ext>
          </a:extLst>
        </p:cNvPr>
        <p:cNvGrpSpPr/>
        <p:nvPr/>
      </p:nvGrpSpPr>
      <p:grpSpPr>
        <a:xfrm>
          <a:off x="0" y="0"/>
          <a:ext cx="0" cy="0"/>
          <a:chOff x="0" y="0"/>
          <a:chExt cx="0" cy="0"/>
        </a:xfrm>
      </p:grpSpPr>
      <p:sp>
        <p:nvSpPr>
          <p:cNvPr id="4" name="CuadroTexto 5">
            <a:extLst>
              <a:ext uri="{FF2B5EF4-FFF2-40B4-BE49-F238E27FC236}">
                <a16:creationId xmlns:a16="http://schemas.microsoft.com/office/drawing/2014/main" id="{9B83CF2F-EDA7-EB28-9AD1-17C38E6A43D5}"/>
              </a:ext>
            </a:extLst>
          </p:cNvPr>
          <p:cNvSpPr txBox="1"/>
          <p:nvPr/>
        </p:nvSpPr>
        <p:spPr>
          <a:xfrm>
            <a:off x="464043" y="545281"/>
            <a:ext cx="5293350" cy="646331"/>
          </a:xfrm>
          <a:prstGeom prst="rect">
            <a:avLst/>
          </a:prstGeom>
          <a:noFill/>
        </p:spPr>
        <p:txBody>
          <a:bodyPr wrap="square" rtlCol="0">
            <a:spAutoFit/>
          </a:bodyPr>
          <a:lstStyle/>
          <a:p>
            <a:r>
              <a:rPr lang="es-ES" sz="3600" dirty="0" err="1">
                <a:latin typeface="Bebas Neue Regular" panose="020B0606020202050201" pitchFamily="34" charset="0"/>
              </a:rPr>
              <a:t>Lektion</a:t>
            </a:r>
            <a:r>
              <a:rPr lang="es-ES" sz="3600" dirty="0">
                <a:latin typeface="Bebas Neue Regular" panose="020B0606020202050201" pitchFamily="34" charset="0"/>
              </a:rPr>
              <a:t> 2 </a:t>
            </a:r>
            <a:r>
              <a:rPr lang="es-ES" sz="3600" dirty="0" err="1">
                <a:solidFill>
                  <a:srgbClr val="0CB08E"/>
                </a:solidFill>
                <a:latin typeface="Bebas Neue Regular" panose="020B0606020202050201" pitchFamily="34" charset="0"/>
              </a:rPr>
              <a:t>Är</a:t>
            </a:r>
            <a:r>
              <a:rPr lang="es-ES" sz="3600" dirty="0">
                <a:solidFill>
                  <a:srgbClr val="0CB08E"/>
                </a:solidFill>
                <a:latin typeface="Bebas Neue Regular" panose="020B0606020202050201" pitchFamily="34" charset="0"/>
              </a:rPr>
              <a:t> </a:t>
            </a:r>
            <a:r>
              <a:rPr lang="es-ES" sz="3600" dirty="0" err="1">
                <a:solidFill>
                  <a:srgbClr val="0CB08E"/>
                </a:solidFill>
                <a:latin typeface="Bebas Neue Regular" panose="020B0606020202050201" pitchFamily="34" charset="0"/>
              </a:rPr>
              <a:t>jorden</a:t>
            </a:r>
            <a:r>
              <a:rPr lang="es-ES" sz="3600" dirty="0">
                <a:solidFill>
                  <a:srgbClr val="0CB08E"/>
                </a:solidFill>
                <a:latin typeface="Bebas Neue Regular" panose="020B0606020202050201" pitchFamily="34" charset="0"/>
              </a:rPr>
              <a:t> </a:t>
            </a:r>
            <a:r>
              <a:rPr lang="es-ES" sz="3600" dirty="0" err="1">
                <a:solidFill>
                  <a:srgbClr val="0CB08E"/>
                </a:solidFill>
                <a:latin typeface="Bebas Neue Regular" panose="020B0606020202050201" pitchFamily="34" charset="0"/>
              </a:rPr>
              <a:t>bördig</a:t>
            </a:r>
            <a:r>
              <a:rPr lang="es-ES" sz="3600" dirty="0">
                <a:solidFill>
                  <a:srgbClr val="0CB08E"/>
                </a:solidFill>
                <a:latin typeface="Bebas Neue Regular" panose="020B0606020202050201" pitchFamily="34" charset="0"/>
              </a:rPr>
              <a:t>?</a:t>
            </a:r>
          </a:p>
        </p:txBody>
      </p:sp>
      <p:sp>
        <p:nvSpPr>
          <p:cNvPr id="5" name="CuadroTexto 8">
            <a:extLst>
              <a:ext uri="{FF2B5EF4-FFF2-40B4-BE49-F238E27FC236}">
                <a16:creationId xmlns:a16="http://schemas.microsoft.com/office/drawing/2014/main" id="{18FAD350-E5C8-0C71-B925-2FF273B08841}"/>
              </a:ext>
            </a:extLst>
          </p:cNvPr>
          <p:cNvSpPr txBox="1"/>
          <p:nvPr/>
        </p:nvSpPr>
        <p:spPr>
          <a:xfrm>
            <a:off x="464043" y="1257489"/>
            <a:ext cx="5011009" cy="505523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dirty="0">
                <a:solidFill>
                  <a:schemeClr val="tx1"/>
                </a:solidFill>
              </a:rPr>
              <a:t>Utforska satellitbilder och diskutera vad som gör en jord bördig. Lektionen avslutas med instruktioner för hur </a:t>
            </a:r>
          </a:p>
          <a:p>
            <a:pPr marL="0" indent="0">
              <a:buNone/>
            </a:pPr>
            <a:r>
              <a:rPr lang="sv-SE" dirty="0">
                <a:solidFill>
                  <a:schemeClr val="tx1"/>
                </a:solidFill>
              </a:rPr>
              <a:t>eleverna ska ta jordprov till nästa lektionstillfälle.  </a:t>
            </a:r>
          </a:p>
          <a:p>
            <a:pPr marL="0" indent="0">
              <a:buNone/>
            </a:pPr>
            <a:endParaRPr lang="sv-SE" b="1" dirty="0">
              <a:solidFill>
                <a:srgbClr val="0CAF8F"/>
              </a:solidFill>
            </a:endParaRPr>
          </a:p>
          <a:p>
            <a:pPr marL="0" indent="0">
              <a:buNone/>
            </a:pPr>
            <a:r>
              <a:rPr lang="sv-SE" b="1" dirty="0">
                <a:solidFill>
                  <a:srgbClr val="0CAF8F"/>
                </a:solidFill>
              </a:rPr>
              <a:t>Ämne: </a:t>
            </a:r>
            <a:r>
              <a:rPr lang="sv-SE" dirty="0">
                <a:solidFill>
                  <a:schemeClr val="tx1"/>
                </a:solidFill>
              </a:rPr>
              <a:t>Biologi och geologi</a:t>
            </a:r>
          </a:p>
          <a:p>
            <a:pPr marL="0" indent="0">
              <a:buNone/>
            </a:pPr>
            <a:r>
              <a:rPr lang="sv-SE" b="1" dirty="0">
                <a:solidFill>
                  <a:srgbClr val="0CAF8F"/>
                </a:solidFill>
              </a:rPr>
              <a:t>Undervisningstid: </a:t>
            </a:r>
            <a:r>
              <a:rPr lang="sv-SE" dirty="0">
                <a:solidFill>
                  <a:schemeClr val="tx1"/>
                </a:solidFill>
              </a:rPr>
              <a:t>55 minuter, uppdelat i tre block</a:t>
            </a:r>
          </a:p>
          <a:p>
            <a:pPr marL="0" indent="0">
              <a:buNone/>
            </a:pPr>
            <a:r>
              <a:rPr lang="sv-SE" b="1" dirty="0">
                <a:solidFill>
                  <a:srgbClr val="0CAF8F"/>
                </a:solidFill>
              </a:rPr>
              <a:t>Material:  </a:t>
            </a:r>
            <a:br>
              <a:rPr lang="sv-SE" dirty="0"/>
            </a:br>
            <a:r>
              <a:rPr lang="sv-SE" dirty="0">
                <a:solidFill>
                  <a:schemeClr val="tx1"/>
                </a:solidFill>
              </a:rPr>
              <a:t>Datablad (finns att skriva ut)</a:t>
            </a:r>
          </a:p>
          <a:p>
            <a:pPr marL="0" indent="0">
              <a:buNone/>
            </a:pPr>
            <a:r>
              <a:rPr lang="sv-SE" dirty="0">
                <a:solidFill>
                  <a:schemeClr val="tx1"/>
                </a:solidFill>
              </a:rPr>
              <a:t>förslutningsbara påsar</a:t>
            </a:r>
          </a:p>
          <a:p>
            <a:pPr marL="0" indent="0">
              <a:buNone/>
            </a:pPr>
            <a:r>
              <a:rPr lang="sv-SE" dirty="0">
                <a:solidFill>
                  <a:schemeClr val="tx1"/>
                </a:solidFill>
              </a:rPr>
              <a:t>linjal </a:t>
            </a:r>
          </a:p>
          <a:p>
            <a:pPr marL="0" indent="0">
              <a:buNone/>
            </a:pPr>
            <a:r>
              <a:rPr lang="sv-SE" dirty="0">
                <a:solidFill>
                  <a:schemeClr val="tx1"/>
                </a:solidFill>
              </a:rPr>
              <a:t>liten spade</a:t>
            </a:r>
          </a:p>
          <a:p>
            <a:pPr marL="0" indent="0">
              <a:buNone/>
            </a:pPr>
            <a:r>
              <a:rPr lang="sv-SE" dirty="0">
                <a:solidFill>
                  <a:schemeClr val="tx1"/>
                </a:solidFill>
              </a:rPr>
              <a:t>märkpennor</a:t>
            </a:r>
          </a:p>
          <a:p>
            <a:pPr marL="0" indent="0">
              <a:buNone/>
            </a:pPr>
            <a:endParaRPr lang="sv-SE" dirty="0"/>
          </a:p>
          <a:p>
            <a:pPr marL="0" indent="0">
              <a:buNone/>
            </a:pPr>
            <a:r>
              <a:rPr lang="sv-SE" b="1" dirty="0">
                <a:solidFill>
                  <a:schemeClr val="tx1"/>
                </a:solidFill>
              </a:rPr>
              <a:t>Digitala verktyg:</a:t>
            </a:r>
          </a:p>
          <a:p>
            <a:pPr marL="0" indent="0">
              <a:buNone/>
            </a:pPr>
            <a:r>
              <a:rPr lang="sv-SE" dirty="0">
                <a:solidFill>
                  <a:schemeClr val="tx1"/>
                </a:solidFill>
              </a:rPr>
              <a:t>En webbplats som visar satellitbilder av vår planet, tex</a:t>
            </a:r>
          </a:p>
          <a:p>
            <a:pPr marL="0" indent="0">
              <a:buNone/>
            </a:pPr>
            <a:r>
              <a:rPr lang="sv-SE" dirty="0" err="1">
                <a:solidFill>
                  <a:schemeClr val="tx1"/>
                </a:solidFill>
              </a:rPr>
              <a:t>EarthExplorer</a:t>
            </a:r>
            <a:r>
              <a:rPr lang="sv-SE" dirty="0">
                <a:solidFill>
                  <a:schemeClr val="tx1"/>
                </a:solidFill>
              </a:rPr>
              <a:t> </a:t>
            </a:r>
            <a:r>
              <a:rPr lang="sv-SE" dirty="0">
                <a:solidFill>
                  <a:schemeClr val="tx1"/>
                </a:solidFill>
                <a:hlinkClick r:id="rId2">
                  <a:extLst>
                    <a:ext uri="{A12FA001-AC4F-418D-AE19-62706E023703}">
                      <ahyp:hlinkClr xmlns:ahyp="http://schemas.microsoft.com/office/drawing/2018/hyperlinkcolor" val="tx"/>
                    </a:ext>
                  </a:extLst>
                </a:hlinkClick>
              </a:rPr>
              <a:t>https://earthexplorer.usgs.gov/</a:t>
            </a:r>
            <a:endParaRPr lang="sv-SE" dirty="0">
              <a:solidFill>
                <a:schemeClr val="tx1"/>
              </a:solidFill>
            </a:endParaRPr>
          </a:p>
          <a:p>
            <a:pPr marL="0" indent="0">
              <a:buNone/>
            </a:pPr>
            <a:r>
              <a:rPr lang="sv-SE" dirty="0">
                <a:solidFill>
                  <a:schemeClr val="tx1"/>
                </a:solidFill>
              </a:rPr>
              <a:t>Google Earth </a:t>
            </a:r>
            <a:r>
              <a:rPr lang="sv-SE" dirty="0">
                <a:solidFill>
                  <a:schemeClr val="tx1"/>
                </a:solidFill>
                <a:hlinkClick r:id="rId3">
                  <a:extLst>
                    <a:ext uri="{A12FA001-AC4F-418D-AE19-62706E023703}">
                      <ahyp:hlinkClr xmlns:ahyp="http://schemas.microsoft.com/office/drawing/2018/hyperlinkcolor" val="tx"/>
                    </a:ext>
                  </a:extLst>
                </a:hlinkClick>
              </a:rPr>
              <a:t>https://earth.google.com/web/</a:t>
            </a:r>
            <a:endParaRPr lang="sv-SE" dirty="0">
              <a:solidFill>
                <a:schemeClr val="tx1"/>
              </a:solidFill>
            </a:endParaRPr>
          </a:p>
          <a:p>
            <a:pPr marL="0" indent="0">
              <a:buNone/>
            </a:pPr>
            <a:r>
              <a:rPr lang="sv-SE" dirty="0">
                <a:solidFill>
                  <a:schemeClr val="tx1"/>
                </a:solidFill>
              </a:rPr>
              <a:t>INPE </a:t>
            </a:r>
            <a:r>
              <a:rPr lang="sv-SE" dirty="0">
                <a:solidFill>
                  <a:schemeClr val="tx1"/>
                </a:solidFill>
                <a:hlinkClick r:id="rId4">
                  <a:extLst>
                    <a:ext uri="{A12FA001-AC4F-418D-AE19-62706E023703}">
                      <ahyp:hlinkClr xmlns:ahyp="http://schemas.microsoft.com/office/drawing/2018/hyperlinkcolor" val="tx"/>
                    </a:ext>
                  </a:extLst>
                </a:hlinkClick>
              </a:rPr>
              <a:t>http://www.dgi.inpe.br/catalogo/explore</a:t>
            </a:r>
            <a:endParaRPr lang="es-ES" dirty="0">
              <a:solidFill>
                <a:schemeClr val="tx1"/>
              </a:solidFill>
            </a:endParaRPr>
          </a:p>
        </p:txBody>
      </p:sp>
      <p:pic>
        <p:nvPicPr>
          <p:cNvPr id="3" name="Bildobjekt 2" descr="En bild som visar himmel, utomhus, grön, grönsak&#10;&#10;AI-genererat innehåll kan vara felaktigt.">
            <a:extLst>
              <a:ext uri="{FF2B5EF4-FFF2-40B4-BE49-F238E27FC236}">
                <a16:creationId xmlns:a16="http://schemas.microsoft.com/office/drawing/2014/main" id="{ECA48191-2A0E-F528-B43C-B06F737A0E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9589" y="-2318548"/>
            <a:ext cx="6882411" cy="9176548"/>
          </a:xfrm>
          <a:prstGeom prst="rect">
            <a:avLst/>
          </a:prstGeom>
        </p:spPr>
      </p:pic>
    </p:spTree>
    <p:extLst>
      <p:ext uri="{BB962C8B-B14F-4D97-AF65-F5344CB8AC3E}">
        <p14:creationId xmlns:p14="http://schemas.microsoft.com/office/powerpoint/2010/main" val="3048793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45F8839F-4324-D3F4-DD67-013383F3E254}"/>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86D47D2A-E00C-713F-21CE-7B3A7D386B0C}"/>
              </a:ext>
            </a:extLst>
          </p:cNvPr>
          <p:cNvSpPr txBox="1"/>
          <p:nvPr/>
        </p:nvSpPr>
        <p:spPr>
          <a:xfrm>
            <a:off x="597312" y="368844"/>
            <a:ext cx="7613038" cy="707886"/>
          </a:xfrm>
          <a:prstGeom prst="rect">
            <a:avLst/>
          </a:prstGeom>
          <a:noFill/>
        </p:spPr>
        <p:txBody>
          <a:bodyPr wrap="square" rtlCol="0">
            <a:spAutoFit/>
          </a:bodyPr>
          <a:lstStyle/>
          <a:p>
            <a:r>
              <a:rPr lang="es-ES" sz="4000" dirty="0">
                <a:solidFill>
                  <a:srgbClr val="0CB08E"/>
                </a:solidFill>
                <a:latin typeface="Bebas Neue Regular" panose="020B0606020202050201" pitchFamily="34" charset="0"/>
              </a:rPr>
              <a:t>FÖR LÄRARE: </a:t>
            </a:r>
            <a:r>
              <a:rPr lang="es-ES" sz="4000" dirty="0" err="1">
                <a:latin typeface="Bebas Neue Regular" panose="020B0606020202050201" pitchFamily="34" charset="0"/>
              </a:rPr>
              <a:t>Instruktioner</a:t>
            </a:r>
            <a:r>
              <a:rPr lang="es-ES" sz="4000" dirty="0">
                <a:latin typeface="Bebas Neue Regular" panose="020B0606020202050201" pitchFamily="34" charset="0"/>
              </a:rPr>
              <a:t> </a:t>
            </a:r>
            <a:r>
              <a:rPr lang="es-ES" sz="4000" dirty="0" err="1">
                <a:latin typeface="Bebas Neue Regular" panose="020B0606020202050201" pitchFamily="34" charset="0"/>
              </a:rPr>
              <a:t>inför</a:t>
            </a:r>
            <a:r>
              <a:rPr lang="es-ES" sz="4000" dirty="0">
                <a:latin typeface="Bebas Neue Regular" panose="020B0606020202050201" pitchFamily="34" charset="0"/>
              </a:rPr>
              <a:t> </a:t>
            </a:r>
            <a:r>
              <a:rPr lang="es-ES" sz="4000" dirty="0" err="1">
                <a:latin typeface="Bebas Neue Regular" panose="020B0606020202050201" pitchFamily="34" charset="0"/>
              </a:rPr>
              <a:t>lektion</a:t>
            </a:r>
            <a:r>
              <a:rPr lang="es-ES" sz="4000" dirty="0">
                <a:latin typeface="Bebas Neue Regular" panose="020B0606020202050201" pitchFamily="34" charset="0"/>
              </a:rPr>
              <a:t> 2 </a:t>
            </a:r>
          </a:p>
        </p:txBody>
      </p:sp>
      <p:sp>
        <p:nvSpPr>
          <p:cNvPr id="7" name="CuadroTexto 8">
            <a:extLst>
              <a:ext uri="{FF2B5EF4-FFF2-40B4-BE49-F238E27FC236}">
                <a16:creationId xmlns:a16="http://schemas.microsoft.com/office/drawing/2014/main" id="{255413C8-9A29-F671-7B25-DF576186DC75}"/>
              </a:ext>
            </a:extLst>
          </p:cNvPr>
          <p:cNvSpPr txBox="1"/>
          <p:nvPr/>
        </p:nvSpPr>
        <p:spPr>
          <a:xfrm>
            <a:off x="597312" y="1076730"/>
            <a:ext cx="10515599" cy="4778231"/>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b="1" dirty="0">
                <a:solidFill>
                  <a:schemeClr val="tx1"/>
                </a:solidFill>
              </a:rPr>
              <a:t>BLOCK 1 (20min):</a:t>
            </a:r>
            <a:endParaRPr lang="ca-ES" dirty="0">
              <a:solidFill>
                <a:schemeClr val="tx1"/>
              </a:solidFill>
            </a:endParaRPr>
          </a:p>
          <a:p>
            <a:pPr marL="0" indent="0">
              <a:buNone/>
            </a:pPr>
            <a:r>
              <a:rPr lang="ca-ES" dirty="0" err="1">
                <a:solidFill>
                  <a:schemeClr val="tx1"/>
                </a:solidFill>
              </a:rPr>
              <a:t>Läraren</a:t>
            </a:r>
            <a:r>
              <a:rPr lang="ca-ES" dirty="0">
                <a:solidFill>
                  <a:schemeClr val="tx1"/>
                </a:solidFill>
              </a:rPr>
              <a:t> </a:t>
            </a:r>
            <a:r>
              <a:rPr lang="ca-ES" dirty="0" err="1">
                <a:solidFill>
                  <a:schemeClr val="tx1"/>
                </a:solidFill>
              </a:rPr>
              <a:t>frågar</a:t>
            </a:r>
            <a:r>
              <a:rPr lang="ca-ES" dirty="0">
                <a:solidFill>
                  <a:schemeClr val="tx1"/>
                </a:solidFill>
              </a:rPr>
              <a:t> </a:t>
            </a:r>
            <a:r>
              <a:rPr lang="ca-ES" dirty="0" err="1">
                <a:solidFill>
                  <a:schemeClr val="tx1"/>
                </a:solidFill>
              </a:rPr>
              <a:t>eleverna</a:t>
            </a:r>
            <a:r>
              <a:rPr lang="ca-ES" dirty="0">
                <a:solidFill>
                  <a:schemeClr val="tx1"/>
                </a:solidFill>
              </a:rPr>
              <a:t> “</a:t>
            </a:r>
            <a:r>
              <a:rPr lang="ca-ES" dirty="0" err="1">
                <a:solidFill>
                  <a:schemeClr val="tx1"/>
                </a:solidFill>
              </a:rPr>
              <a:t>Varför</a:t>
            </a:r>
            <a:r>
              <a:rPr lang="ca-ES" dirty="0">
                <a:solidFill>
                  <a:schemeClr val="tx1"/>
                </a:solidFill>
              </a:rPr>
              <a:t> </a:t>
            </a:r>
            <a:r>
              <a:rPr lang="ca-ES" dirty="0" err="1">
                <a:solidFill>
                  <a:schemeClr val="tx1"/>
                </a:solidFill>
              </a:rPr>
              <a:t>är</a:t>
            </a:r>
            <a:r>
              <a:rPr lang="ca-ES" dirty="0">
                <a:solidFill>
                  <a:schemeClr val="tx1"/>
                </a:solidFill>
              </a:rPr>
              <a:t> </a:t>
            </a:r>
            <a:r>
              <a:rPr lang="ca-ES" dirty="0" err="1">
                <a:solidFill>
                  <a:schemeClr val="tx1"/>
                </a:solidFill>
              </a:rPr>
              <a:t>det</a:t>
            </a:r>
            <a:r>
              <a:rPr lang="ca-ES" dirty="0">
                <a:solidFill>
                  <a:schemeClr val="tx1"/>
                </a:solidFill>
              </a:rPr>
              <a:t> </a:t>
            </a:r>
            <a:r>
              <a:rPr lang="ca-ES" dirty="0" err="1">
                <a:solidFill>
                  <a:schemeClr val="tx1"/>
                </a:solidFill>
              </a:rPr>
              <a:t>viktigt</a:t>
            </a:r>
            <a:r>
              <a:rPr lang="ca-ES" dirty="0">
                <a:solidFill>
                  <a:schemeClr val="tx1"/>
                </a:solidFill>
              </a:rPr>
              <a:t> </a:t>
            </a:r>
            <a:r>
              <a:rPr lang="ca-ES" dirty="0" err="1">
                <a:solidFill>
                  <a:schemeClr val="tx1"/>
                </a:solidFill>
              </a:rPr>
              <a:t>med</a:t>
            </a:r>
            <a:r>
              <a:rPr lang="ca-ES" dirty="0">
                <a:solidFill>
                  <a:schemeClr val="tx1"/>
                </a:solidFill>
              </a:rPr>
              <a:t> </a:t>
            </a:r>
            <a:r>
              <a:rPr lang="ca-ES" dirty="0" err="1">
                <a:solidFill>
                  <a:schemeClr val="tx1"/>
                </a:solidFill>
              </a:rPr>
              <a:t>jord</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skriver</a:t>
            </a:r>
            <a:r>
              <a:rPr lang="ca-ES" dirty="0">
                <a:solidFill>
                  <a:schemeClr val="tx1"/>
                </a:solidFill>
              </a:rPr>
              <a:t> </a:t>
            </a:r>
            <a:r>
              <a:rPr lang="ca-ES" dirty="0" err="1">
                <a:solidFill>
                  <a:schemeClr val="tx1"/>
                </a:solidFill>
              </a:rPr>
              <a:t>det</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tavlan</a:t>
            </a:r>
            <a:r>
              <a:rPr lang="ca-ES" dirty="0">
                <a:solidFill>
                  <a:schemeClr val="tx1"/>
                </a:solidFill>
              </a:rPr>
              <a:t>. Visa sedan </a:t>
            </a:r>
            <a:r>
              <a:rPr lang="ca-ES" dirty="0" err="1">
                <a:solidFill>
                  <a:schemeClr val="tx1"/>
                </a:solidFill>
              </a:rPr>
              <a:t>bilden</a:t>
            </a:r>
            <a:r>
              <a:rPr lang="ca-ES" dirty="0">
                <a:solidFill>
                  <a:schemeClr val="tx1"/>
                </a:solidFill>
              </a:rPr>
              <a:t> </a:t>
            </a:r>
            <a:r>
              <a:rPr lang="ca-ES" dirty="0" err="1">
                <a:solidFill>
                  <a:schemeClr val="tx1"/>
                </a:solidFill>
              </a:rPr>
              <a:t>med</a:t>
            </a:r>
            <a:r>
              <a:rPr lang="ca-ES" dirty="0">
                <a:solidFill>
                  <a:schemeClr val="tx1"/>
                </a:solidFill>
              </a:rPr>
              <a:t> </a:t>
            </a:r>
            <a:r>
              <a:rPr lang="ca-ES" dirty="0" err="1">
                <a:solidFill>
                  <a:schemeClr val="tx1"/>
                </a:solidFill>
              </a:rPr>
              <a:t>FNs</a:t>
            </a:r>
            <a:r>
              <a:rPr lang="ca-ES" dirty="0">
                <a:solidFill>
                  <a:schemeClr val="tx1"/>
                </a:solidFill>
              </a:rPr>
              <a:t> </a:t>
            </a:r>
            <a:r>
              <a:rPr lang="ca-ES" dirty="0" err="1">
                <a:solidFill>
                  <a:schemeClr val="tx1"/>
                </a:solidFill>
              </a:rPr>
              <a:t>mål</a:t>
            </a:r>
            <a:r>
              <a:rPr lang="ca-ES" dirty="0">
                <a:solidFill>
                  <a:schemeClr val="tx1"/>
                </a:solidFill>
              </a:rPr>
              <a:t> </a:t>
            </a:r>
            <a:r>
              <a:rPr lang="ca-ES" dirty="0" err="1">
                <a:solidFill>
                  <a:schemeClr val="tx1"/>
                </a:solidFill>
              </a:rPr>
              <a:t>för</a:t>
            </a:r>
            <a:r>
              <a:rPr lang="ca-ES" dirty="0">
                <a:solidFill>
                  <a:schemeClr val="tx1"/>
                </a:solidFill>
              </a:rPr>
              <a:t> </a:t>
            </a:r>
            <a:r>
              <a:rPr lang="ca-ES" dirty="0" err="1">
                <a:solidFill>
                  <a:schemeClr val="tx1"/>
                </a:solidFill>
              </a:rPr>
              <a:t>hållbar</a:t>
            </a:r>
            <a:r>
              <a:rPr lang="ca-ES" dirty="0">
                <a:solidFill>
                  <a:schemeClr val="tx1"/>
                </a:solidFill>
              </a:rPr>
              <a:t> </a:t>
            </a:r>
            <a:r>
              <a:rPr lang="ca-ES" dirty="0" err="1">
                <a:solidFill>
                  <a:schemeClr val="tx1"/>
                </a:solidFill>
              </a:rPr>
              <a:t>utveckling</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sidan</a:t>
            </a:r>
            <a:r>
              <a:rPr lang="ca-ES" dirty="0">
                <a:solidFill>
                  <a:schemeClr val="tx1"/>
                </a:solidFill>
              </a:rPr>
              <a:t> 19. </a:t>
            </a:r>
            <a:r>
              <a:rPr lang="ca-ES" dirty="0" err="1">
                <a:solidFill>
                  <a:schemeClr val="tx1"/>
                </a:solidFill>
              </a:rPr>
              <a:t>Lyft</a:t>
            </a:r>
            <a:r>
              <a:rPr lang="ca-ES" dirty="0">
                <a:solidFill>
                  <a:schemeClr val="tx1"/>
                </a:solidFill>
              </a:rPr>
              <a:t> </a:t>
            </a:r>
            <a:r>
              <a:rPr lang="ca-ES" dirty="0" err="1">
                <a:solidFill>
                  <a:schemeClr val="tx1"/>
                </a:solidFill>
              </a:rPr>
              <a:t>jordens</a:t>
            </a:r>
            <a:r>
              <a:rPr lang="ca-ES" dirty="0">
                <a:solidFill>
                  <a:schemeClr val="tx1"/>
                </a:solidFill>
              </a:rPr>
              <a:t> roll i </a:t>
            </a:r>
            <a:r>
              <a:rPr lang="ca-ES" dirty="0" err="1">
                <a:solidFill>
                  <a:schemeClr val="tx1"/>
                </a:solidFill>
              </a:rPr>
              <a:t>att</a:t>
            </a:r>
            <a:r>
              <a:rPr lang="ca-ES" dirty="0">
                <a:solidFill>
                  <a:schemeClr val="tx1"/>
                </a:solidFill>
              </a:rPr>
              <a:t> </a:t>
            </a:r>
            <a:r>
              <a:rPr lang="ca-ES" dirty="0" err="1">
                <a:solidFill>
                  <a:schemeClr val="tx1"/>
                </a:solidFill>
              </a:rPr>
              <a:t>nå</a:t>
            </a:r>
            <a:r>
              <a:rPr lang="ca-ES" dirty="0">
                <a:solidFill>
                  <a:schemeClr val="tx1"/>
                </a:solidFill>
              </a:rPr>
              <a:t> </a:t>
            </a:r>
            <a:r>
              <a:rPr lang="ca-ES" dirty="0" err="1">
                <a:solidFill>
                  <a:schemeClr val="tx1"/>
                </a:solidFill>
              </a:rPr>
              <a:t>målen</a:t>
            </a:r>
            <a:r>
              <a:rPr lang="ca-ES" dirty="0">
                <a:solidFill>
                  <a:schemeClr val="tx1"/>
                </a:solidFill>
              </a:rPr>
              <a:t>. </a:t>
            </a:r>
          </a:p>
          <a:p>
            <a:pPr marL="0" indent="0">
              <a:buNone/>
            </a:pPr>
            <a:endParaRPr lang="ca-ES" dirty="0">
              <a:solidFill>
                <a:schemeClr val="tx1"/>
              </a:solidFill>
            </a:endParaRPr>
          </a:p>
          <a:p>
            <a:pPr marL="0" indent="0">
              <a:buNone/>
            </a:pPr>
            <a:r>
              <a:rPr lang="ca-ES" dirty="0" err="1">
                <a:solidFill>
                  <a:schemeClr val="tx1"/>
                </a:solidFill>
              </a:rPr>
              <a:t>Fler</a:t>
            </a:r>
            <a:r>
              <a:rPr lang="ca-ES" dirty="0">
                <a:solidFill>
                  <a:schemeClr val="tx1"/>
                </a:solidFill>
              </a:rPr>
              <a:t> </a:t>
            </a:r>
            <a:r>
              <a:rPr lang="ca-ES" dirty="0" err="1">
                <a:solidFill>
                  <a:schemeClr val="tx1"/>
                </a:solidFill>
              </a:rPr>
              <a:t>frågor</a:t>
            </a:r>
            <a:r>
              <a:rPr lang="ca-ES" dirty="0">
                <a:solidFill>
                  <a:schemeClr val="tx1"/>
                </a:solidFill>
              </a:rPr>
              <a:t> kan </a:t>
            </a:r>
            <a:r>
              <a:rPr lang="ca-ES" dirty="0" err="1">
                <a:solidFill>
                  <a:schemeClr val="tx1"/>
                </a:solidFill>
              </a:rPr>
              <a:t>ställas</a:t>
            </a:r>
            <a:r>
              <a:rPr lang="ca-ES" dirty="0">
                <a:solidFill>
                  <a:schemeClr val="tx1"/>
                </a:solidFill>
              </a:rPr>
              <a:t> </a:t>
            </a:r>
            <a:r>
              <a:rPr lang="ca-ES" dirty="0" err="1">
                <a:solidFill>
                  <a:schemeClr val="tx1"/>
                </a:solidFill>
              </a:rPr>
              <a:t>för</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inkludera</a:t>
            </a:r>
            <a:r>
              <a:rPr lang="ca-ES" dirty="0">
                <a:solidFill>
                  <a:schemeClr val="tx1"/>
                </a:solidFill>
              </a:rPr>
              <a:t> </a:t>
            </a:r>
            <a:r>
              <a:rPr lang="ca-ES" dirty="0" err="1">
                <a:solidFill>
                  <a:schemeClr val="tx1"/>
                </a:solidFill>
              </a:rPr>
              <a:t>målen</a:t>
            </a:r>
            <a:r>
              <a:rPr lang="ca-ES" dirty="0">
                <a:solidFill>
                  <a:schemeClr val="tx1"/>
                </a:solidFill>
              </a:rPr>
              <a:t> </a:t>
            </a:r>
            <a:r>
              <a:rPr lang="ca-ES" dirty="0" err="1">
                <a:solidFill>
                  <a:schemeClr val="tx1"/>
                </a:solidFill>
              </a:rPr>
              <a:t>för</a:t>
            </a:r>
            <a:r>
              <a:rPr lang="ca-ES" dirty="0">
                <a:solidFill>
                  <a:schemeClr val="tx1"/>
                </a:solidFill>
              </a:rPr>
              <a:t> </a:t>
            </a:r>
            <a:r>
              <a:rPr lang="ca-ES" dirty="0" err="1">
                <a:solidFill>
                  <a:schemeClr val="tx1"/>
                </a:solidFill>
              </a:rPr>
              <a:t>hållbar</a:t>
            </a:r>
            <a:r>
              <a:rPr lang="ca-ES" dirty="0">
                <a:solidFill>
                  <a:schemeClr val="tx1"/>
                </a:solidFill>
              </a:rPr>
              <a:t> </a:t>
            </a:r>
            <a:r>
              <a:rPr lang="ca-ES" dirty="0" err="1">
                <a:solidFill>
                  <a:schemeClr val="tx1"/>
                </a:solidFill>
              </a:rPr>
              <a:t>utveckling</a:t>
            </a:r>
            <a:r>
              <a:rPr lang="ca-ES" dirty="0">
                <a:solidFill>
                  <a:schemeClr val="tx1"/>
                </a:solidFill>
              </a:rPr>
              <a:t>, </a:t>
            </a:r>
            <a:r>
              <a:rPr lang="ca-ES" dirty="0" err="1">
                <a:solidFill>
                  <a:schemeClr val="tx1"/>
                </a:solidFill>
              </a:rPr>
              <a:t>t.ex</a:t>
            </a:r>
            <a:r>
              <a:rPr lang="ca-ES" dirty="0">
                <a:solidFill>
                  <a:schemeClr val="tx1"/>
                </a:solidFill>
              </a:rPr>
              <a:t>. </a:t>
            </a:r>
          </a:p>
          <a:p>
            <a:pPr marL="171450" indent="-171450">
              <a:buFont typeface="Arial" panose="020B0604020202020204" pitchFamily="34" charset="0"/>
              <a:buChar char="•"/>
            </a:pPr>
            <a:r>
              <a:rPr lang="ca-ES" dirty="0" err="1">
                <a:solidFill>
                  <a:schemeClr val="tx1"/>
                </a:solidFill>
              </a:rPr>
              <a:t>Hur</a:t>
            </a:r>
            <a:r>
              <a:rPr lang="ca-ES" dirty="0">
                <a:solidFill>
                  <a:schemeClr val="tx1"/>
                </a:solidFill>
              </a:rPr>
              <a:t> kan </a:t>
            </a:r>
            <a:r>
              <a:rPr lang="ca-ES" dirty="0" err="1">
                <a:solidFill>
                  <a:schemeClr val="tx1"/>
                </a:solidFill>
              </a:rPr>
              <a:t>jordens</a:t>
            </a:r>
            <a:r>
              <a:rPr lang="ca-ES" dirty="0">
                <a:solidFill>
                  <a:schemeClr val="tx1"/>
                </a:solidFill>
              </a:rPr>
              <a:t> </a:t>
            </a:r>
            <a:r>
              <a:rPr lang="ca-ES" dirty="0" err="1">
                <a:solidFill>
                  <a:schemeClr val="tx1"/>
                </a:solidFill>
              </a:rPr>
              <a:t>kvalitet</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dess</a:t>
            </a:r>
            <a:r>
              <a:rPr lang="ca-ES" dirty="0">
                <a:solidFill>
                  <a:schemeClr val="tx1"/>
                </a:solidFill>
              </a:rPr>
              <a:t> </a:t>
            </a:r>
            <a:r>
              <a:rPr lang="ca-ES" dirty="0" err="1">
                <a:solidFill>
                  <a:schemeClr val="tx1"/>
                </a:solidFill>
              </a:rPr>
              <a:t>hållbara</a:t>
            </a:r>
            <a:r>
              <a:rPr lang="ca-ES" dirty="0">
                <a:solidFill>
                  <a:schemeClr val="tx1"/>
                </a:solidFill>
              </a:rPr>
              <a:t> </a:t>
            </a:r>
            <a:r>
              <a:rPr lang="ca-ES" dirty="0" err="1">
                <a:solidFill>
                  <a:schemeClr val="tx1"/>
                </a:solidFill>
              </a:rPr>
              <a:t>användning</a:t>
            </a:r>
            <a:r>
              <a:rPr lang="ca-ES" dirty="0">
                <a:solidFill>
                  <a:schemeClr val="tx1"/>
                </a:solidFill>
              </a:rPr>
              <a:t> </a:t>
            </a:r>
            <a:r>
              <a:rPr lang="ca-ES" dirty="0" err="1">
                <a:solidFill>
                  <a:schemeClr val="tx1"/>
                </a:solidFill>
              </a:rPr>
              <a:t>bidra</a:t>
            </a:r>
            <a:r>
              <a:rPr lang="ca-ES" dirty="0">
                <a:solidFill>
                  <a:schemeClr val="tx1"/>
                </a:solidFill>
              </a:rPr>
              <a:t> till </a:t>
            </a:r>
            <a:r>
              <a:rPr lang="ca-ES" dirty="0" err="1">
                <a:solidFill>
                  <a:schemeClr val="tx1"/>
                </a:solidFill>
              </a:rPr>
              <a:t>minskad</a:t>
            </a:r>
            <a:r>
              <a:rPr lang="ca-ES" dirty="0">
                <a:solidFill>
                  <a:schemeClr val="tx1"/>
                </a:solidFill>
              </a:rPr>
              <a:t> </a:t>
            </a:r>
            <a:r>
              <a:rPr lang="ca-ES" dirty="0" err="1">
                <a:solidFill>
                  <a:schemeClr val="tx1"/>
                </a:solidFill>
              </a:rPr>
              <a:t>fattigdom</a:t>
            </a:r>
            <a:r>
              <a:rPr lang="ca-ES" dirty="0">
                <a:solidFill>
                  <a:schemeClr val="tx1"/>
                </a:solidFill>
              </a:rPr>
              <a:t>? </a:t>
            </a:r>
          </a:p>
          <a:p>
            <a:pPr marL="171450" indent="-171450">
              <a:buFont typeface="Arial" panose="020B0604020202020204" pitchFamily="34" charset="0"/>
              <a:buChar char="•"/>
            </a:pPr>
            <a:r>
              <a:rPr lang="ca-ES" dirty="0" err="1">
                <a:solidFill>
                  <a:schemeClr val="tx1"/>
                </a:solidFill>
              </a:rPr>
              <a:t>Hur</a:t>
            </a:r>
            <a:r>
              <a:rPr lang="ca-ES" dirty="0">
                <a:solidFill>
                  <a:schemeClr val="tx1"/>
                </a:solidFill>
              </a:rPr>
              <a:t> kan </a:t>
            </a:r>
            <a:r>
              <a:rPr lang="ca-ES" dirty="0" err="1">
                <a:solidFill>
                  <a:schemeClr val="tx1"/>
                </a:solidFill>
              </a:rPr>
              <a:t>bevarande</a:t>
            </a:r>
            <a:r>
              <a:rPr lang="ca-ES" dirty="0">
                <a:solidFill>
                  <a:schemeClr val="tx1"/>
                </a:solidFill>
              </a:rPr>
              <a:t> av </a:t>
            </a:r>
            <a:r>
              <a:rPr lang="ca-ES" dirty="0" err="1">
                <a:solidFill>
                  <a:schemeClr val="tx1"/>
                </a:solidFill>
              </a:rPr>
              <a:t>jorden</a:t>
            </a:r>
            <a:r>
              <a:rPr lang="ca-ES" dirty="0">
                <a:solidFill>
                  <a:schemeClr val="tx1"/>
                </a:solidFill>
              </a:rPr>
              <a:t> </a:t>
            </a:r>
            <a:r>
              <a:rPr lang="ca-ES" dirty="0" err="1">
                <a:solidFill>
                  <a:schemeClr val="tx1"/>
                </a:solidFill>
              </a:rPr>
              <a:t>bidra</a:t>
            </a:r>
            <a:r>
              <a:rPr lang="ca-ES" dirty="0">
                <a:solidFill>
                  <a:schemeClr val="tx1"/>
                </a:solidFill>
              </a:rPr>
              <a:t> till </a:t>
            </a:r>
            <a:r>
              <a:rPr lang="ca-ES" dirty="0" err="1">
                <a:solidFill>
                  <a:schemeClr val="tx1"/>
                </a:solidFill>
              </a:rPr>
              <a:t>att</a:t>
            </a:r>
            <a:r>
              <a:rPr lang="ca-ES" dirty="0">
                <a:solidFill>
                  <a:schemeClr val="tx1"/>
                </a:solidFill>
              </a:rPr>
              <a:t> </a:t>
            </a:r>
            <a:r>
              <a:rPr lang="ca-ES" dirty="0" err="1">
                <a:solidFill>
                  <a:schemeClr val="tx1"/>
                </a:solidFill>
              </a:rPr>
              <a:t>förbättra</a:t>
            </a:r>
            <a:r>
              <a:rPr lang="ca-ES" dirty="0">
                <a:solidFill>
                  <a:schemeClr val="tx1"/>
                </a:solidFill>
              </a:rPr>
              <a:t> </a:t>
            </a:r>
            <a:r>
              <a:rPr lang="ca-ES" dirty="0" err="1">
                <a:solidFill>
                  <a:schemeClr val="tx1"/>
                </a:solidFill>
              </a:rPr>
              <a:t>livsmedelssäkerheten</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bekämpa</a:t>
            </a:r>
            <a:r>
              <a:rPr lang="ca-ES" dirty="0">
                <a:solidFill>
                  <a:schemeClr val="tx1"/>
                </a:solidFill>
              </a:rPr>
              <a:t> </a:t>
            </a:r>
            <a:r>
              <a:rPr lang="ca-ES" dirty="0" err="1">
                <a:solidFill>
                  <a:schemeClr val="tx1"/>
                </a:solidFill>
              </a:rPr>
              <a:t>hungern</a:t>
            </a:r>
            <a:r>
              <a:rPr lang="ca-ES" dirty="0">
                <a:solidFill>
                  <a:schemeClr val="tx1"/>
                </a:solidFill>
              </a:rPr>
              <a:t> </a:t>
            </a:r>
            <a:r>
              <a:rPr lang="ca-ES" dirty="0" err="1">
                <a:solidFill>
                  <a:schemeClr val="tx1"/>
                </a:solidFill>
              </a:rPr>
              <a:t>världen</a:t>
            </a:r>
            <a:r>
              <a:rPr lang="ca-ES" dirty="0">
                <a:solidFill>
                  <a:schemeClr val="tx1"/>
                </a:solidFill>
              </a:rPr>
              <a:t> </a:t>
            </a:r>
            <a:r>
              <a:rPr lang="ca-ES" dirty="0" err="1">
                <a:solidFill>
                  <a:schemeClr val="tx1"/>
                </a:solidFill>
              </a:rPr>
              <a:t>över</a:t>
            </a:r>
            <a:r>
              <a:rPr lang="ca-ES" dirty="0">
                <a:solidFill>
                  <a:schemeClr val="tx1"/>
                </a:solidFill>
              </a:rPr>
              <a:t>? </a:t>
            </a:r>
          </a:p>
          <a:p>
            <a:pPr marL="171450" indent="-171450">
              <a:buFont typeface="Arial" panose="020B0604020202020204" pitchFamily="34" charset="0"/>
              <a:buChar char="•"/>
            </a:pPr>
            <a:r>
              <a:rPr lang="ca-ES" dirty="0" err="1">
                <a:solidFill>
                  <a:schemeClr val="tx1"/>
                </a:solidFill>
              </a:rPr>
              <a:t>Hur</a:t>
            </a:r>
            <a:r>
              <a:rPr lang="ca-ES" dirty="0">
                <a:solidFill>
                  <a:schemeClr val="tx1"/>
                </a:solidFill>
              </a:rPr>
              <a:t> kan en </a:t>
            </a:r>
            <a:r>
              <a:rPr lang="ca-ES" dirty="0" err="1">
                <a:solidFill>
                  <a:schemeClr val="tx1"/>
                </a:solidFill>
              </a:rPr>
              <a:t>försämring</a:t>
            </a:r>
            <a:r>
              <a:rPr lang="ca-ES" dirty="0">
                <a:solidFill>
                  <a:schemeClr val="tx1"/>
                </a:solidFill>
              </a:rPr>
              <a:t> av </a:t>
            </a:r>
            <a:r>
              <a:rPr lang="ca-ES" dirty="0" err="1">
                <a:solidFill>
                  <a:schemeClr val="tx1"/>
                </a:solidFill>
              </a:rPr>
              <a:t>jorden</a:t>
            </a:r>
            <a:r>
              <a:rPr lang="ca-ES" dirty="0">
                <a:solidFill>
                  <a:schemeClr val="tx1"/>
                </a:solidFill>
              </a:rPr>
              <a:t> </a:t>
            </a:r>
            <a:r>
              <a:rPr lang="ca-ES" dirty="0" err="1">
                <a:solidFill>
                  <a:schemeClr val="tx1"/>
                </a:solidFill>
              </a:rPr>
              <a:t>påverka</a:t>
            </a:r>
            <a:r>
              <a:rPr lang="ca-ES" dirty="0">
                <a:solidFill>
                  <a:schemeClr val="tx1"/>
                </a:solidFill>
              </a:rPr>
              <a:t> </a:t>
            </a:r>
            <a:r>
              <a:rPr lang="ca-ES" dirty="0" err="1">
                <a:solidFill>
                  <a:schemeClr val="tx1"/>
                </a:solidFill>
              </a:rPr>
              <a:t>människors</a:t>
            </a:r>
            <a:r>
              <a:rPr lang="ca-ES" dirty="0">
                <a:solidFill>
                  <a:schemeClr val="tx1"/>
                </a:solidFill>
              </a:rPr>
              <a:t> </a:t>
            </a:r>
            <a:r>
              <a:rPr lang="ca-ES" dirty="0" err="1">
                <a:solidFill>
                  <a:schemeClr val="tx1"/>
                </a:solidFill>
              </a:rPr>
              <a:t>hälsa</a:t>
            </a:r>
            <a:r>
              <a:rPr lang="ca-ES" dirty="0">
                <a:solidFill>
                  <a:schemeClr val="tx1"/>
                </a:solidFill>
              </a:rPr>
              <a:t>? </a:t>
            </a:r>
          </a:p>
          <a:p>
            <a:pPr marL="171450" indent="-171450">
              <a:buFont typeface="Arial" panose="020B0604020202020204" pitchFamily="34" charset="0"/>
              <a:buChar char="•"/>
            </a:pPr>
            <a:r>
              <a:rPr lang="ca-ES" dirty="0" err="1">
                <a:solidFill>
                  <a:schemeClr val="tx1"/>
                </a:solidFill>
              </a:rPr>
              <a:t>Hur</a:t>
            </a:r>
            <a:r>
              <a:rPr lang="ca-ES" dirty="0">
                <a:solidFill>
                  <a:schemeClr val="tx1"/>
                </a:solidFill>
              </a:rPr>
              <a:t> kan </a:t>
            </a:r>
            <a:r>
              <a:rPr lang="ca-ES" dirty="0" err="1">
                <a:solidFill>
                  <a:schemeClr val="tx1"/>
                </a:solidFill>
              </a:rPr>
              <a:t>markskötsel</a:t>
            </a:r>
            <a:r>
              <a:rPr lang="ca-ES" dirty="0">
                <a:solidFill>
                  <a:schemeClr val="tx1"/>
                </a:solidFill>
              </a:rPr>
              <a:t> </a:t>
            </a:r>
            <a:r>
              <a:rPr lang="ca-ES" dirty="0" err="1">
                <a:solidFill>
                  <a:schemeClr val="tx1"/>
                </a:solidFill>
              </a:rPr>
              <a:t>påverka</a:t>
            </a:r>
            <a:r>
              <a:rPr lang="ca-ES" dirty="0">
                <a:solidFill>
                  <a:schemeClr val="tx1"/>
                </a:solidFill>
              </a:rPr>
              <a:t> </a:t>
            </a:r>
            <a:r>
              <a:rPr lang="ca-ES" dirty="0" err="1">
                <a:solidFill>
                  <a:schemeClr val="tx1"/>
                </a:solidFill>
              </a:rPr>
              <a:t>vattenkvaliteten</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tillgången</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dricksvatten</a:t>
            </a:r>
            <a:r>
              <a:rPr lang="ca-ES" dirty="0">
                <a:solidFill>
                  <a:schemeClr val="tx1"/>
                </a:solidFill>
              </a:rPr>
              <a:t> i </a:t>
            </a:r>
            <a:r>
              <a:rPr lang="ca-ES" dirty="0" err="1">
                <a:solidFill>
                  <a:schemeClr val="tx1"/>
                </a:solidFill>
              </a:rPr>
              <a:t>samhället</a:t>
            </a:r>
            <a:r>
              <a:rPr lang="ca-ES" dirty="0">
                <a:solidFill>
                  <a:schemeClr val="tx1"/>
                </a:solidFill>
              </a:rPr>
              <a:t>? </a:t>
            </a:r>
          </a:p>
          <a:p>
            <a:pPr marL="171450" indent="-171450">
              <a:buFont typeface="Arial" panose="020B0604020202020204" pitchFamily="34" charset="0"/>
              <a:buChar char="•"/>
            </a:pPr>
            <a:r>
              <a:rPr lang="ca-ES" dirty="0" err="1">
                <a:solidFill>
                  <a:schemeClr val="tx1"/>
                </a:solidFill>
              </a:rPr>
              <a:t>Varför</a:t>
            </a:r>
            <a:r>
              <a:rPr lang="ca-ES" dirty="0">
                <a:solidFill>
                  <a:schemeClr val="tx1"/>
                </a:solidFill>
              </a:rPr>
              <a:t> </a:t>
            </a:r>
            <a:r>
              <a:rPr lang="ca-ES" dirty="0" err="1">
                <a:solidFill>
                  <a:schemeClr val="tx1"/>
                </a:solidFill>
              </a:rPr>
              <a:t>är</a:t>
            </a:r>
            <a:r>
              <a:rPr lang="ca-ES" dirty="0">
                <a:solidFill>
                  <a:schemeClr val="tx1"/>
                </a:solidFill>
              </a:rPr>
              <a:t> </a:t>
            </a:r>
            <a:r>
              <a:rPr lang="ca-ES" dirty="0" err="1">
                <a:solidFill>
                  <a:schemeClr val="tx1"/>
                </a:solidFill>
              </a:rPr>
              <a:t>det</a:t>
            </a:r>
            <a:r>
              <a:rPr lang="ca-ES" dirty="0">
                <a:solidFill>
                  <a:schemeClr val="tx1"/>
                </a:solidFill>
              </a:rPr>
              <a:t> </a:t>
            </a:r>
            <a:r>
              <a:rPr lang="ca-ES" dirty="0" err="1">
                <a:solidFill>
                  <a:schemeClr val="tx1"/>
                </a:solidFill>
              </a:rPr>
              <a:t>viktigt</a:t>
            </a:r>
            <a:r>
              <a:rPr lang="ca-ES" dirty="0">
                <a:solidFill>
                  <a:schemeClr val="tx1"/>
                </a:solidFill>
              </a:rPr>
              <a:t> </a:t>
            </a:r>
            <a:r>
              <a:rPr lang="ca-ES" dirty="0" err="1">
                <a:solidFill>
                  <a:schemeClr val="tx1"/>
                </a:solidFill>
              </a:rPr>
              <a:t>med</a:t>
            </a:r>
            <a:r>
              <a:rPr lang="ca-ES" dirty="0">
                <a:solidFill>
                  <a:schemeClr val="tx1"/>
                </a:solidFill>
              </a:rPr>
              <a:t> en </a:t>
            </a:r>
            <a:r>
              <a:rPr lang="ca-ES" dirty="0" err="1">
                <a:solidFill>
                  <a:schemeClr val="tx1"/>
                </a:solidFill>
              </a:rPr>
              <a:t>hållbar</a:t>
            </a:r>
            <a:r>
              <a:rPr lang="ca-ES" dirty="0">
                <a:solidFill>
                  <a:schemeClr val="tx1"/>
                </a:solidFill>
              </a:rPr>
              <a:t> </a:t>
            </a:r>
            <a:r>
              <a:rPr lang="ca-ES" dirty="0" err="1">
                <a:solidFill>
                  <a:schemeClr val="tx1"/>
                </a:solidFill>
              </a:rPr>
              <a:t>skötsel</a:t>
            </a:r>
            <a:r>
              <a:rPr lang="ca-ES" dirty="0">
                <a:solidFill>
                  <a:schemeClr val="tx1"/>
                </a:solidFill>
              </a:rPr>
              <a:t> av </a:t>
            </a:r>
            <a:r>
              <a:rPr lang="ca-ES" dirty="0" err="1">
                <a:solidFill>
                  <a:schemeClr val="tx1"/>
                </a:solidFill>
              </a:rPr>
              <a:t>mark</a:t>
            </a:r>
            <a:r>
              <a:rPr lang="ca-ES" dirty="0">
                <a:solidFill>
                  <a:schemeClr val="tx1"/>
                </a:solidFill>
              </a:rPr>
              <a:t> </a:t>
            </a:r>
            <a:r>
              <a:rPr lang="ca-ES" dirty="0" err="1">
                <a:solidFill>
                  <a:schemeClr val="tx1"/>
                </a:solidFill>
              </a:rPr>
              <a:t>för</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säkerställa</a:t>
            </a:r>
            <a:r>
              <a:rPr lang="ca-ES" dirty="0">
                <a:solidFill>
                  <a:schemeClr val="tx1"/>
                </a:solidFill>
              </a:rPr>
              <a:t> </a:t>
            </a:r>
            <a:r>
              <a:rPr lang="ca-ES" dirty="0" err="1">
                <a:solidFill>
                  <a:schemeClr val="tx1"/>
                </a:solidFill>
              </a:rPr>
              <a:t>ansvarsfull</a:t>
            </a:r>
            <a:r>
              <a:rPr lang="ca-ES" dirty="0">
                <a:solidFill>
                  <a:schemeClr val="tx1"/>
                </a:solidFill>
              </a:rPr>
              <a:t> </a:t>
            </a:r>
            <a:r>
              <a:rPr lang="ca-ES" dirty="0" err="1">
                <a:solidFill>
                  <a:schemeClr val="tx1"/>
                </a:solidFill>
              </a:rPr>
              <a:t>produktion</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konsumtion</a:t>
            </a:r>
            <a:r>
              <a:rPr lang="ca-ES" dirty="0">
                <a:solidFill>
                  <a:schemeClr val="tx1"/>
                </a:solidFill>
              </a:rPr>
              <a:t>? </a:t>
            </a:r>
          </a:p>
          <a:p>
            <a:pPr marL="171450" indent="-171450">
              <a:buFont typeface="Arial" panose="020B0604020202020204" pitchFamily="34" charset="0"/>
              <a:buChar char="•"/>
            </a:pPr>
            <a:r>
              <a:rPr lang="ca-ES" dirty="0" err="1">
                <a:solidFill>
                  <a:schemeClr val="tx1"/>
                </a:solidFill>
              </a:rPr>
              <a:t>Hur</a:t>
            </a:r>
            <a:r>
              <a:rPr lang="ca-ES" dirty="0">
                <a:solidFill>
                  <a:schemeClr val="tx1"/>
                </a:solidFill>
              </a:rPr>
              <a:t> kan en </a:t>
            </a:r>
            <a:r>
              <a:rPr lang="ca-ES" dirty="0" err="1">
                <a:solidFill>
                  <a:schemeClr val="tx1"/>
                </a:solidFill>
              </a:rPr>
              <a:t>korrekt</a:t>
            </a:r>
            <a:r>
              <a:rPr lang="ca-ES" dirty="0">
                <a:solidFill>
                  <a:schemeClr val="tx1"/>
                </a:solidFill>
              </a:rPr>
              <a:t> </a:t>
            </a:r>
            <a:r>
              <a:rPr lang="ca-ES" dirty="0" err="1">
                <a:solidFill>
                  <a:schemeClr val="tx1"/>
                </a:solidFill>
              </a:rPr>
              <a:t>markskötsel</a:t>
            </a:r>
            <a:r>
              <a:rPr lang="ca-ES" dirty="0">
                <a:solidFill>
                  <a:schemeClr val="tx1"/>
                </a:solidFill>
              </a:rPr>
              <a:t> </a:t>
            </a:r>
            <a:r>
              <a:rPr lang="ca-ES" dirty="0" err="1">
                <a:solidFill>
                  <a:schemeClr val="tx1"/>
                </a:solidFill>
              </a:rPr>
              <a:t>bidra</a:t>
            </a:r>
            <a:r>
              <a:rPr lang="ca-ES" dirty="0">
                <a:solidFill>
                  <a:schemeClr val="tx1"/>
                </a:solidFill>
              </a:rPr>
              <a:t> till </a:t>
            </a:r>
            <a:r>
              <a:rPr lang="ca-ES" dirty="0" err="1">
                <a:solidFill>
                  <a:schemeClr val="tx1"/>
                </a:solidFill>
              </a:rPr>
              <a:t>att</a:t>
            </a:r>
            <a:r>
              <a:rPr lang="ca-ES" dirty="0">
                <a:solidFill>
                  <a:schemeClr val="tx1"/>
                </a:solidFill>
              </a:rPr>
              <a:t> </a:t>
            </a:r>
            <a:r>
              <a:rPr lang="ca-ES" dirty="0" err="1">
                <a:solidFill>
                  <a:schemeClr val="tx1"/>
                </a:solidFill>
              </a:rPr>
              <a:t>begränsa</a:t>
            </a:r>
            <a:r>
              <a:rPr lang="ca-ES" dirty="0">
                <a:solidFill>
                  <a:schemeClr val="tx1"/>
                </a:solidFill>
              </a:rPr>
              <a:t> </a:t>
            </a:r>
            <a:r>
              <a:rPr lang="ca-ES" dirty="0" err="1">
                <a:solidFill>
                  <a:schemeClr val="tx1"/>
                </a:solidFill>
              </a:rPr>
              <a:t>klimatförändringarnas</a:t>
            </a:r>
            <a:r>
              <a:rPr lang="ca-ES" dirty="0">
                <a:solidFill>
                  <a:schemeClr val="tx1"/>
                </a:solidFill>
              </a:rPr>
              <a:t> </a:t>
            </a:r>
            <a:r>
              <a:rPr lang="ca-ES" dirty="0" err="1">
                <a:solidFill>
                  <a:schemeClr val="tx1"/>
                </a:solidFill>
              </a:rPr>
              <a:t>effekter</a:t>
            </a:r>
            <a:r>
              <a:rPr lang="ca-ES" dirty="0">
                <a:solidFill>
                  <a:schemeClr val="tx1"/>
                </a:solidFill>
              </a:rPr>
              <a:t>? *</a:t>
            </a:r>
          </a:p>
          <a:p>
            <a:pPr marL="171450" indent="-171450">
              <a:buFont typeface="Arial" panose="020B0604020202020204" pitchFamily="34" charset="0"/>
              <a:buChar char="•"/>
            </a:pPr>
            <a:r>
              <a:rPr lang="ca-ES" dirty="0" err="1">
                <a:solidFill>
                  <a:schemeClr val="tx1"/>
                </a:solidFill>
              </a:rPr>
              <a:t>Varför</a:t>
            </a:r>
            <a:r>
              <a:rPr lang="ca-ES" dirty="0">
                <a:solidFill>
                  <a:schemeClr val="tx1"/>
                </a:solidFill>
              </a:rPr>
              <a:t> </a:t>
            </a:r>
            <a:r>
              <a:rPr lang="ca-ES" dirty="0" err="1">
                <a:solidFill>
                  <a:schemeClr val="tx1"/>
                </a:solidFill>
              </a:rPr>
              <a:t>är</a:t>
            </a:r>
            <a:r>
              <a:rPr lang="ca-ES" dirty="0">
                <a:solidFill>
                  <a:schemeClr val="tx1"/>
                </a:solidFill>
              </a:rPr>
              <a:t> </a:t>
            </a:r>
            <a:r>
              <a:rPr lang="ca-ES" dirty="0" err="1">
                <a:solidFill>
                  <a:schemeClr val="tx1"/>
                </a:solidFill>
              </a:rPr>
              <a:t>det</a:t>
            </a:r>
            <a:r>
              <a:rPr lang="ca-ES" dirty="0">
                <a:solidFill>
                  <a:schemeClr val="tx1"/>
                </a:solidFill>
              </a:rPr>
              <a:t> </a:t>
            </a:r>
            <a:r>
              <a:rPr lang="ca-ES" dirty="0" err="1">
                <a:solidFill>
                  <a:schemeClr val="tx1"/>
                </a:solidFill>
              </a:rPr>
              <a:t>viktigt</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bevara</a:t>
            </a:r>
            <a:r>
              <a:rPr lang="ca-ES" dirty="0">
                <a:solidFill>
                  <a:schemeClr val="tx1"/>
                </a:solidFill>
              </a:rPr>
              <a:t> </a:t>
            </a:r>
            <a:r>
              <a:rPr lang="ca-ES" dirty="0" err="1">
                <a:solidFill>
                  <a:schemeClr val="tx1"/>
                </a:solidFill>
              </a:rPr>
              <a:t>jordarna</a:t>
            </a:r>
            <a:r>
              <a:rPr lang="ca-ES" dirty="0">
                <a:solidFill>
                  <a:schemeClr val="tx1"/>
                </a:solidFill>
              </a:rPr>
              <a:t> </a:t>
            </a:r>
            <a:r>
              <a:rPr lang="ca-ES" dirty="0" err="1">
                <a:solidFill>
                  <a:schemeClr val="tx1"/>
                </a:solidFill>
              </a:rPr>
              <a:t>för</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skydda</a:t>
            </a:r>
            <a:r>
              <a:rPr lang="ca-ES" dirty="0">
                <a:solidFill>
                  <a:schemeClr val="tx1"/>
                </a:solidFill>
              </a:rPr>
              <a:t> den </a:t>
            </a:r>
            <a:r>
              <a:rPr lang="ca-ES" dirty="0" err="1">
                <a:solidFill>
                  <a:schemeClr val="tx1"/>
                </a:solidFill>
              </a:rPr>
              <a:t>biologiska</a:t>
            </a:r>
            <a:r>
              <a:rPr lang="ca-ES" dirty="0">
                <a:solidFill>
                  <a:schemeClr val="tx1"/>
                </a:solidFill>
              </a:rPr>
              <a:t> </a:t>
            </a:r>
            <a:r>
              <a:rPr lang="ca-ES" dirty="0" err="1">
                <a:solidFill>
                  <a:schemeClr val="tx1"/>
                </a:solidFill>
              </a:rPr>
              <a:t>mångfalden</a:t>
            </a:r>
            <a:r>
              <a:rPr lang="ca-ES" dirty="0">
                <a:solidFill>
                  <a:schemeClr val="tx1"/>
                </a:solidFill>
              </a:rPr>
              <a:t>?</a:t>
            </a:r>
          </a:p>
          <a:p>
            <a:pPr marL="0" indent="0">
              <a:buNone/>
            </a:pPr>
            <a:endParaRPr lang="ca-ES" dirty="0">
              <a:solidFill>
                <a:schemeClr val="tx1"/>
              </a:solidFill>
            </a:endParaRPr>
          </a:p>
          <a:p>
            <a:pPr marL="0" indent="0">
              <a:buNone/>
            </a:pPr>
            <a:r>
              <a:rPr lang="ca-ES" dirty="0" err="1">
                <a:solidFill>
                  <a:schemeClr val="tx1"/>
                </a:solidFill>
              </a:rPr>
              <a:t>Tanken</a:t>
            </a:r>
            <a:r>
              <a:rPr lang="ca-ES" dirty="0">
                <a:solidFill>
                  <a:schemeClr val="tx1"/>
                </a:solidFill>
              </a:rPr>
              <a:t> </a:t>
            </a:r>
            <a:r>
              <a:rPr lang="ca-ES" dirty="0" err="1">
                <a:solidFill>
                  <a:schemeClr val="tx1"/>
                </a:solidFill>
              </a:rPr>
              <a:t>med</a:t>
            </a:r>
            <a:r>
              <a:rPr lang="ca-ES" dirty="0">
                <a:solidFill>
                  <a:schemeClr val="tx1"/>
                </a:solidFill>
              </a:rPr>
              <a:t> </a:t>
            </a:r>
            <a:r>
              <a:rPr lang="ca-ES" dirty="0" err="1">
                <a:solidFill>
                  <a:schemeClr val="tx1"/>
                </a:solidFill>
              </a:rPr>
              <a:t>frågorna</a:t>
            </a:r>
            <a:r>
              <a:rPr lang="ca-ES" dirty="0">
                <a:solidFill>
                  <a:schemeClr val="tx1"/>
                </a:solidFill>
              </a:rPr>
              <a:t> </a:t>
            </a:r>
            <a:r>
              <a:rPr lang="ca-ES" dirty="0" err="1">
                <a:solidFill>
                  <a:schemeClr val="tx1"/>
                </a:solidFill>
              </a:rPr>
              <a:t>är</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lyfta</a:t>
            </a:r>
            <a:r>
              <a:rPr lang="ca-ES" dirty="0">
                <a:solidFill>
                  <a:schemeClr val="tx1"/>
                </a:solidFill>
              </a:rPr>
              <a:t> </a:t>
            </a:r>
            <a:r>
              <a:rPr lang="ca-ES" dirty="0" err="1">
                <a:solidFill>
                  <a:schemeClr val="tx1"/>
                </a:solidFill>
              </a:rPr>
              <a:t>vad</a:t>
            </a:r>
            <a:r>
              <a:rPr lang="ca-ES" dirty="0">
                <a:solidFill>
                  <a:schemeClr val="tx1"/>
                </a:solidFill>
              </a:rPr>
              <a:t> som </a:t>
            </a:r>
            <a:r>
              <a:rPr lang="ca-ES" dirty="0" err="1">
                <a:solidFill>
                  <a:schemeClr val="tx1"/>
                </a:solidFill>
              </a:rPr>
              <a:t>händer</a:t>
            </a:r>
            <a:r>
              <a:rPr lang="ca-ES" dirty="0">
                <a:solidFill>
                  <a:schemeClr val="tx1"/>
                </a:solidFill>
              </a:rPr>
              <a:t> om </a:t>
            </a:r>
            <a:r>
              <a:rPr lang="ca-ES" dirty="0" err="1">
                <a:solidFill>
                  <a:schemeClr val="tx1"/>
                </a:solidFill>
              </a:rPr>
              <a:t>jorden</a:t>
            </a:r>
            <a:r>
              <a:rPr lang="ca-ES" dirty="0">
                <a:solidFill>
                  <a:schemeClr val="tx1"/>
                </a:solidFill>
              </a:rPr>
              <a:t> </a:t>
            </a:r>
            <a:r>
              <a:rPr lang="ca-ES" dirty="0" err="1">
                <a:solidFill>
                  <a:schemeClr val="tx1"/>
                </a:solidFill>
              </a:rPr>
              <a:t>inte</a:t>
            </a:r>
            <a:r>
              <a:rPr lang="ca-ES" dirty="0">
                <a:solidFill>
                  <a:schemeClr val="tx1"/>
                </a:solidFill>
              </a:rPr>
              <a:t> </a:t>
            </a:r>
            <a:r>
              <a:rPr lang="ca-ES" dirty="0" err="1">
                <a:solidFill>
                  <a:schemeClr val="tx1"/>
                </a:solidFill>
              </a:rPr>
              <a:t>längre</a:t>
            </a:r>
            <a:r>
              <a:rPr lang="ca-ES" dirty="0">
                <a:solidFill>
                  <a:schemeClr val="tx1"/>
                </a:solidFill>
              </a:rPr>
              <a:t> kan </a:t>
            </a:r>
            <a:r>
              <a:rPr lang="ca-ES" dirty="0" err="1">
                <a:solidFill>
                  <a:schemeClr val="tx1"/>
                </a:solidFill>
              </a:rPr>
              <a:t>fylla</a:t>
            </a:r>
            <a:r>
              <a:rPr lang="ca-ES" dirty="0">
                <a:solidFill>
                  <a:schemeClr val="tx1"/>
                </a:solidFill>
              </a:rPr>
              <a:t> </a:t>
            </a:r>
            <a:r>
              <a:rPr lang="ca-ES" dirty="0" err="1">
                <a:solidFill>
                  <a:schemeClr val="tx1"/>
                </a:solidFill>
              </a:rPr>
              <a:t>sin</a:t>
            </a:r>
            <a:r>
              <a:rPr lang="ca-ES" dirty="0">
                <a:solidFill>
                  <a:schemeClr val="tx1"/>
                </a:solidFill>
              </a:rPr>
              <a:t> </a:t>
            </a:r>
            <a:r>
              <a:rPr lang="ca-ES" dirty="0" err="1">
                <a:solidFill>
                  <a:schemeClr val="tx1"/>
                </a:solidFill>
              </a:rPr>
              <a:t>funktion</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grund</a:t>
            </a:r>
            <a:r>
              <a:rPr lang="ca-ES" dirty="0">
                <a:solidFill>
                  <a:schemeClr val="tx1"/>
                </a:solidFill>
              </a:rPr>
              <a:t> av tex </a:t>
            </a:r>
            <a:r>
              <a:rPr lang="ca-ES" dirty="0" err="1">
                <a:solidFill>
                  <a:schemeClr val="tx1"/>
                </a:solidFill>
              </a:rPr>
              <a:t>erosion</a:t>
            </a:r>
            <a:r>
              <a:rPr lang="ca-ES" dirty="0">
                <a:solidFill>
                  <a:schemeClr val="tx1"/>
                </a:solidFill>
              </a:rPr>
              <a:t>) – </a:t>
            </a:r>
            <a:r>
              <a:rPr lang="ca-ES" dirty="0" err="1">
                <a:solidFill>
                  <a:schemeClr val="tx1"/>
                </a:solidFill>
              </a:rPr>
              <a:t>och</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resonera</a:t>
            </a:r>
            <a:r>
              <a:rPr lang="ca-ES" dirty="0">
                <a:solidFill>
                  <a:schemeClr val="tx1"/>
                </a:solidFill>
              </a:rPr>
              <a:t> </a:t>
            </a:r>
            <a:r>
              <a:rPr lang="ca-ES" dirty="0" err="1">
                <a:solidFill>
                  <a:schemeClr val="tx1"/>
                </a:solidFill>
              </a:rPr>
              <a:t>kring</a:t>
            </a:r>
            <a:r>
              <a:rPr lang="ca-ES" dirty="0">
                <a:solidFill>
                  <a:schemeClr val="tx1"/>
                </a:solidFill>
              </a:rPr>
              <a:t> </a:t>
            </a:r>
            <a:r>
              <a:rPr lang="ca-ES" dirty="0" err="1">
                <a:solidFill>
                  <a:schemeClr val="tx1"/>
                </a:solidFill>
              </a:rPr>
              <a:t>vikten</a:t>
            </a:r>
            <a:r>
              <a:rPr lang="ca-ES" dirty="0">
                <a:solidFill>
                  <a:schemeClr val="tx1"/>
                </a:solidFill>
              </a:rPr>
              <a:t> </a:t>
            </a:r>
            <a:r>
              <a:rPr lang="ca-ES" dirty="0" err="1">
                <a:solidFill>
                  <a:schemeClr val="tx1"/>
                </a:solidFill>
              </a:rPr>
              <a:t>att</a:t>
            </a:r>
            <a:r>
              <a:rPr lang="ca-ES" dirty="0">
                <a:solidFill>
                  <a:schemeClr val="tx1"/>
                </a:solidFill>
              </a:rPr>
              <a:t> ta </a:t>
            </a:r>
            <a:r>
              <a:rPr lang="ca-ES" dirty="0" err="1">
                <a:solidFill>
                  <a:schemeClr val="tx1"/>
                </a:solidFill>
              </a:rPr>
              <a:t>hand</a:t>
            </a:r>
            <a:r>
              <a:rPr lang="ca-ES" dirty="0">
                <a:solidFill>
                  <a:schemeClr val="tx1"/>
                </a:solidFill>
              </a:rPr>
              <a:t> om </a:t>
            </a:r>
            <a:r>
              <a:rPr lang="ca-ES" dirty="0" err="1">
                <a:solidFill>
                  <a:schemeClr val="tx1"/>
                </a:solidFill>
              </a:rPr>
              <a:t>jorden</a:t>
            </a:r>
            <a:r>
              <a:rPr lang="ca-ES" dirty="0">
                <a:solidFill>
                  <a:schemeClr val="tx1"/>
                </a:solidFill>
              </a:rPr>
              <a:t>. </a:t>
            </a:r>
          </a:p>
          <a:p>
            <a:pPr marL="0" indent="0">
              <a:buNone/>
            </a:pPr>
            <a:endParaRPr lang="ca-ES" dirty="0">
              <a:solidFill>
                <a:schemeClr val="tx1"/>
              </a:solidFill>
            </a:endParaRPr>
          </a:p>
          <a:p>
            <a:pPr marL="0" indent="0">
              <a:buNone/>
            </a:pPr>
            <a:r>
              <a:rPr lang="ca-ES" dirty="0" err="1">
                <a:solidFill>
                  <a:schemeClr val="tx1"/>
                </a:solidFill>
              </a:rPr>
              <a:t>Gå</a:t>
            </a:r>
            <a:r>
              <a:rPr lang="ca-ES" dirty="0">
                <a:solidFill>
                  <a:schemeClr val="tx1"/>
                </a:solidFill>
              </a:rPr>
              <a:t> sedan </a:t>
            </a:r>
            <a:r>
              <a:rPr lang="ca-ES" dirty="0" err="1">
                <a:solidFill>
                  <a:schemeClr val="tx1"/>
                </a:solidFill>
              </a:rPr>
              <a:t>över</a:t>
            </a:r>
            <a:r>
              <a:rPr lang="ca-ES" dirty="0">
                <a:solidFill>
                  <a:schemeClr val="tx1"/>
                </a:solidFill>
              </a:rPr>
              <a:t> till </a:t>
            </a:r>
            <a:r>
              <a:rPr lang="ca-ES" dirty="0" err="1">
                <a:solidFill>
                  <a:schemeClr val="tx1"/>
                </a:solidFill>
              </a:rPr>
              <a:t>att</a:t>
            </a:r>
            <a:r>
              <a:rPr lang="ca-ES" dirty="0">
                <a:solidFill>
                  <a:schemeClr val="tx1"/>
                </a:solidFill>
              </a:rPr>
              <a:t> </a:t>
            </a:r>
            <a:r>
              <a:rPr lang="ca-ES" dirty="0" err="1">
                <a:solidFill>
                  <a:schemeClr val="tx1"/>
                </a:solidFill>
              </a:rPr>
              <a:t>diskutera</a:t>
            </a:r>
            <a:r>
              <a:rPr lang="ca-ES" dirty="0">
                <a:solidFill>
                  <a:schemeClr val="tx1"/>
                </a:solidFill>
              </a:rPr>
              <a:t> </a:t>
            </a:r>
            <a:r>
              <a:rPr lang="ca-ES" dirty="0" err="1">
                <a:solidFill>
                  <a:schemeClr val="tx1"/>
                </a:solidFill>
              </a:rPr>
              <a:t>hur</a:t>
            </a:r>
            <a:r>
              <a:rPr lang="ca-ES" dirty="0">
                <a:solidFill>
                  <a:schemeClr val="tx1"/>
                </a:solidFill>
              </a:rPr>
              <a:t> </a:t>
            </a:r>
            <a:r>
              <a:rPr lang="ca-ES" dirty="0" err="1">
                <a:solidFill>
                  <a:schemeClr val="tx1"/>
                </a:solidFill>
              </a:rPr>
              <a:t>jorden</a:t>
            </a:r>
            <a:r>
              <a:rPr lang="ca-ES" dirty="0">
                <a:solidFill>
                  <a:schemeClr val="tx1"/>
                </a:solidFill>
              </a:rPr>
              <a:t> </a:t>
            </a:r>
            <a:r>
              <a:rPr lang="ca-ES" dirty="0" err="1">
                <a:solidFill>
                  <a:schemeClr val="tx1"/>
                </a:solidFill>
              </a:rPr>
              <a:t>där</a:t>
            </a:r>
            <a:r>
              <a:rPr lang="ca-ES" dirty="0">
                <a:solidFill>
                  <a:schemeClr val="tx1"/>
                </a:solidFill>
              </a:rPr>
              <a:t> ni </a:t>
            </a:r>
            <a:r>
              <a:rPr lang="ca-ES" dirty="0" err="1">
                <a:solidFill>
                  <a:schemeClr val="tx1"/>
                </a:solidFill>
              </a:rPr>
              <a:t>befinner</a:t>
            </a:r>
            <a:r>
              <a:rPr lang="ca-ES" dirty="0">
                <a:solidFill>
                  <a:schemeClr val="tx1"/>
                </a:solidFill>
              </a:rPr>
              <a:t> </a:t>
            </a:r>
            <a:r>
              <a:rPr lang="ca-ES" dirty="0" err="1">
                <a:solidFill>
                  <a:schemeClr val="tx1"/>
                </a:solidFill>
              </a:rPr>
              <a:t>er</a:t>
            </a:r>
            <a:r>
              <a:rPr lang="ca-ES" dirty="0">
                <a:solidFill>
                  <a:schemeClr val="tx1"/>
                </a:solidFill>
              </a:rPr>
              <a:t> ser ut. </a:t>
            </a:r>
            <a:r>
              <a:rPr lang="ca-ES" dirty="0" err="1">
                <a:solidFill>
                  <a:schemeClr val="tx1"/>
                </a:solidFill>
              </a:rPr>
              <a:t>Är</a:t>
            </a:r>
            <a:r>
              <a:rPr lang="ca-ES" dirty="0">
                <a:solidFill>
                  <a:schemeClr val="tx1"/>
                </a:solidFill>
              </a:rPr>
              <a:t> den </a:t>
            </a:r>
            <a:r>
              <a:rPr lang="ca-ES" dirty="0" err="1">
                <a:solidFill>
                  <a:schemeClr val="tx1"/>
                </a:solidFill>
              </a:rPr>
              <a:t>fortfarande</a:t>
            </a:r>
            <a:r>
              <a:rPr lang="ca-ES" dirty="0">
                <a:solidFill>
                  <a:schemeClr val="tx1"/>
                </a:solidFill>
              </a:rPr>
              <a:t> </a:t>
            </a:r>
            <a:r>
              <a:rPr lang="ca-ES" dirty="0" err="1">
                <a:solidFill>
                  <a:schemeClr val="tx1"/>
                </a:solidFill>
              </a:rPr>
              <a:t>bördig</a:t>
            </a:r>
            <a:r>
              <a:rPr lang="ca-ES" dirty="0">
                <a:solidFill>
                  <a:schemeClr val="tx1"/>
                </a:solidFill>
              </a:rPr>
              <a:t>? </a:t>
            </a:r>
            <a:r>
              <a:rPr lang="ca-ES" dirty="0" err="1">
                <a:solidFill>
                  <a:schemeClr val="tx1"/>
                </a:solidFill>
              </a:rPr>
              <a:t>Vad</a:t>
            </a:r>
            <a:r>
              <a:rPr lang="ca-ES" dirty="0">
                <a:solidFill>
                  <a:schemeClr val="tx1"/>
                </a:solidFill>
              </a:rPr>
              <a:t> </a:t>
            </a:r>
            <a:r>
              <a:rPr lang="ca-ES" dirty="0" err="1">
                <a:solidFill>
                  <a:schemeClr val="tx1"/>
                </a:solidFill>
              </a:rPr>
              <a:t>används</a:t>
            </a:r>
            <a:r>
              <a:rPr lang="ca-ES" dirty="0">
                <a:solidFill>
                  <a:schemeClr val="tx1"/>
                </a:solidFill>
              </a:rPr>
              <a:t> den till?</a:t>
            </a:r>
          </a:p>
        </p:txBody>
      </p:sp>
    </p:spTree>
    <p:extLst>
      <p:ext uri="{BB962C8B-B14F-4D97-AF65-F5344CB8AC3E}">
        <p14:creationId xmlns:p14="http://schemas.microsoft.com/office/powerpoint/2010/main" val="370563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4347CFA3-3F87-0E98-CDEB-B3BD362A8070}"/>
            </a:ext>
          </a:extLst>
        </p:cNvPr>
        <p:cNvGrpSpPr/>
        <p:nvPr/>
      </p:nvGrpSpPr>
      <p:grpSpPr>
        <a:xfrm>
          <a:off x="0" y="0"/>
          <a:ext cx="0" cy="0"/>
          <a:chOff x="0" y="0"/>
          <a:chExt cx="0" cy="0"/>
        </a:xfrm>
      </p:grpSpPr>
      <p:sp>
        <p:nvSpPr>
          <p:cNvPr id="7" name="CuadroTexto 8">
            <a:extLst>
              <a:ext uri="{FF2B5EF4-FFF2-40B4-BE49-F238E27FC236}">
                <a16:creationId xmlns:a16="http://schemas.microsoft.com/office/drawing/2014/main" id="{E72E7EE1-F021-8044-E2C6-0513616ACA1F}"/>
              </a:ext>
            </a:extLst>
          </p:cNvPr>
          <p:cNvSpPr txBox="1"/>
          <p:nvPr/>
        </p:nvSpPr>
        <p:spPr>
          <a:xfrm>
            <a:off x="629585" y="394842"/>
            <a:ext cx="10515599" cy="5886227"/>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b="1" dirty="0">
                <a:solidFill>
                  <a:schemeClr val="tx1"/>
                </a:solidFill>
              </a:rPr>
              <a:t>BLOCK 2 (20min):</a:t>
            </a:r>
          </a:p>
          <a:p>
            <a:pPr marL="0" indent="0">
              <a:buNone/>
            </a:pPr>
            <a:r>
              <a:rPr lang="ca-ES" dirty="0" err="1">
                <a:solidFill>
                  <a:schemeClr val="tx1"/>
                </a:solidFill>
              </a:rPr>
              <a:t>Eleverna</a:t>
            </a:r>
            <a:r>
              <a:rPr lang="ca-ES" dirty="0">
                <a:solidFill>
                  <a:schemeClr val="tx1"/>
                </a:solidFill>
              </a:rPr>
              <a:t> </a:t>
            </a:r>
            <a:r>
              <a:rPr lang="ca-ES" dirty="0" err="1">
                <a:solidFill>
                  <a:schemeClr val="tx1"/>
                </a:solidFill>
              </a:rPr>
              <a:t>utforskar</a:t>
            </a:r>
            <a:r>
              <a:rPr lang="ca-ES" dirty="0">
                <a:solidFill>
                  <a:schemeClr val="tx1"/>
                </a:solidFill>
              </a:rPr>
              <a:t> </a:t>
            </a:r>
            <a:r>
              <a:rPr lang="ca-ES" dirty="0" err="1">
                <a:solidFill>
                  <a:schemeClr val="tx1"/>
                </a:solidFill>
              </a:rPr>
              <a:t>satellitbilder</a:t>
            </a:r>
            <a:r>
              <a:rPr lang="ca-ES" dirty="0">
                <a:solidFill>
                  <a:schemeClr val="tx1"/>
                </a:solidFill>
              </a:rPr>
              <a:t> av </a:t>
            </a:r>
            <a:r>
              <a:rPr lang="ca-ES" dirty="0" err="1">
                <a:solidFill>
                  <a:schemeClr val="tx1"/>
                </a:solidFill>
              </a:rPr>
              <a:t>jorden</a:t>
            </a:r>
            <a:r>
              <a:rPr lang="ca-ES" dirty="0">
                <a:solidFill>
                  <a:schemeClr val="tx1"/>
                </a:solidFill>
              </a:rPr>
              <a:t> (</a:t>
            </a:r>
            <a:r>
              <a:rPr lang="ca-ES" dirty="0" err="1">
                <a:solidFill>
                  <a:schemeClr val="tx1"/>
                </a:solidFill>
              </a:rPr>
              <a:t>t.ex</a:t>
            </a:r>
            <a:r>
              <a:rPr lang="ca-ES" dirty="0">
                <a:solidFill>
                  <a:schemeClr val="tx1"/>
                </a:solidFill>
              </a:rPr>
              <a:t>. </a:t>
            </a:r>
            <a:r>
              <a:rPr lang="ca-ES" dirty="0" err="1">
                <a:solidFill>
                  <a:schemeClr val="tx1"/>
                </a:solidFill>
              </a:rPr>
              <a:t>med</a:t>
            </a:r>
            <a:r>
              <a:rPr lang="ca-ES" dirty="0">
                <a:solidFill>
                  <a:schemeClr val="tx1"/>
                </a:solidFill>
              </a:rPr>
              <a:t> </a:t>
            </a:r>
            <a:r>
              <a:rPr lang="ca-ES" dirty="0" err="1">
                <a:solidFill>
                  <a:schemeClr val="tx1"/>
                </a:solidFill>
              </a:rPr>
              <a:t>EarthExplorer</a:t>
            </a:r>
            <a:r>
              <a:rPr lang="ca-ES" dirty="0">
                <a:solidFill>
                  <a:schemeClr val="tx1"/>
                </a:solidFill>
              </a:rPr>
              <a:t>, </a:t>
            </a:r>
            <a:r>
              <a:rPr lang="ca-ES" dirty="0" err="1">
                <a:solidFill>
                  <a:schemeClr val="tx1"/>
                </a:solidFill>
              </a:rPr>
              <a:t>Google</a:t>
            </a:r>
            <a:r>
              <a:rPr lang="ca-ES" dirty="0">
                <a:solidFill>
                  <a:schemeClr val="tx1"/>
                </a:solidFill>
              </a:rPr>
              <a:t> </a:t>
            </a:r>
            <a:r>
              <a:rPr lang="ca-ES" dirty="0" err="1">
                <a:solidFill>
                  <a:schemeClr val="tx1"/>
                </a:solidFill>
              </a:rPr>
              <a:t>Earth</a:t>
            </a:r>
            <a:r>
              <a:rPr lang="ca-ES" dirty="0">
                <a:solidFill>
                  <a:schemeClr val="tx1"/>
                </a:solidFill>
              </a:rPr>
              <a:t> </a:t>
            </a:r>
            <a:r>
              <a:rPr lang="ca-ES" dirty="0" err="1">
                <a:solidFill>
                  <a:schemeClr val="tx1"/>
                </a:solidFill>
              </a:rPr>
              <a:t>eller</a:t>
            </a:r>
            <a:r>
              <a:rPr lang="ca-ES" dirty="0">
                <a:solidFill>
                  <a:schemeClr val="tx1"/>
                </a:solidFill>
              </a:rPr>
              <a:t> INPE) </a:t>
            </a:r>
            <a:r>
              <a:rPr lang="ca-ES" dirty="0" err="1">
                <a:solidFill>
                  <a:schemeClr val="tx1"/>
                </a:solidFill>
              </a:rPr>
              <a:t>för</a:t>
            </a:r>
            <a:r>
              <a:rPr lang="ca-ES" dirty="0">
                <a:solidFill>
                  <a:schemeClr val="tx1"/>
                </a:solidFill>
              </a:rPr>
              <a:t> </a:t>
            </a:r>
            <a:r>
              <a:rPr lang="ca-ES" dirty="0" err="1">
                <a:solidFill>
                  <a:schemeClr val="tx1"/>
                </a:solidFill>
              </a:rPr>
              <a:t>att</a:t>
            </a:r>
            <a:r>
              <a:rPr lang="ca-ES" dirty="0">
                <a:solidFill>
                  <a:schemeClr val="tx1"/>
                </a:solidFill>
              </a:rPr>
              <a:t> ta </a:t>
            </a:r>
            <a:r>
              <a:rPr lang="ca-ES" dirty="0" err="1">
                <a:solidFill>
                  <a:schemeClr val="tx1"/>
                </a:solidFill>
              </a:rPr>
              <a:t>reda</a:t>
            </a:r>
            <a:r>
              <a:rPr lang="ca-ES" dirty="0">
                <a:solidFill>
                  <a:schemeClr val="tx1"/>
                </a:solidFill>
              </a:rPr>
              <a:t> </a:t>
            </a:r>
            <a:r>
              <a:rPr lang="ca-ES" dirty="0" err="1">
                <a:solidFill>
                  <a:schemeClr val="tx1"/>
                </a:solidFill>
              </a:rPr>
              <a:t>på</a:t>
            </a:r>
            <a:r>
              <a:rPr lang="ca-ES" dirty="0">
                <a:solidFill>
                  <a:schemeClr val="tx1"/>
                </a:solidFill>
              </a:rPr>
              <a:t> om </a:t>
            </a:r>
            <a:r>
              <a:rPr lang="ca-ES" dirty="0" err="1">
                <a:solidFill>
                  <a:schemeClr val="tx1"/>
                </a:solidFill>
              </a:rPr>
              <a:t>jorden</a:t>
            </a:r>
            <a:r>
              <a:rPr lang="ca-ES" dirty="0">
                <a:solidFill>
                  <a:schemeClr val="tx1"/>
                </a:solidFill>
              </a:rPr>
              <a:t> i </a:t>
            </a:r>
            <a:r>
              <a:rPr lang="ca-ES" dirty="0" err="1">
                <a:solidFill>
                  <a:schemeClr val="tx1"/>
                </a:solidFill>
              </a:rPr>
              <a:t>deras</a:t>
            </a:r>
            <a:r>
              <a:rPr lang="ca-ES" dirty="0">
                <a:solidFill>
                  <a:schemeClr val="tx1"/>
                </a:solidFill>
              </a:rPr>
              <a:t> </a:t>
            </a:r>
            <a:r>
              <a:rPr lang="ca-ES" dirty="0" err="1">
                <a:solidFill>
                  <a:schemeClr val="tx1"/>
                </a:solidFill>
              </a:rPr>
              <a:t>område</a:t>
            </a:r>
            <a:r>
              <a:rPr lang="ca-ES" dirty="0">
                <a:solidFill>
                  <a:schemeClr val="tx1"/>
                </a:solidFill>
              </a:rPr>
              <a:t> </a:t>
            </a:r>
            <a:r>
              <a:rPr lang="ca-ES" dirty="0" err="1">
                <a:solidFill>
                  <a:schemeClr val="tx1"/>
                </a:solidFill>
              </a:rPr>
              <a:t>är</a:t>
            </a:r>
            <a:r>
              <a:rPr lang="ca-ES" dirty="0">
                <a:solidFill>
                  <a:schemeClr val="tx1"/>
                </a:solidFill>
              </a:rPr>
              <a:t> </a:t>
            </a:r>
            <a:r>
              <a:rPr lang="ca-ES" dirty="0" err="1">
                <a:solidFill>
                  <a:schemeClr val="tx1"/>
                </a:solidFill>
              </a:rPr>
              <a:t>bördig</a:t>
            </a:r>
            <a:r>
              <a:rPr lang="ca-ES" dirty="0">
                <a:solidFill>
                  <a:schemeClr val="tx1"/>
                </a:solidFill>
              </a:rPr>
              <a:t> (om </a:t>
            </a:r>
            <a:r>
              <a:rPr lang="ca-ES" dirty="0" err="1">
                <a:solidFill>
                  <a:schemeClr val="tx1"/>
                </a:solidFill>
              </a:rPr>
              <a:t>det</a:t>
            </a:r>
            <a:r>
              <a:rPr lang="ca-ES" dirty="0">
                <a:solidFill>
                  <a:schemeClr val="tx1"/>
                </a:solidFill>
              </a:rPr>
              <a:t> </a:t>
            </a:r>
            <a:r>
              <a:rPr lang="ca-ES" dirty="0" err="1">
                <a:solidFill>
                  <a:schemeClr val="tx1"/>
                </a:solidFill>
              </a:rPr>
              <a:t>finns</a:t>
            </a:r>
            <a:r>
              <a:rPr lang="ca-ES" dirty="0">
                <a:solidFill>
                  <a:schemeClr val="tx1"/>
                </a:solidFill>
              </a:rPr>
              <a:t> </a:t>
            </a:r>
            <a:r>
              <a:rPr lang="ca-ES" dirty="0" err="1">
                <a:solidFill>
                  <a:schemeClr val="tx1"/>
                </a:solidFill>
              </a:rPr>
              <a:t>vegetationstäckning</a:t>
            </a:r>
            <a:r>
              <a:rPr lang="ca-ES" dirty="0">
                <a:solidFill>
                  <a:schemeClr val="tx1"/>
                </a:solidFill>
              </a:rPr>
              <a:t>, </a:t>
            </a:r>
            <a:r>
              <a:rPr lang="ca-ES" dirty="0" err="1">
                <a:solidFill>
                  <a:schemeClr val="tx1"/>
                </a:solidFill>
              </a:rPr>
              <a:t>grödor</a:t>
            </a:r>
            <a:r>
              <a:rPr lang="ca-ES" dirty="0">
                <a:solidFill>
                  <a:schemeClr val="tx1"/>
                </a:solidFill>
              </a:rPr>
              <a:t> etc.). </a:t>
            </a:r>
            <a:r>
              <a:rPr lang="ca-ES" dirty="0" err="1">
                <a:solidFill>
                  <a:schemeClr val="tx1"/>
                </a:solidFill>
              </a:rPr>
              <a:t>Eleverna</a:t>
            </a:r>
            <a:r>
              <a:rPr lang="ca-ES" dirty="0">
                <a:solidFill>
                  <a:schemeClr val="tx1"/>
                </a:solidFill>
              </a:rPr>
              <a:t> </a:t>
            </a:r>
            <a:r>
              <a:rPr lang="ca-ES" dirty="0" err="1">
                <a:solidFill>
                  <a:schemeClr val="tx1"/>
                </a:solidFill>
              </a:rPr>
              <a:t>får</a:t>
            </a:r>
            <a:r>
              <a:rPr lang="ca-ES" dirty="0">
                <a:solidFill>
                  <a:schemeClr val="tx1"/>
                </a:solidFill>
              </a:rPr>
              <a:t> </a:t>
            </a:r>
            <a:r>
              <a:rPr lang="ca-ES" dirty="0" err="1">
                <a:solidFill>
                  <a:schemeClr val="tx1"/>
                </a:solidFill>
              </a:rPr>
              <a:t>diskutera</a:t>
            </a:r>
            <a:r>
              <a:rPr lang="ca-ES" dirty="0">
                <a:solidFill>
                  <a:schemeClr val="tx1"/>
                </a:solidFill>
              </a:rPr>
              <a:t> </a:t>
            </a:r>
            <a:r>
              <a:rPr lang="ca-ES" dirty="0" err="1">
                <a:solidFill>
                  <a:schemeClr val="tx1"/>
                </a:solidFill>
              </a:rPr>
              <a:t>resultaten</a:t>
            </a:r>
            <a:r>
              <a:rPr lang="ca-ES" dirty="0">
                <a:solidFill>
                  <a:schemeClr val="tx1"/>
                </a:solidFill>
              </a:rPr>
              <a:t> </a:t>
            </a:r>
            <a:r>
              <a:rPr lang="ca-ES" dirty="0" err="1">
                <a:solidFill>
                  <a:schemeClr val="tx1"/>
                </a:solidFill>
              </a:rPr>
              <a:t>och</a:t>
            </a:r>
            <a:r>
              <a:rPr lang="ca-ES" dirty="0">
                <a:solidFill>
                  <a:schemeClr val="tx1"/>
                </a:solidFill>
              </a:rPr>
              <a:t> om </a:t>
            </a:r>
            <a:r>
              <a:rPr lang="ca-ES" dirty="0" err="1">
                <a:solidFill>
                  <a:schemeClr val="tx1"/>
                </a:solidFill>
              </a:rPr>
              <a:t>bilderna</a:t>
            </a:r>
            <a:r>
              <a:rPr lang="ca-ES" dirty="0">
                <a:solidFill>
                  <a:schemeClr val="tx1"/>
                </a:solidFill>
              </a:rPr>
              <a:t> </a:t>
            </a:r>
            <a:r>
              <a:rPr lang="ca-ES" dirty="0" err="1">
                <a:solidFill>
                  <a:schemeClr val="tx1"/>
                </a:solidFill>
              </a:rPr>
              <a:t>är</a:t>
            </a:r>
            <a:r>
              <a:rPr lang="ca-ES" dirty="0">
                <a:solidFill>
                  <a:schemeClr val="tx1"/>
                </a:solidFill>
              </a:rPr>
              <a:t> </a:t>
            </a:r>
            <a:r>
              <a:rPr lang="ca-ES" dirty="0" err="1">
                <a:solidFill>
                  <a:schemeClr val="tx1"/>
                </a:solidFill>
              </a:rPr>
              <a:t>tillräckliga</a:t>
            </a:r>
            <a:r>
              <a:rPr lang="ca-ES" dirty="0">
                <a:solidFill>
                  <a:schemeClr val="tx1"/>
                </a:solidFill>
              </a:rPr>
              <a:t> </a:t>
            </a:r>
            <a:r>
              <a:rPr lang="ca-ES" dirty="0" err="1">
                <a:solidFill>
                  <a:schemeClr val="tx1"/>
                </a:solidFill>
              </a:rPr>
              <a:t>för</a:t>
            </a:r>
            <a:r>
              <a:rPr lang="ca-ES" dirty="0">
                <a:solidFill>
                  <a:schemeClr val="tx1"/>
                </a:solidFill>
              </a:rPr>
              <a:t> </a:t>
            </a:r>
            <a:r>
              <a:rPr lang="ca-ES" dirty="0" err="1">
                <a:solidFill>
                  <a:schemeClr val="tx1"/>
                </a:solidFill>
              </a:rPr>
              <a:t>att</a:t>
            </a:r>
            <a:r>
              <a:rPr lang="ca-ES" dirty="0">
                <a:solidFill>
                  <a:schemeClr val="tx1"/>
                </a:solidFill>
              </a:rPr>
              <a:t> veta om </a:t>
            </a:r>
            <a:r>
              <a:rPr lang="ca-ES" dirty="0" err="1">
                <a:solidFill>
                  <a:schemeClr val="tx1"/>
                </a:solidFill>
              </a:rPr>
              <a:t>jorden</a:t>
            </a:r>
            <a:r>
              <a:rPr lang="ca-ES" dirty="0">
                <a:solidFill>
                  <a:schemeClr val="tx1"/>
                </a:solidFill>
              </a:rPr>
              <a:t> kan </a:t>
            </a:r>
            <a:r>
              <a:rPr lang="ca-ES" dirty="0" err="1">
                <a:solidFill>
                  <a:schemeClr val="tx1"/>
                </a:solidFill>
              </a:rPr>
              <a:t>bära</a:t>
            </a:r>
            <a:r>
              <a:rPr lang="ca-ES" dirty="0">
                <a:solidFill>
                  <a:schemeClr val="tx1"/>
                </a:solidFill>
              </a:rPr>
              <a:t> </a:t>
            </a:r>
            <a:r>
              <a:rPr lang="ca-ES" dirty="0" err="1">
                <a:solidFill>
                  <a:schemeClr val="tx1"/>
                </a:solidFill>
              </a:rPr>
              <a:t>växtlighet</a:t>
            </a:r>
            <a:r>
              <a:rPr lang="ca-ES" dirty="0">
                <a:solidFill>
                  <a:schemeClr val="tx1"/>
                </a:solidFill>
              </a:rPr>
              <a:t>.</a:t>
            </a:r>
          </a:p>
          <a:p>
            <a:pPr marL="0" indent="0">
              <a:buNone/>
            </a:pPr>
            <a:br>
              <a:rPr lang="ca-ES" dirty="0">
                <a:solidFill>
                  <a:schemeClr val="tx1"/>
                </a:solidFill>
              </a:rPr>
            </a:br>
            <a:r>
              <a:rPr lang="ca-ES" dirty="0" err="1">
                <a:solidFill>
                  <a:schemeClr val="tx1"/>
                </a:solidFill>
              </a:rPr>
              <a:t>På</a:t>
            </a:r>
            <a:r>
              <a:rPr lang="ca-ES" dirty="0">
                <a:solidFill>
                  <a:schemeClr val="tx1"/>
                </a:solidFill>
              </a:rPr>
              <a:t> en </a:t>
            </a:r>
            <a:r>
              <a:rPr lang="ca-ES" dirty="0" err="1">
                <a:solidFill>
                  <a:schemeClr val="tx1"/>
                </a:solidFill>
              </a:rPr>
              <a:t>svensk</a:t>
            </a:r>
            <a:r>
              <a:rPr lang="ca-ES" dirty="0">
                <a:solidFill>
                  <a:schemeClr val="tx1"/>
                </a:solidFill>
              </a:rPr>
              <a:t> </a:t>
            </a:r>
            <a:r>
              <a:rPr lang="ca-ES" dirty="0" err="1">
                <a:solidFill>
                  <a:schemeClr val="tx1"/>
                </a:solidFill>
              </a:rPr>
              <a:t>karta</a:t>
            </a:r>
            <a:r>
              <a:rPr lang="ca-ES" dirty="0">
                <a:solidFill>
                  <a:schemeClr val="tx1"/>
                </a:solidFill>
              </a:rPr>
              <a:t> </a:t>
            </a:r>
            <a:r>
              <a:rPr lang="ca-ES" dirty="0" err="1">
                <a:solidFill>
                  <a:schemeClr val="tx1"/>
                </a:solidFill>
              </a:rPr>
              <a:t>kommer</a:t>
            </a:r>
            <a:r>
              <a:rPr lang="ca-ES" dirty="0">
                <a:solidFill>
                  <a:schemeClr val="tx1"/>
                </a:solidFill>
              </a:rPr>
              <a:t> </a:t>
            </a:r>
            <a:r>
              <a:rPr lang="ca-ES" dirty="0" err="1">
                <a:solidFill>
                  <a:schemeClr val="tx1"/>
                </a:solidFill>
              </a:rPr>
              <a:t>ju</a:t>
            </a:r>
            <a:r>
              <a:rPr lang="ca-ES" dirty="0">
                <a:solidFill>
                  <a:schemeClr val="tx1"/>
                </a:solidFill>
              </a:rPr>
              <a:t> de </a:t>
            </a:r>
            <a:r>
              <a:rPr lang="ca-ES" dirty="0" err="1">
                <a:solidFill>
                  <a:schemeClr val="tx1"/>
                </a:solidFill>
              </a:rPr>
              <a:t>allra</a:t>
            </a:r>
            <a:r>
              <a:rPr lang="ca-ES" dirty="0">
                <a:solidFill>
                  <a:schemeClr val="tx1"/>
                </a:solidFill>
              </a:rPr>
              <a:t> </a:t>
            </a:r>
            <a:r>
              <a:rPr lang="ca-ES" dirty="0" err="1">
                <a:solidFill>
                  <a:schemeClr val="tx1"/>
                </a:solidFill>
              </a:rPr>
              <a:t>största</a:t>
            </a:r>
            <a:r>
              <a:rPr lang="ca-ES" dirty="0">
                <a:solidFill>
                  <a:schemeClr val="tx1"/>
                </a:solidFill>
              </a:rPr>
              <a:t> </a:t>
            </a:r>
            <a:r>
              <a:rPr lang="ca-ES" dirty="0" err="1">
                <a:solidFill>
                  <a:schemeClr val="tx1"/>
                </a:solidFill>
              </a:rPr>
              <a:t>delarna</a:t>
            </a:r>
            <a:r>
              <a:rPr lang="ca-ES" dirty="0">
                <a:solidFill>
                  <a:schemeClr val="tx1"/>
                </a:solidFill>
              </a:rPr>
              <a:t> vara </a:t>
            </a:r>
            <a:r>
              <a:rPr lang="ca-ES" dirty="0" err="1">
                <a:solidFill>
                  <a:schemeClr val="tx1"/>
                </a:solidFill>
              </a:rPr>
              <a:t>bördiga</a:t>
            </a:r>
            <a:r>
              <a:rPr lang="ca-ES" dirty="0">
                <a:solidFill>
                  <a:schemeClr val="tx1"/>
                </a:solidFill>
              </a:rPr>
              <a:t>. </a:t>
            </a:r>
            <a:r>
              <a:rPr lang="ca-ES" dirty="0" err="1">
                <a:solidFill>
                  <a:schemeClr val="tx1"/>
                </a:solidFill>
              </a:rPr>
              <a:t>Tipsa</a:t>
            </a:r>
            <a:r>
              <a:rPr lang="ca-ES" dirty="0">
                <a:solidFill>
                  <a:schemeClr val="tx1"/>
                </a:solidFill>
              </a:rPr>
              <a:t> </a:t>
            </a:r>
            <a:r>
              <a:rPr lang="ca-ES" dirty="0" err="1">
                <a:solidFill>
                  <a:schemeClr val="tx1"/>
                </a:solidFill>
              </a:rPr>
              <a:t>därför</a:t>
            </a:r>
            <a:r>
              <a:rPr lang="ca-ES" dirty="0">
                <a:solidFill>
                  <a:schemeClr val="tx1"/>
                </a:solidFill>
              </a:rPr>
              <a:t> </a:t>
            </a:r>
            <a:r>
              <a:rPr lang="ca-ES" dirty="0" err="1">
                <a:solidFill>
                  <a:schemeClr val="tx1"/>
                </a:solidFill>
              </a:rPr>
              <a:t>gärna</a:t>
            </a:r>
            <a:r>
              <a:rPr lang="ca-ES" dirty="0">
                <a:solidFill>
                  <a:schemeClr val="tx1"/>
                </a:solidFill>
              </a:rPr>
              <a:t> </a:t>
            </a:r>
            <a:r>
              <a:rPr lang="ca-ES" dirty="0" err="1">
                <a:solidFill>
                  <a:schemeClr val="tx1"/>
                </a:solidFill>
              </a:rPr>
              <a:t>eleverna</a:t>
            </a:r>
            <a:r>
              <a:rPr lang="ca-ES" dirty="0">
                <a:solidFill>
                  <a:schemeClr val="tx1"/>
                </a:solidFill>
              </a:rPr>
              <a:t> om </a:t>
            </a:r>
            <a:r>
              <a:rPr lang="ca-ES" dirty="0" err="1">
                <a:solidFill>
                  <a:schemeClr val="tx1"/>
                </a:solidFill>
              </a:rPr>
              <a:t>att</a:t>
            </a:r>
            <a:r>
              <a:rPr lang="ca-ES" dirty="0">
                <a:solidFill>
                  <a:schemeClr val="tx1"/>
                </a:solidFill>
              </a:rPr>
              <a:t> </a:t>
            </a:r>
            <a:r>
              <a:rPr lang="ca-ES" dirty="0" err="1">
                <a:solidFill>
                  <a:schemeClr val="tx1"/>
                </a:solidFill>
              </a:rPr>
              <a:t>utforska</a:t>
            </a:r>
            <a:r>
              <a:rPr lang="ca-ES" dirty="0">
                <a:solidFill>
                  <a:schemeClr val="tx1"/>
                </a:solidFill>
              </a:rPr>
              <a:t> </a:t>
            </a:r>
            <a:r>
              <a:rPr lang="ca-ES" dirty="0" err="1">
                <a:solidFill>
                  <a:schemeClr val="tx1"/>
                </a:solidFill>
              </a:rPr>
              <a:t>andra</a:t>
            </a:r>
            <a:r>
              <a:rPr lang="ca-ES" dirty="0">
                <a:solidFill>
                  <a:schemeClr val="tx1"/>
                </a:solidFill>
              </a:rPr>
              <a:t> </a:t>
            </a:r>
            <a:r>
              <a:rPr lang="ca-ES" dirty="0" err="1">
                <a:solidFill>
                  <a:schemeClr val="tx1"/>
                </a:solidFill>
              </a:rPr>
              <a:t>delar</a:t>
            </a:r>
            <a:r>
              <a:rPr lang="ca-ES" dirty="0">
                <a:solidFill>
                  <a:schemeClr val="tx1"/>
                </a:solidFill>
              </a:rPr>
              <a:t> av </a:t>
            </a:r>
            <a:r>
              <a:rPr lang="ca-ES" dirty="0" err="1">
                <a:solidFill>
                  <a:schemeClr val="tx1"/>
                </a:solidFill>
              </a:rPr>
              <a:t>världen</a:t>
            </a:r>
            <a:r>
              <a:rPr lang="ca-ES" dirty="0">
                <a:solidFill>
                  <a:schemeClr val="tx1"/>
                </a:solidFill>
              </a:rPr>
              <a:t>, </a:t>
            </a:r>
            <a:r>
              <a:rPr lang="ca-ES" dirty="0" err="1">
                <a:solidFill>
                  <a:schemeClr val="tx1"/>
                </a:solidFill>
              </a:rPr>
              <a:t>exempelvis</a:t>
            </a:r>
            <a:r>
              <a:rPr lang="ca-ES" dirty="0">
                <a:solidFill>
                  <a:schemeClr val="tx1"/>
                </a:solidFill>
              </a:rPr>
              <a:t> </a:t>
            </a:r>
            <a:r>
              <a:rPr lang="ca-ES" dirty="0" err="1">
                <a:solidFill>
                  <a:schemeClr val="tx1"/>
                </a:solidFill>
              </a:rPr>
              <a:t>med</a:t>
            </a:r>
            <a:r>
              <a:rPr lang="ca-ES" dirty="0">
                <a:solidFill>
                  <a:schemeClr val="tx1"/>
                </a:solidFill>
              </a:rPr>
              <a:t> </a:t>
            </a:r>
            <a:r>
              <a:rPr lang="ca-ES" dirty="0" err="1">
                <a:solidFill>
                  <a:schemeClr val="tx1"/>
                </a:solidFill>
              </a:rPr>
              <a:t>frågan</a:t>
            </a:r>
            <a:r>
              <a:rPr lang="ca-ES" dirty="0">
                <a:solidFill>
                  <a:schemeClr val="tx1"/>
                </a:solidFill>
              </a:rPr>
              <a:t> ”Kan du </a:t>
            </a:r>
            <a:r>
              <a:rPr lang="ca-ES" dirty="0" err="1">
                <a:solidFill>
                  <a:schemeClr val="tx1"/>
                </a:solidFill>
              </a:rPr>
              <a:t>hitta</a:t>
            </a:r>
            <a:r>
              <a:rPr lang="ca-ES" dirty="0">
                <a:solidFill>
                  <a:schemeClr val="tx1"/>
                </a:solidFill>
              </a:rPr>
              <a:t> </a:t>
            </a:r>
            <a:r>
              <a:rPr lang="ca-ES" dirty="0" err="1">
                <a:solidFill>
                  <a:schemeClr val="tx1"/>
                </a:solidFill>
              </a:rPr>
              <a:t>områden</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jorden</a:t>
            </a:r>
            <a:r>
              <a:rPr lang="ca-ES" dirty="0">
                <a:solidFill>
                  <a:schemeClr val="tx1"/>
                </a:solidFill>
              </a:rPr>
              <a:t> </a:t>
            </a:r>
            <a:r>
              <a:rPr lang="ca-ES" dirty="0" err="1">
                <a:solidFill>
                  <a:schemeClr val="tx1"/>
                </a:solidFill>
              </a:rPr>
              <a:t>där</a:t>
            </a:r>
            <a:r>
              <a:rPr lang="ca-ES" dirty="0">
                <a:solidFill>
                  <a:schemeClr val="tx1"/>
                </a:solidFill>
              </a:rPr>
              <a:t> </a:t>
            </a:r>
            <a:r>
              <a:rPr lang="ca-ES" dirty="0" err="1">
                <a:solidFill>
                  <a:schemeClr val="tx1"/>
                </a:solidFill>
              </a:rPr>
              <a:t>jordarna</a:t>
            </a:r>
            <a:r>
              <a:rPr lang="ca-ES" dirty="0">
                <a:solidFill>
                  <a:schemeClr val="tx1"/>
                </a:solidFill>
              </a:rPr>
              <a:t> </a:t>
            </a:r>
            <a:r>
              <a:rPr lang="ca-ES" dirty="0" err="1">
                <a:solidFill>
                  <a:schemeClr val="tx1"/>
                </a:solidFill>
              </a:rPr>
              <a:t>inte</a:t>
            </a:r>
            <a:r>
              <a:rPr lang="ca-ES" dirty="0">
                <a:solidFill>
                  <a:schemeClr val="tx1"/>
                </a:solidFill>
              </a:rPr>
              <a:t> </a:t>
            </a:r>
            <a:r>
              <a:rPr lang="ca-ES" dirty="0" err="1">
                <a:solidFill>
                  <a:schemeClr val="tx1"/>
                </a:solidFill>
              </a:rPr>
              <a:t>är</a:t>
            </a:r>
            <a:r>
              <a:rPr lang="ca-ES" dirty="0">
                <a:solidFill>
                  <a:schemeClr val="tx1"/>
                </a:solidFill>
              </a:rPr>
              <a:t> </a:t>
            </a:r>
            <a:r>
              <a:rPr lang="ca-ES" dirty="0" err="1">
                <a:solidFill>
                  <a:schemeClr val="tx1"/>
                </a:solidFill>
              </a:rPr>
              <a:t>bördiga</a:t>
            </a:r>
            <a:r>
              <a:rPr lang="ca-ES" dirty="0">
                <a:solidFill>
                  <a:schemeClr val="tx1"/>
                </a:solidFill>
              </a:rPr>
              <a:t>? Kan du </a:t>
            </a:r>
            <a:r>
              <a:rPr lang="ca-ES" dirty="0" err="1">
                <a:solidFill>
                  <a:schemeClr val="tx1"/>
                </a:solidFill>
              </a:rPr>
              <a:t>förklara</a:t>
            </a:r>
            <a:r>
              <a:rPr lang="ca-ES" dirty="0">
                <a:solidFill>
                  <a:schemeClr val="tx1"/>
                </a:solidFill>
              </a:rPr>
              <a:t> </a:t>
            </a:r>
            <a:r>
              <a:rPr lang="ca-ES" dirty="0" err="1">
                <a:solidFill>
                  <a:schemeClr val="tx1"/>
                </a:solidFill>
              </a:rPr>
              <a:t>varför</a:t>
            </a:r>
            <a:r>
              <a:rPr lang="ca-ES" dirty="0">
                <a:solidFill>
                  <a:schemeClr val="tx1"/>
                </a:solidFill>
              </a:rPr>
              <a:t> de </a:t>
            </a:r>
            <a:r>
              <a:rPr lang="ca-ES" dirty="0" err="1">
                <a:solidFill>
                  <a:schemeClr val="tx1"/>
                </a:solidFill>
              </a:rPr>
              <a:t>inte</a:t>
            </a:r>
            <a:r>
              <a:rPr lang="ca-ES" dirty="0">
                <a:solidFill>
                  <a:schemeClr val="tx1"/>
                </a:solidFill>
              </a:rPr>
              <a:t> </a:t>
            </a:r>
            <a:r>
              <a:rPr lang="ca-ES" dirty="0" err="1">
                <a:solidFill>
                  <a:schemeClr val="tx1"/>
                </a:solidFill>
              </a:rPr>
              <a:t>är</a:t>
            </a:r>
            <a:r>
              <a:rPr lang="ca-ES" dirty="0">
                <a:solidFill>
                  <a:schemeClr val="tx1"/>
                </a:solidFill>
              </a:rPr>
              <a:t> </a:t>
            </a:r>
            <a:r>
              <a:rPr lang="ca-ES" dirty="0" err="1">
                <a:solidFill>
                  <a:schemeClr val="tx1"/>
                </a:solidFill>
              </a:rPr>
              <a:t>bördiga</a:t>
            </a:r>
            <a:r>
              <a:rPr lang="ca-ES" dirty="0">
                <a:solidFill>
                  <a:schemeClr val="tx1"/>
                </a:solidFill>
              </a:rPr>
              <a:t>?”</a:t>
            </a:r>
          </a:p>
          <a:p>
            <a:pPr marL="0" indent="0">
              <a:buNone/>
            </a:pPr>
            <a:endParaRPr lang="ca-ES" dirty="0">
              <a:solidFill>
                <a:schemeClr val="tx1"/>
              </a:solidFill>
            </a:endParaRPr>
          </a:p>
          <a:p>
            <a:pPr marL="0" indent="0">
              <a:buNone/>
            </a:pPr>
            <a:r>
              <a:rPr lang="ca-ES" b="1" dirty="0">
                <a:solidFill>
                  <a:schemeClr val="tx1"/>
                </a:solidFill>
              </a:rPr>
              <a:t>BLOCK 3 (30 min):</a:t>
            </a:r>
          </a:p>
          <a:p>
            <a:pPr marL="0" indent="0">
              <a:buNone/>
            </a:pPr>
            <a:r>
              <a:rPr lang="ca-ES" dirty="0">
                <a:solidFill>
                  <a:schemeClr val="tx1"/>
                </a:solidFill>
              </a:rPr>
              <a:t>I den </a:t>
            </a:r>
            <a:r>
              <a:rPr lang="ca-ES" dirty="0" err="1">
                <a:solidFill>
                  <a:schemeClr val="tx1"/>
                </a:solidFill>
              </a:rPr>
              <a:t>här</a:t>
            </a:r>
            <a:r>
              <a:rPr lang="ca-ES" dirty="0">
                <a:solidFill>
                  <a:schemeClr val="tx1"/>
                </a:solidFill>
              </a:rPr>
              <a:t> </a:t>
            </a:r>
            <a:r>
              <a:rPr lang="ca-ES" dirty="0" err="1">
                <a:solidFill>
                  <a:schemeClr val="tx1"/>
                </a:solidFill>
              </a:rPr>
              <a:t>sista</a:t>
            </a:r>
            <a:r>
              <a:rPr lang="ca-ES" dirty="0">
                <a:solidFill>
                  <a:schemeClr val="tx1"/>
                </a:solidFill>
              </a:rPr>
              <a:t> </a:t>
            </a:r>
            <a:r>
              <a:rPr lang="ca-ES" dirty="0" err="1">
                <a:solidFill>
                  <a:schemeClr val="tx1"/>
                </a:solidFill>
              </a:rPr>
              <a:t>delen</a:t>
            </a:r>
            <a:r>
              <a:rPr lang="ca-ES" dirty="0">
                <a:solidFill>
                  <a:schemeClr val="tx1"/>
                </a:solidFill>
              </a:rPr>
              <a:t> </a:t>
            </a:r>
            <a:r>
              <a:rPr lang="ca-ES" dirty="0" err="1">
                <a:solidFill>
                  <a:schemeClr val="tx1"/>
                </a:solidFill>
              </a:rPr>
              <a:t>analyseras</a:t>
            </a:r>
            <a:r>
              <a:rPr lang="ca-ES" dirty="0">
                <a:solidFill>
                  <a:schemeClr val="tx1"/>
                </a:solidFill>
              </a:rPr>
              <a:t> </a:t>
            </a:r>
            <a:r>
              <a:rPr lang="ca-ES" dirty="0" err="1">
                <a:solidFill>
                  <a:schemeClr val="tx1"/>
                </a:solidFill>
              </a:rPr>
              <a:t>jordens</a:t>
            </a:r>
            <a:r>
              <a:rPr lang="ca-ES" dirty="0">
                <a:solidFill>
                  <a:schemeClr val="tx1"/>
                </a:solidFill>
              </a:rPr>
              <a:t> </a:t>
            </a:r>
            <a:r>
              <a:rPr lang="ca-ES" dirty="0" err="1">
                <a:solidFill>
                  <a:schemeClr val="tx1"/>
                </a:solidFill>
              </a:rPr>
              <a:t>parametrar</a:t>
            </a:r>
            <a:r>
              <a:rPr lang="ca-ES" dirty="0">
                <a:solidFill>
                  <a:schemeClr val="tx1"/>
                </a:solidFill>
              </a:rPr>
              <a:t> i </a:t>
            </a:r>
            <a:r>
              <a:rPr lang="ca-ES" dirty="0" err="1">
                <a:solidFill>
                  <a:schemeClr val="tx1"/>
                </a:solidFill>
              </a:rPr>
              <a:t>labbet</a:t>
            </a:r>
            <a:r>
              <a:rPr lang="ca-ES" dirty="0">
                <a:solidFill>
                  <a:schemeClr val="tx1"/>
                </a:solidFill>
              </a:rPr>
              <a:t>. </a:t>
            </a:r>
            <a:r>
              <a:rPr lang="ca-ES" dirty="0" err="1">
                <a:solidFill>
                  <a:schemeClr val="tx1"/>
                </a:solidFill>
              </a:rPr>
              <a:t>Fråga</a:t>
            </a:r>
            <a:r>
              <a:rPr lang="ca-ES" dirty="0">
                <a:solidFill>
                  <a:schemeClr val="tx1"/>
                </a:solidFill>
              </a:rPr>
              <a:t> </a:t>
            </a:r>
            <a:r>
              <a:rPr lang="ca-ES" dirty="0" err="1">
                <a:solidFill>
                  <a:schemeClr val="tx1"/>
                </a:solidFill>
              </a:rPr>
              <a:t>eleverna</a:t>
            </a:r>
            <a:r>
              <a:rPr lang="ca-ES" dirty="0">
                <a:solidFill>
                  <a:schemeClr val="tx1"/>
                </a:solidFill>
              </a:rPr>
              <a:t> “</a:t>
            </a:r>
            <a:r>
              <a:rPr lang="ca-ES" dirty="0" err="1">
                <a:solidFill>
                  <a:schemeClr val="tx1"/>
                </a:solidFill>
              </a:rPr>
              <a:t>Vilka</a:t>
            </a:r>
            <a:r>
              <a:rPr lang="ca-ES" dirty="0">
                <a:solidFill>
                  <a:schemeClr val="tx1"/>
                </a:solidFill>
              </a:rPr>
              <a:t> </a:t>
            </a:r>
            <a:r>
              <a:rPr lang="ca-ES" dirty="0" err="1">
                <a:solidFill>
                  <a:schemeClr val="tx1"/>
                </a:solidFill>
              </a:rPr>
              <a:t>egenskaper</a:t>
            </a:r>
            <a:r>
              <a:rPr lang="ca-ES" dirty="0">
                <a:solidFill>
                  <a:schemeClr val="tx1"/>
                </a:solidFill>
              </a:rPr>
              <a:t> </a:t>
            </a:r>
            <a:r>
              <a:rPr lang="ca-ES" dirty="0" err="1">
                <a:solidFill>
                  <a:schemeClr val="tx1"/>
                </a:solidFill>
              </a:rPr>
              <a:t>behöver</a:t>
            </a:r>
            <a:r>
              <a:rPr lang="ca-ES" dirty="0">
                <a:solidFill>
                  <a:schemeClr val="tx1"/>
                </a:solidFill>
              </a:rPr>
              <a:t> </a:t>
            </a:r>
            <a:r>
              <a:rPr lang="ca-ES" dirty="0" err="1">
                <a:solidFill>
                  <a:schemeClr val="tx1"/>
                </a:solidFill>
              </a:rPr>
              <a:t>jorden</a:t>
            </a:r>
            <a:r>
              <a:rPr lang="ca-ES" dirty="0">
                <a:solidFill>
                  <a:schemeClr val="tx1"/>
                </a:solidFill>
              </a:rPr>
              <a:t> </a:t>
            </a:r>
            <a:r>
              <a:rPr lang="ca-ES" dirty="0" err="1">
                <a:solidFill>
                  <a:schemeClr val="tx1"/>
                </a:solidFill>
              </a:rPr>
              <a:t>för</a:t>
            </a:r>
            <a:r>
              <a:rPr lang="ca-ES" dirty="0">
                <a:solidFill>
                  <a:schemeClr val="tx1"/>
                </a:solidFill>
              </a:rPr>
              <a:t> </a:t>
            </a:r>
            <a:r>
              <a:rPr lang="ca-ES" dirty="0" err="1">
                <a:solidFill>
                  <a:schemeClr val="tx1"/>
                </a:solidFill>
              </a:rPr>
              <a:t>att</a:t>
            </a:r>
            <a:r>
              <a:rPr lang="ca-ES" dirty="0">
                <a:solidFill>
                  <a:schemeClr val="tx1"/>
                </a:solidFill>
              </a:rPr>
              <a:t> vara </a:t>
            </a:r>
            <a:r>
              <a:rPr lang="ca-ES" dirty="0" err="1">
                <a:solidFill>
                  <a:schemeClr val="tx1"/>
                </a:solidFill>
              </a:rPr>
              <a:t>bördig</a:t>
            </a:r>
            <a:r>
              <a:rPr lang="ca-ES" dirty="0">
                <a:solidFill>
                  <a:schemeClr val="tx1"/>
                </a:solidFill>
              </a:rPr>
              <a:t>?”. </a:t>
            </a:r>
            <a:r>
              <a:rPr lang="ca-ES" dirty="0" err="1">
                <a:solidFill>
                  <a:schemeClr val="tx1"/>
                </a:solidFill>
              </a:rPr>
              <a:t>Skriv</a:t>
            </a:r>
            <a:r>
              <a:rPr lang="ca-ES" dirty="0">
                <a:solidFill>
                  <a:schemeClr val="tx1"/>
                </a:solidFill>
              </a:rPr>
              <a:t> sedan </a:t>
            </a:r>
            <a:r>
              <a:rPr lang="ca-ES" dirty="0" err="1">
                <a:solidFill>
                  <a:schemeClr val="tx1"/>
                </a:solidFill>
              </a:rPr>
              <a:t>upp</a:t>
            </a:r>
            <a:r>
              <a:rPr lang="ca-ES" dirty="0">
                <a:solidFill>
                  <a:schemeClr val="tx1"/>
                </a:solidFill>
              </a:rPr>
              <a:t> </a:t>
            </a:r>
            <a:r>
              <a:rPr lang="ca-ES" dirty="0" err="1">
                <a:solidFill>
                  <a:schemeClr val="tx1"/>
                </a:solidFill>
              </a:rPr>
              <a:t>egenskaperna</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tavlan</a:t>
            </a:r>
            <a:r>
              <a:rPr lang="ca-ES" dirty="0">
                <a:solidFill>
                  <a:schemeClr val="tx1"/>
                </a:solidFill>
              </a:rPr>
              <a:t>, </a:t>
            </a:r>
            <a:r>
              <a:rPr lang="ca-ES" dirty="0" err="1">
                <a:solidFill>
                  <a:schemeClr val="tx1"/>
                </a:solidFill>
              </a:rPr>
              <a:t>ord</a:t>
            </a:r>
            <a:r>
              <a:rPr lang="ca-ES" dirty="0">
                <a:solidFill>
                  <a:schemeClr val="tx1"/>
                </a:solidFill>
              </a:rPr>
              <a:t> som </a:t>
            </a:r>
            <a:r>
              <a:rPr lang="ca-ES" dirty="0" err="1">
                <a:solidFill>
                  <a:schemeClr val="tx1"/>
                </a:solidFill>
              </a:rPr>
              <a:t>bör</a:t>
            </a:r>
            <a:r>
              <a:rPr lang="ca-ES" dirty="0">
                <a:solidFill>
                  <a:schemeClr val="tx1"/>
                </a:solidFill>
              </a:rPr>
              <a:t> </a:t>
            </a:r>
            <a:r>
              <a:rPr lang="ca-ES" dirty="0" err="1">
                <a:solidFill>
                  <a:schemeClr val="tx1"/>
                </a:solidFill>
              </a:rPr>
              <a:t>finnas</a:t>
            </a:r>
            <a:r>
              <a:rPr lang="ca-ES" dirty="0">
                <a:solidFill>
                  <a:schemeClr val="tx1"/>
                </a:solidFill>
              </a:rPr>
              <a:t> </a:t>
            </a:r>
            <a:r>
              <a:rPr lang="ca-ES" dirty="0" err="1">
                <a:solidFill>
                  <a:schemeClr val="tx1"/>
                </a:solidFill>
              </a:rPr>
              <a:t>med</a:t>
            </a:r>
            <a:r>
              <a:rPr lang="ca-ES" dirty="0">
                <a:solidFill>
                  <a:schemeClr val="tx1"/>
                </a:solidFill>
              </a:rPr>
              <a:t> </a:t>
            </a:r>
            <a:r>
              <a:rPr lang="ca-ES" dirty="0" err="1">
                <a:solidFill>
                  <a:schemeClr val="tx1"/>
                </a:solidFill>
              </a:rPr>
              <a:t>är</a:t>
            </a:r>
            <a:r>
              <a:rPr lang="ca-ES" dirty="0">
                <a:solidFill>
                  <a:schemeClr val="tx1"/>
                </a:solidFill>
              </a:rPr>
              <a:t>: </a:t>
            </a:r>
            <a:r>
              <a:rPr lang="ca-ES" b="1" dirty="0" err="1">
                <a:solidFill>
                  <a:schemeClr val="tx1"/>
                </a:solidFill>
              </a:rPr>
              <a:t>organiskt</a:t>
            </a:r>
            <a:r>
              <a:rPr lang="ca-ES" b="1" dirty="0">
                <a:solidFill>
                  <a:schemeClr val="tx1"/>
                </a:solidFill>
              </a:rPr>
              <a:t> material, </a:t>
            </a:r>
            <a:r>
              <a:rPr lang="ca-ES" b="1" dirty="0" err="1">
                <a:solidFill>
                  <a:schemeClr val="tx1"/>
                </a:solidFill>
              </a:rPr>
              <a:t>mikroorganismer</a:t>
            </a:r>
            <a:r>
              <a:rPr lang="ca-ES" dirty="0">
                <a:solidFill>
                  <a:schemeClr val="tx1"/>
                </a:solidFill>
              </a:rPr>
              <a:t>, </a:t>
            </a:r>
            <a:r>
              <a:rPr lang="ca-ES" b="1" dirty="0" err="1">
                <a:solidFill>
                  <a:schemeClr val="tx1"/>
                </a:solidFill>
              </a:rPr>
              <a:t>fukthalt</a:t>
            </a:r>
            <a:r>
              <a:rPr lang="ca-ES" dirty="0">
                <a:solidFill>
                  <a:schemeClr val="tx1"/>
                </a:solidFill>
              </a:rPr>
              <a:t>, </a:t>
            </a:r>
            <a:r>
              <a:rPr lang="ca-ES" b="1" dirty="0" err="1">
                <a:solidFill>
                  <a:schemeClr val="tx1"/>
                </a:solidFill>
              </a:rPr>
              <a:t>bindning</a:t>
            </a:r>
            <a:r>
              <a:rPr lang="ca-ES" b="1" dirty="0">
                <a:solidFill>
                  <a:schemeClr val="tx1"/>
                </a:solidFill>
              </a:rPr>
              <a:t> av </a:t>
            </a:r>
            <a:r>
              <a:rPr lang="ca-ES" b="1" dirty="0" err="1">
                <a:solidFill>
                  <a:schemeClr val="tx1"/>
                </a:solidFill>
              </a:rPr>
              <a:t>näringsämnen</a:t>
            </a:r>
            <a:r>
              <a:rPr lang="ca-ES" dirty="0">
                <a:solidFill>
                  <a:schemeClr val="tx1"/>
                </a:solidFill>
              </a:rPr>
              <a:t> etc.</a:t>
            </a:r>
          </a:p>
          <a:p>
            <a:pPr marL="0" indent="0">
              <a:buNone/>
            </a:pPr>
            <a:r>
              <a:rPr lang="ca-ES" dirty="0">
                <a:solidFill>
                  <a:schemeClr val="tx1"/>
                </a:solidFill>
              </a:rPr>
              <a:t>I </a:t>
            </a:r>
            <a:r>
              <a:rPr lang="ca-ES" dirty="0" err="1">
                <a:solidFill>
                  <a:schemeClr val="tx1"/>
                </a:solidFill>
              </a:rPr>
              <a:t>lektion</a:t>
            </a:r>
            <a:r>
              <a:rPr lang="ca-ES" dirty="0">
                <a:solidFill>
                  <a:schemeClr val="tx1"/>
                </a:solidFill>
              </a:rPr>
              <a:t> 4 </a:t>
            </a:r>
            <a:r>
              <a:rPr lang="ca-ES" dirty="0" err="1">
                <a:solidFill>
                  <a:schemeClr val="tx1"/>
                </a:solidFill>
              </a:rPr>
              <a:t>och</a:t>
            </a:r>
            <a:r>
              <a:rPr lang="ca-ES" dirty="0">
                <a:solidFill>
                  <a:schemeClr val="tx1"/>
                </a:solidFill>
              </a:rPr>
              <a:t> 5 </a:t>
            </a:r>
            <a:r>
              <a:rPr lang="ca-ES" dirty="0" err="1">
                <a:solidFill>
                  <a:schemeClr val="tx1"/>
                </a:solidFill>
              </a:rPr>
              <a:t>finns</a:t>
            </a:r>
            <a:r>
              <a:rPr lang="ca-ES" dirty="0">
                <a:solidFill>
                  <a:schemeClr val="tx1"/>
                </a:solidFill>
              </a:rPr>
              <a:t> </a:t>
            </a:r>
            <a:r>
              <a:rPr lang="ca-ES" dirty="0" err="1">
                <a:solidFill>
                  <a:schemeClr val="tx1"/>
                </a:solidFill>
              </a:rPr>
              <a:t>korta</a:t>
            </a:r>
            <a:r>
              <a:rPr lang="ca-ES" dirty="0">
                <a:solidFill>
                  <a:schemeClr val="tx1"/>
                </a:solidFill>
              </a:rPr>
              <a:t> </a:t>
            </a:r>
            <a:r>
              <a:rPr lang="ca-ES" dirty="0" err="1">
                <a:solidFill>
                  <a:schemeClr val="tx1"/>
                </a:solidFill>
              </a:rPr>
              <a:t>faktaslides</a:t>
            </a:r>
            <a:r>
              <a:rPr lang="ca-ES" dirty="0">
                <a:solidFill>
                  <a:schemeClr val="tx1"/>
                </a:solidFill>
              </a:rPr>
              <a:t> om </a:t>
            </a:r>
            <a:r>
              <a:rPr lang="ca-ES" dirty="0" err="1">
                <a:solidFill>
                  <a:schemeClr val="tx1"/>
                </a:solidFill>
              </a:rPr>
              <a:t>egenskaperna</a:t>
            </a:r>
            <a:r>
              <a:rPr lang="ca-ES" dirty="0">
                <a:solidFill>
                  <a:schemeClr val="tx1"/>
                </a:solidFill>
              </a:rPr>
              <a:t> som </a:t>
            </a:r>
            <a:r>
              <a:rPr lang="ca-ES" dirty="0" err="1">
                <a:solidFill>
                  <a:schemeClr val="tx1"/>
                </a:solidFill>
              </a:rPr>
              <a:t>går</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lägga</a:t>
            </a:r>
            <a:r>
              <a:rPr lang="ca-ES" dirty="0">
                <a:solidFill>
                  <a:schemeClr val="tx1"/>
                </a:solidFill>
              </a:rPr>
              <a:t> </a:t>
            </a:r>
            <a:r>
              <a:rPr lang="ca-ES" dirty="0" err="1">
                <a:solidFill>
                  <a:schemeClr val="tx1"/>
                </a:solidFill>
              </a:rPr>
              <a:t>här</a:t>
            </a:r>
            <a:r>
              <a:rPr lang="ca-ES" dirty="0">
                <a:solidFill>
                  <a:schemeClr val="tx1"/>
                </a:solidFill>
              </a:rPr>
              <a:t> </a:t>
            </a:r>
            <a:r>
              <a:rPr lang="ca-ES" dirty="0" err="1">
                <a:solidFill>
                  <a:schemeClr val="tx1"/>
                </a:solidFill>
              </a:rPr>
              <a:t>istället</a:t>
            </a:r>
            <a:r>
              <a:rPr lang="ca-ES" dirty="0">
                <a:solidFill>
                  <a:schemeClr val="tx1"/>
                </a:solidFill>
              </a:rPr>
              <a:t>. </a:t>
            </a:r>
          </a:p>
          <a:p>
            <a:pPr marL="0" indent="0">
              <a:buNone/>
            </a:pPr>
            <a:endParaRPr lang="ca-ES" dirty="0">
              <a:solidFill>
                <a:schemeClr val="tx1"/>
              </a:solidFill>
            </a:endParaRPr>
          </a:p>
          <a:p>
            <a:pPr marL="0" indent="0">
              <a:buNone/>
            </a:pPr>
            <a:r>
              <a:rPr lang="ca-ES" dirty="0" err="1">
                <a:solidFill>
                  <a:schemeClr val="tx1"/>
                </a:solidFill>
              </a:rPr>
              <a:t>Nästa</a:t>
            </a:r>
            <a:r>
              <a:rPr lang="ca-ES" dirty="0">
                <a:solidFill>
                  <a:schemeClr val="tx1"/>
                </a:solidFill>
              </a:rPr>
              <a:t> </a:t>
            </a:r>
            <a:r>
              <a:rPr lang="ca-ES" dirty="0" err="1">
                <a:solidFill>
                  <a:schemeClr val="tx1"/>
                </a:solidFill>
              </a:rPr>
              <a:t>steg</a:t>
            </a:r>
            <a:r>
              <a:rPr lang="ca-ES" dirty="0">
                <a:solidFill>
                  <a:schemeClr val="tx1"/>
                </a:solidFill>
              </a:rPr>
              <a:t> </a:t>
            </a:r>
            <a:r>
              <a:rPr lang="ca-ES" dirty="0" err="1">
                <a:solidFill>
                  <a:schemeClr val="tx1"/>
                </a:solidFill>
              </a:rPr>
              <a:t>är</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analysera</a:t>
            </a:r>
            <a:r>
              <a:rPr lang="ca-ES" dirty="0">
                <a:solidFill>
                  <a:schemeClr val="tx1"/>
                </a:solidFill>
              </a:rPr>
              <a:t> </a:t>
            </a:r>
            <a:r>
              <a:rPr lang="ca-ES" dirty="0" err="1">
                <a:solidFill>
                  <a:schemeClr val="tx1"/>
                </a:solidFill>
              </a:rPr>
              <a:t>dessa</a:t>
            </a:r>
            <a:r>
              <a:rPr lang="ca-ES" dirty="0">
                <a:solidFill>
                  <a:schemeClr val="tx1"/>
                </a:solidFill>
              </a:rPr>
              <a:t> </a:t>
            </a:r>
            <a:r>
              <a:rPr lang="ca-ES" dirty="0" err="1">
                <a:solidFill>
                  <a:schemeClr val="tx1"/>
                </a:solidFill>
              </a:rPr>
              <a:t>parametrar</a:t>
            </a:r>
            <a:r>
              <a:rPr lang="ca-ES" dirty="0">
                <a:solidFill>
                  <a:schemeClr val="tx1"/>
                </a:solidFill>
              </a:rPr>
              <a:t> i </a:t>
            </a:r>
            <a:r>
              <a:rPr lang="ca-ES" dirty="0" err="1">
                <a:solidFill>
                  <a:schemeClr val="tx1"/>
                </a:solidFill>
              </a:rPr>
              <a:t>ett</a:t>
            </a:r>
            <a:r>
              <a:rPr lang="ca-ES" dirty="0">
                <a:solidFill>
                  <a:schemeClr val="tx1"/>
                </a:solidFill>
              </a:rPr>
              <a:t> </a:t>
            </a:r>
            <a:r>
              <a:rPr lang="ca-ES" dirty="0" err="1">
                <a:solidFill>
                  <a:schemeClr val="tx1"/>
                </a:solidFill>
              </a:rPr>
              <a:t>jordprov</a:t>
            </a:r>
            <a:r>
              <a:rPr lang="ca-ES" dirty="0">
                <a:solidFill>
                  <a:schemeClr val="tx1"/>
                </a:solidFill>
              </a:rPr>
              <a:t> </a:t>
            </a:r>
            <a:r>
              <a:rPr lang="ca-ES" dirty="0" err="1">
                <a:solidFill>
                  <a:schemeClr val="tx1"/>
                </a:solidFill>
              </a:rPr>
              <a:t>från</a:t>
            </a:r>
            <a:r>
              <a:rPr lang="ca-ES" dirty="0">
                <a:solidFill>
                  <a:schemeClr val="tx1"/>
                </a:solidFill>
              </a:rPr>
              <a:t> </a:t>
            </a:r>
            <a:r>
              <a:rPr lang="ca-ES" dirty="0" err="1">
                <a:solidFill>
                  <a:schemeClr val="tx1"/>
                </a:solidFill>
              </a:rPr>
              <a:t>närområdet</a:t>
            </a:r>
            <a:r>
              <a:rPr lang="ca-ES" dirty="0">
                <a:solidFill>
                  <a:schemeClr val="tx1"/>
                </a:solidFill>
              </a:rPr>
              <a:t>. </a:t>
            </a:r>
            <a:r>
              <a:rPr lang="ca-ES" dirty="0" err="1">
                <a:solidFill>
                  <a:schemeClr val="tx1"/>
                </a:solidFill>
              </a:rPr>
              <a:t>Målet</a:t>
            </a:r>
            <a:r>
              <a:rPr lang="ca-ES" dirty="0">
                <a:solidFill>
                  <a:schemeClr val="tx1"/>
                </a:solidFill>
              </a:rPr>
              <a:t> </a:t>
            </a:r>
            <a:r>
              <a:rPr lang="ca-ES" dirty="0" err="1">
                <a:solidFill>
                  <a:schemeClr val="tx1"/>
                </a:solidFill>
              </a:rPr>
              <a:t>är</a:t>
            </a:r>
            <a:r>
              <a:rPr lang="ca-ES" dirty="0">
                <a:solidFill>
                  <a:schemeClr val="tx1"/>
                </a:solidFill>
              </a:rPr>
              <a:t> </a:t>
            </a:r>
            <a:r>
              <a:rPr lang="ca-ES" dirty="0" err="1">
                <a:solidFill>
                  <a:schemeClr val="tx1"/>
                </a:solidFill>
              </a:rPr>
              <a:t>att</a:t>
            </a:r>
            <a:r>
              <a:rPr lang="ca-ES" dirty="0">
                <a:solidFill>
                  <a:schemeClr val="tx1"/>
                </a:solidFill>
              </a:rPr>
              <a:t> se om den </a:t>
            </a:r>
            <a:r>
              <a:rPr lang="ca-ES" dirty="0" err="1">
                <a:solidFill>
                  <a:schemeClr val="tx1"/>
                </a:solidFill>
              </a:rPr>
              <a:t>är</a:t>
            </a:r>
            <a:r>
              <a:rPr lang="ca-ES" dirty="0">
                <a:solidFill>
                  <a:schemeClr val="tx1"/>
                </a:solidFill>
              </a:rPr>
              <a:t> </a:t>
            </a:r>
            <a:r>
              <a:rPr lang="ca-ES" dirty="0" err="1">
                <a:solidFill>
                  <a:schemeClr val="tx1"/>
                </a:solidFill>
              </a:rPr>
              <a:t>bördig</a:t>
            </a:r>
            <a:r>
              <a:rPr lang="ca-ES" dirty="0">
                <a:solidFill>
                  <a:schemeClr val="tx1"/>
                </a:solidFill>
              </a:rPr>
              <a:t>. </a:t>
            </a:r>
            <a:br>
              <a:rPr lang="ca-ES" dirty="0">
                <a:solidFill>
                  <a:schemeClr val="tx1"/>
                </a:solidFill>
              </a:rPr>
            </a:br>
            <a:r>
              <a:rPr lang="ca-ES" dirty="0" err="1">
                <a:solidFill>
                  <a:schemeClr val="tx1"/>
                </a:solidFill>
              </a:rPr>
              <a:t>Dela</a:t>
            </a:r>
            <a:r>
              <a:rPr lang="ca-ES" dirty="0">
                <a:solidFill>
                  <a:schemeClr val="tx1"/>
                </a:solidFill>
              </a:rPr>
              <a:t> in </a:t>
            </a:r>
            <a:r>
              <a:rPr lang="ca-ES" dirty="0" err="1">
                <a:solidFill>
                  <a:schemeClr val="tx1"/>
                </a:solidFill>
              </a:rPr>
              <a:t>klassen</a:t>
            </a:r>
            <a:r>
              <a:rPr lang="ca-ES" dirty="0">
                <a:solidFill>
                  <a:schemeClr val="tx1"/>
                </a:solidFill>
              </a:rPr>
              <a:t> i </a:t>
            </a:r>
            <a:r>
              <a:rPr lang="ca-ES" dirty="0" err="1">
                <a:solidFill>
                  <a:schemeClr val="tx1"/>
                </a:solidFill>
              </a:rPr>
              <a:t>grupper</a:t>
            </a:r>
            <a:r>
              <a:rPr lang="ca-ES" dirty="0">
                <a:solidFill>
                  <a:schemeClr val="tx1"/>
                </a:solidFill>
              </a:rPr>
              <a:t> om </a:t>
            </a:r>
            <a:r>
              <a:rPr lang="ca-ES" dirty="0" err="1">
                <a:solidFill>
                  <a:schemeClr val="tx1"/>
                </a:solidFill>
              </a:rPr>
              <a:t>fyra</a:t>
            </a:r>
            <a:r>
              <a:rPr lang="ca-ES" dirty="0">
                <a:solidFill>
                  <a:schemeClr val="tx1"/>
                </a:solidFill>
              </a:rPr>
              <a:t> </a:t>
            </a:r>
            <a:r>
              <a:rPr lang="ca-ES" dirty="0" err="1">
                <a:solidFill>
                  <a:schemeClr val="tx1"/>
                </a:solidFill>
              </a:rPr>
              <a:t>elever</a:t>
            </a:r>
            <a:r>
              <a:rPr lang="ca-ES" dirty="0">
                <a:solidFill>
                  <a:schemeClr val="tx1"/>
                </a:solidFill>
              </a:rPr>
              <a:t>. </a:t>
            </a:r>
            <a:r>
              <a:rPr lang="ca-ES" dirty="0" err="1">
                <a:solidFill>
                  <a:schemeClr val="tx1"/>
                </a:solidFill>
              </a:rPr>
              <a:t>Varje</a:t>
            </a:r>
            <a:r>
              <a:rPr lang="ca-ES" dirty="0">
                <a:solidFill>
                  <a:schemeClr val="tx1"/>
                </a:solidFill>
              </a:rPr>
              <a:t> </a:t>
            </a:r>
            <a:r>
              <a:rPr lang="ca-ES" dirty="0" err="1">
                <a:solidFill>
                  <a:schemeClr val="tx1"/>
                </a:solidFill>
              </a:rPr>
              <a:t>grupp</a:t>
            </a:r>
            <a:r>
              <a:rPr lang="ca-ES" dirty="0">
                <a:solidFill>
                  <a:schemeClr val="tx1"/>
                </a:solidFill>
              </a:rPr>
              <a:t> </a:t>
            </a:r>
            <a:r>
              <a:rPr lang="ca-ES" dirty="0" err="1">
                <a:solidFill>
                  <a:schemeClr val="tx1"/>
                </a:solidFill>
              </a:rPr>
              <a:t>tilldelas</a:t>
            </a:r>
            <a:r>
              <a:rPr lang="ca-ES" dirty="0">
                <a:solidFill>
                  <a:schemeClr val="tx1"/>
                </a:solidFill>
              </a:rPr>
              <a:t> </a:t>
            </a:r>
            <a:r>
              <a:rPr lang="ca-ES" dirty="0" err="1">
                <a:solidFill>
                  <a:schemeClr val="tx1"/>
                </a:solidFill>
              </a:rPr>
              <a:t>ett</a:t>
            </a:r>
            <a:r>
              <a:rPr lang="ca-ES" dirty="0">
                <a:solidFill>
                  <a:schemeClr val="tx1"/>
                </a:solidFill>
              </a:rPr>
              <a:t> </a:t>
            </a:r>
            <a:r>
              <a:rPr lang="ca-ES" dirty="0" err="1">
                <a:solidFill>
                  <a:schemeClr val="tx1"/>
                </a:solidFill>
              </a:rPr>
              <a:t>stadsområde</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närliggande</a:t>
            </a:r>
            <a:r>
              <a:rPr lang="ca-ES" dirty="0">
                <a:solidFill>
                  <a:schemeClr val="tx1"/>
                </a:solidFill>
              </a:rPr>
              <a:t> </a:t>
            </a:r>
            <a:r>
              <a:rPr lang="ca-ES" dirty="0" err="1">
                <a:solidFill>
                  <a:schemeClr val="tx1"/>
                </a:solidFill>
              </a:rPr>
              <a:t>delar</a:t>
            </a:r>
            <a:r>
              <a:rPr lang="ca-ES" dirty="0">
                <a:solidFill>
                  <a:schemeClr val="tx1"/>
                </a:solidFill>
              </a:rPr>
              <a:t> </a:t>
            </a:r>
            <a:r>
              <a:rPr lang="ca-ES" dirty="0" err="1">
                <a:solidFill>
                  <a:schemeClr val="tx1"/>
                </a:solidFill>
              </a:rPr>
              <a:t>för</a:t>
            </a:r>
            <a:r>
              <a:rPr lang="ca-ES" dirty="0">
                <a:solidFill>
                  <a:schemeClr val="tx1"/>
                </a:solidFill>
              </a:rPr>
              <a:t> </a:t>
            </a:r>
            <a:r>
              <a:rPr lang="ca-ES" dirty="0" err="1">
                <a:solidFill>
                  <a:schemeClr val="tx1"/>
                </a:solidFill>
              </a:rPr>
              <a:t>att</a:t>
            </a:r>
            <a:r>
              <a:rPr lang="ca-ES" dirty="0">
                <a:solidFill>
                  <a:schemeClr val="tx1"/>
                </a:solidFill>
              </a:rPr>
              <a:t> ta </a:t>
            </a:r>
            <a:r>
              <a:rPr lang="ca-ES" dirty="0" err="1">
                <a:solidFill>
                  <a:schemeClr val="tx1"/>
                </a:solidFill>
              </a:rPr>
              <a:t>ett</a:t>
            </a:r>
            <a:r>
              <a:rPr lang="ca-ES" dirty="0">
                <a:solidFill>
                  <a:schemeClr val="tx1"/>
                </a:solidFill>
              </a:rPr>
              <a:t> </a:t>
            </a:r>
            <a:r>
              <a:rPr lang="ca-ES" dirty="0" err="1">
                <a:solidFill>
                  <a:schemeClr val="tx1"/>
                </a:solidFill>
              </a:rPr>
              <a:t>jordprov</a:t>
            </a:r>
            <a:r>
              <a:rPr lang="ca-ES" dirty="0">
                <a:solidFill>
                  <a:schemeClr val="tx1"/>
                </a:solidFill>
              </a:rPr>
              <a:t> (som sedan </a:t>
            </a:r>
            <a:r>
              <a:rPr lang="ca-ES" dirty="0" err="1">
                <a:solidFill>
                  <a:schemeClr val="tx1"/>
                </a:solidFill>
              </a:rPr>
              <a:t>ska</a:t>
            </a:r>
            <a:r>
              <a:rPr lang="ca-ES" dirty="0">
                <a:solidFill>
                  <a:schemeClr val="tx1"/>
                </a:solidFill>
              </a:rPr>
              <a:t> </a:t>
            </a:r>
            <a:r>
              <a:rPr lang="ca-ES" dirty="0" err="1">
                <a:solidFill>
                  <a:schemeClr val="tx1"/>
                </a:solidFill>
              </a:rPr>
              <a:t>analyseras</a:t>
            </a:r>
            <a:r>
              <a:rPr lang="ca-ES" dirty="0">
                <a:solidFill>
                  <a:schemeClr val="tx1"/>
                </a:solidFill>
              </a:rPr>
              <a:t>). </a:t>
            </a:r>
            <a:r>
              <a:rPr lang="ca-ES" dirty="0" err="1">
                <a:solidFill>
                  <a:schemeClr val="tx1"/>
                </a:solidFill>
              </a:rPr>
              <a:t>Eleverna</a:t>
            </a:r>
            <a:r>
              <a:rPr lang="ca-ES" dirty="0">
                <a:solidFill>
                  <a:schemeClr val="tx1"/>
                </a:solidFill>
              </a:rPr>
              <a:t> kan </a:t>
            </a:r>
            <a:r>
              <a:rPr lang="ca-ES" dirty="0" err="1">
                <a:solidFill>
                  <a:schemeClr val="tx1"/>
                </a:solidFill>
              </a:rPr>
              <a:t>kontakta</a:t>
            </a:r>
            <a:r>
              <a:rPr lang="ca-ES" dirty="0">
                <a:solidFill>
                  <a:schemeClr val="tx1"/>
                </a:solidFill>
              </a:rPr>
              <a:t> </a:t>
            </a:r>
            <a:r>
              <a:rPr lang="ca-ES" dirty="0" err="1">
                <a:solidFill>
                  <a:schemeClr val="tx1"/>
                </a:solidFill>
              </a:rPr>
              <a:t>lokala</a:t>
            </a:r>
            <a:r>
              <a:rPr lang="ca-ES" dirty="0">
                <a:solidFill>
                  <a:schemeClr val="tx1"/>
                </a:solidFill>
              </a:rPr>
              <a:t> </a:t>
            </a:r>
            <a:r>
              <a:rPr lang="ca-ES" dirty="0" err="1">
                <a:solidFill>
                  <a:schemeClr val="tx1"/>
                </a:solidFill>
              </a:rPr>
              <a:t>bondgårdar</a:t>
            </a:r>
            <a:r>
              <a:rPr lang="ca-ES" dirty="0">
                <a:solidFill>
                  <a:schemeClr val="tx1"/>
                </a:solidFill>
              </a:rPr>
              <a:t> </a:t>
            </a:r>
            <a:r>
              <a:rPr lang="ca-ES" dirty="0" err="1">
                <a:solidFill>
                  <a:schemeClr val="tx1"/>
                </a:solidFill>
              </a:rPr>
              <a:t>eller</a:t>
            </a:r>
            <a:r>
              <a:rPr lang="ca-ES" dirty="0">
                <a:solidFill>
                  <a:schemeClr val="tx1"/>
                </a:solidFill>
              </a:rPr>
              <a:t> </a:t>
            </a:r>
            <a:r>
              <a:rPr lang="ca-ES" dirty="0" err="1">
                <a:solidFill>
                  <a:schemeClr val="tx1"/>
                </a:solidFill>
              </a:rPr>
              <a:t>organisationer</a:t>
            </a:r>
            <a:r>
              <a:rPr lang="ca-ES" dirty="0">
                <a:solidFill>
                  <a:schemeClr val="tx1"/>
                </a:solidFill>
              </a:rPr>
              <a:t>, </a:t>
            </a:r>
            <a:r>
              <a:rPr lang="ca-ES" dirty="0" err="1">
                <a:solidFill>
                  <a:schemeClr val="tx1"/>
                </a:solidFill>
              </a:rPr>
              <a:t>det</a:t>
            </a:r>
            <a:r>
              <a:rPr lang="ca-ES" dirty="0">
                <a:solidFill>
                  <a:schemeClr val="tx1"/>
                </a:solidFill>
              </a:rPr>
              <a:t> </a:t>
            </a:r>
            <a:r>
              <a:rPr lang="ca-ES" dirty="0" err="1">
                <a:solidFill>
                  <a:schemeClr val="tx1"/>
                </a:solidFill>
              </a:rPr>
              <a:t>är</a:t>
            </a:r>
            <a:r>
              <a:rPr lang="ca-ES" dirty="0">
                <a:solidFill>
                  <a:schemeClr val="tx1"/>
                </a:solidFill>
              </a:rPr>
              <a:t> </a:t>
            </a:r>
            <a:r>
              <a:rPr lang="ca-ES" dirty="0" err="1">
                <a:solidFill>
                  <a:schemeClr val="tx1"/>
                </a:solidFill>
              </a:rPr>
              <a:t>ett</a:t>
            </a:r>
            <a:r>
              <a:rPr lang="ca-ES" dirty="0">
                <a:solidFill>
                  <a:schemeClr val="tx1"/>
                </a:solidFill>
              </a:rPr>
              <a:t> </a:t>
            </a:r>
            <a:r>
              <a:rPr lang="ca-ES" dirty="0" err="1">
                <a:solidFill>
                  <a:schemeClr val="tx1"/>
                </a:solidFill>
              </a:rPr>
              <a:t>bra</a:t>
            </a:r>
            <a:r>
              <a:rPr lang="ca-ES" dirty="0">
                <a:solidFill>
                  <a:schemeClr val="tx1"/>
                </a:solidFill>
              </a:rPr>
              <a:t> </a:t>
            </a:r>
            <a:r>
              <a:rPr lang="ca-ES" dirty="0" err="1">
                <a:solidFill>
                  <a:schemeClr val="tx1"/>
                </a:solidFill>
              </a:rPr>
              <a:t>sätt</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få</a:t>
            </a:r>
            <a:r>
              <a:rPr lang="ca-ES" dirty="0">
                <a:solidFill>
                  <a:schemeClr val="tx1"/>
                </a:solidFill>
              </a:rPr>
              <a:t> </a:t>
            </a:r>
            <a:r>
              <a:rPr lang="ca-ES" dirty="0" err="1">
                <a:solidFill>
                  <a:schemeClr val="tx1"/>
                </a:solidFill>
              </a:rPr>
              <a:t>tillgång</a:t>
            </a:r>
            <a:r>
              <a:rPr lang="ca-ES" dirty="0">
                <a:solidFill>
                  <a:schemeClr val="tx1"/>
                </a:solidFill>
              </a:rPr>
              <a:t> till </a:t>
            </a:r>
            <a:r>
              <a:rPr lang="ca-ES" dirty="0" err="1">
                <a:solidFill>
                  <a:schemeClr val="tx1"/>
                </a:solidFill>
              </a:rPr>
              <a:t>flera</a:t>
            </a:r>
            <a:r>
              <a:rPr lang="ca-ES" dirty="0">
                <a:solidFill>
                  <a:schemeClr val="tx1"/>
                </a:solidFill>
              </a:rPr>
              <a:t> </a:t>
            </a:r>
            <a:r>
              <a:rPr lang="ca-ES" dirty="0" err="1">
                <a:solidFill>
                  <a:schemeClr val="tx1"/>
                </a:solidFill>
              </a:rPr>
              <a:t>varianter</a:t>
            </a:r>
            <a:r>
              <a:rPr lang="ca-ES" dirty="0">
                <a:solidFill>
                  <a:schemeClr val="tx1"/>
                </a:solidFill>
              </a:rPr>
              <a:t> av </a:t>
            </a:r>
            <a:r>
              <a:rPr lang="ca-ES" dirty="0" err="1">
                <a:solidFill>
                  <a:schemeClr val="tx1"/>
                </a:solidFill>
              </a:rPr>
              <a:t>jordprov</a:t>
            </a:r>
            <a:r>
              <a:rPr lang="ca-ES" dirty="0">
                <a:solidFill>
                  <a:schemeClr val="tx1"/>
                </a:solidFill>
              </a:rPr>
              <a:t>.</a:t>
            </a:r>
          </a:p>
          <a:p>
            <a:pPr marL="0" indent="0">
              <a:buNone/>
            </a:pPr>
            <a:r>
              <a:rPr lang="ca-ES" dirty="0" err="1">
                <a:solidFill>
                  <a:schemeClr val="tx1"/>
                </a:solidFill>
              </a:rPr>
              <a:t>Förklara</a:t>
            </a:r>
            <a:r>
              <a:rPr lang="ca-ES" dirty="0">
                <a:solidFill>
                  <a:schemeClr val="tx1"/>
                </a:solidFill>
              </a:rPr>
              <a:t> </a:t>
            </a:r>
            <a:r>
              <a:rPr lang="ca-ES" dirty="0" err="1">
                <a:solidFill>
                  <a:schemeClr val="tx1"/>
                </a:solidFill>
              </a:rPr>
              <a:t>hur</a:t>
            </a:r>
            <a:r>
              <a:rPr lang="ca-ES" dirty="0">
                <a:solidFill>
                  <a:schemeClr val="tx1"/>
                </a:solidFill>
              </a:rPr>
              <a:t> </a:t>
            </a:r>
            <a:r>
              <a:rPr lang="ca-ES" dirty="0" err="1">
                <a:solidFill>
                  <a:schemeClr val="tx1"/>
                </a:solidFill>
              </a:rPr>
              <a:t>provet</a:t>
            </a:r>
            <a:r>
              <a:rPr lang="ca-ES" dirty="0">
                <a:solidFill>
                  <a:schemeClr val="tx1"/>
                </a:solidFill>
              </a:rPr>
              <a:t> </a:t>
            </a:r>
            <a:r>
              <a:rPr lang="ca-ES" dirty="0" err="1">
                <a:solidFill>
                  <a:schemeClr val="tx1"/>
                </a:solidFill>
              </a:rPr>
              <a:t>ska</a:t>
            </a:r>
            <a:r>
              <a:rPr lang="ca-ES" dirty="0">
                <a:solidFill>
                  <a:schemeClr val="tx1"/>
                </a:solidFill>
              </a:rPr>
              <a:t> tas (se </a:t>
            </a:r>
            <a:r>
              <a:rPr lang="ca-ES" dirty="0" err="1">
                <a:solidFill>
                  <a:schemeClr val="tx1"/>
                </a:solidFill>
              </a:rPr>
              <a:t>slide</a:t>
            </a:r>
            <a:r>
              <a:rPr lang="ca-ES" dirty="0">
                <a:solidFill>
                  <a:schemeClr val="tx1"/>
                </a:solidFill>
              </a:rPr>
              <a:t> 23) </a:t>
            </a:r>
            <a:r>
              <a:rPr lang="ca-ES" dirty="0" err="1">
                <a:solidFill>
                  <a:schemeClr val="tx1"/>
                </a:solidFill>
              </a:rPr>
              <a:t>och</a:t>
            </a:r>
            <a:r>
              <a:rPr lang="ca-ES" dirty="0">
                <a:solidFill>
                  <a:schemeClr val="tx1"/>
                </a:solidFill>
              </a:rPr>
              <a:t> ge </a:t>
            </a:r>
            <a:r>
              <a:rPr lang="ca-ES" dirty="0" err="1">
                <a:solidFill>
                  <a:schemeClr val="tx1"/>
                </a:solidFill>
              </a:rPr>
              <a:t>varje</a:t>
            </a:r>
            <a:r>
              <a:rPr lang="ca-ES" dirty="0">
                <a:solidFill>
                  <a:schemeClr val="tx1"/>
                </a:solidFill>
              </a:rPr>
              <a:t> </a:t>
            </a:r>
            <a:r>
              <a:rPr lang="ca-ES" dirty="0" err="1">
                <a:solidFill>
                  <a:schemeClr val="tx1"/>
                </a:solidFill>
              </a:rPr>
              <a:t>grupp</a:t>
            </a:r>
            <a:r>
              <a:rPr lang="ca-ES" dirty="0">
                <a:solidFill>
                  <a:schemeClr val="tx1"/>
                </a:solidFill>
              </a:rPr>
              <a:t> </a:t>
            </a:r>
            <a:r>
              <a:rPr lang="ca-ES" dirty="0" err="1">
                <a:solidFill>
                  <a:schemeClr val="tx1"/>
                </a:solidFill>
              </a:rPr>
              <a:t>ett</a:t>
            </a:r>
            <a:r>
              <a:rPr lang="ca-ES" dirty="0">
                <a:solidFill>
                  <a:schemeClr val="tx1"/>
                </a:solidFill>
              </a:rPr>
              <a:t> </a:t>
            </a:r>
            <a:r>
              <a:rPr lang="ca-ES" dirty="0" err="1">
                <a:solidFill>
                  <a:schemeClr val="tx1"/>
                </a:solidFill>
              </a:rPr>
              <a:t>datablad</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fylla</a:t>
            </a:r>
            <a:r>
              <a:rPr lang="ca-ES" dirty="0">
                <a:solidFill>
                  <a:schemeClr val="tx1"/>
                </a:solidFill>
              </a:rPr>
              <a:t> i (</a:t>
            </a:r>
            <a:r>
              <a:rPr lang="ca-ES" dirty="0" err="1">
                <a:solidFill>
                  <a:schemeClr val="tx1"/>
                </a:solidFill>
              </a:rPr>
              <a:t>finns</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skriva</a:t>
            </a:r>
            <a:r>
              <a:rPr lang="ca-ES" dirty="0">
                <a:solidFill>
                  <a:schemeClr val="tx1"/>
                </a:solidFill>
              </a:rPr>
              <a:t> ut </a:t>
            </a:r>
            <a:r>
              <a:rPr lang="ca-ES" dirty="0" err="1">
                <a:solidFill>
                  <a:schemeClr val="tx1"/>
                </a:solidFill>
              </a:rPr>
              <a:t>på</a:t>
            </a:r>
            <a:r>
              <a:rPr lang="ca-ES" dirty="0">
                <a:solidFill>
                  <a:schemeClr val="tx1"/>
                </a:solidFill>
              </a:rPr>
              <a:t> </a:t>
            </a:r>
            <a:r>
              <a:rPr lang="ca-ES" dirty="0" err="1">
                <a:solidFill>
                  <a:schemeClr val="tx1"/>
                </a:solidFill>
              </a:rPr>
              <a:t>s</a:t>
            </a:r>
            <a:r>
              <a:rPr lang="ca-ES" dirty="0">
                <a:solidFill>
                  <a:schemeClr val="tx1"/>
                </a:solidFill>
              </a:rPr>
              <a:t> 55).</a:t>
            </a:r>
          </a:p>
          <a:p>
            <a:pPr marL="0" indent="0">
              <a:buNone/>
            </a:pPr>
            <a:endParaRPr lang="ca-ES" dirty="0">
              <a:solidFill>
                <a:schemeClr val="tx1"/>
              </a:solidFill>
            </a:endParaRPr>
          </a:p>
        </p:txBody>
      </p:sp>
    </p:spTree>
    <p:extLst>
      <p:ext uri="{BB962C8B-B14F-4D97-AF65-F5344CB8AC3E}">
        <p14:creationId xmlns:p14="http://schemas.microsoft.com/office/powerpoint/2010/main" val="2545500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3C894-C075-D1CD-AF09-5DF1FCBF7812}"/>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E9C6C8FC-BAED-E4AE-F69C-92F6FDD2AD12}"/>
              </a:ext>
            </a:extLst>
          </p:cNvPr>
          <p:cNvSpPr txBox="1"/>
          <p:nvPr/>
        </p:nvSpPr>
        <p:spPr>
          <a:xfrm>
            <a:off x="597312" y="809497"/>
            <a:ext cx="10875320"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1 (20 min) </a:t>
            </a:r>
            <a:r>
              <a:rPr lang="es-ES" sz="4400" dirty="0" err="1">
                <a:latin typeface="Bebas Neue Regular" panose="020B0606020202050201" pitchFamily="34" charset="0"/>
              </a:rPr>
              <a:t>Gissa</a:t>
            </a:r>
            <a:r>
              <a:rPr lang="es-ES" sz="4400" dirty="0">
                <a:latin typeface="Bebas Neue Regular" panose="020B0606020202050201" pitchFamily="34" charset="0"/>
              </a:rPr>
              <a:t>!</a:t>
            </a:r>
          </a:p>
        </p:txBody>
      </p:sp>
      <p:sp>
        <p:nvSpPr>
          <p:cNvPr id="9" name="CuadroTexto 8">
            <a:extLst>
              <a:ext uri="{FF2B5EF4-FFF2-40B4-BE49-F238E27FC236}">
                <a16:creationId xmlns:a16="http://schemas.microsoft.com/office/drawing/2014/main" id="{F8F6CCD9-A3D9-7AA1-454A-AA560997B2CF}"/>
              </a:ext>
            </a:extLst>
          </p:cNvPr>
          <p:cNvSpPr txBox="1"/>
          <p:nvPr/>
        </p:nvSpPr>
        <p:spPr>
          <a:xfrm>
            <a:off x="597312" y="1678620"/>
            <a:ext cx="10515599" cy="236218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err="1">
                <a:solidFill>
                  <a:schemeClr val="tx1"/>
                </a:solidFill>
              </a:rPr>
              <a:t>Hur</a:t>
            </a:r>
            <a:r>
              <a:rPr lang="ca-ES" sz="2000" dirty="0">
                <a:solidFill>
                  <a:schemeClr val="tx1"/>
                </a:solidFill>
              </a:rPr>
              <a:t> </a:t>
            </a:r>
            <a:r>
              <a:rPr lang="ca-ES" sz="2000" dirty="0" err="1">
                <a:solidFill>
                  <a:schemeClr val="tx1"/>
                </a:solidFill>
              </a:rPr>
              <a:t>lång</a:t>
            </a:r>
            <a:r>
              <a:rPr lang="ca-ES" sz="2000" dirty="0">
                <a:solidFill>
                  <a:schemeClr val="tx1"/>
                </a:solidFill>
              </a:rPr>
              <a:t> </a:t>
            </a:r>
            <a:r>
              <a:rPr lang="ca-ES" sz="2000" dirty="0" err="1">
                <a:solidFill>
                  <a:schemeClr val="tx1"/>
                </a:solidFill>
              </a:rPr>
              <a:t>tid</a:t>
            </a:r>
            <a:r>
              <a:rPr lang="ca-ES" sz="2000" dirty="0">
                <a:solidFill>
                  <a:schemeClr val="tx1"/>
                </a:solidFill>
              </a:rPr>
              <a:t> tar </a:t>
            </a:r>
            <a:r>
              <a:rPr lang="ca-ES" sz="2000" dirty="0" err="1">
                <a:solidFill>
                  <a:schemeClr val="tx1"/>
                </a:solidFill>
              </a:rPr>
              <a:t>det</a:t>
            </a:r>
            <a:r>
              <a:rPr lang="ca-ES" sz="2000" dirty="0">
                <a:solidFill>
                  <a:schemeClr val="tx1"/>
                </a:solidFill>
              </a:rPr>
              <a:t> </a:t>
            </a:r>
            <a:r>
              <a:rPr lang="ca-ES" sz="2000" dirty="0" err="1">
                <a:solidFill>
                  <a:schemeClr val="tx1"/>
                </a:solidFill>
              </a:rPr>
              <a:t>för</a:t>
            </a:r>
            <a:r>
              <a:rPr lang="ca-ES" sz="2000" dirty="0">
                <a:solidFill>
                  <a:schemeClr val="tx1"/>
                </a:solidFill>
              </a:rPr>
              <a:t> </a:t>
            </a:r>
            <a:r>
              <a:rPr lang="ca-ES" sz="2000" dirty="0" err="1">
                <a:solidFill>
                  <a:schemeClr val="tx1"/>
                </a:solidFill>
              </a:rPr>
              <a:t>mikroorganismerna</a:t>
            </a:r>
            <a:r>
              <a:rPr lang="ca-ES" sz="2000" dirty="0">
                <a:solidFill>
                  <a:schemeClr val="tx1"/>
                </a:solidFill>
              </a:rPr>
              <a:t> i en </a:t>
            </a:r>
            <a:r>
              <a:rPr lang="ca-ES" sz="2000" dirty="0" err="1">
                <a:solidFill>
                  <a:schemeClr val="tx1"/>
                </a:solidFill>
              </a:rPr>
              <a:t>frisk</a:t>
            </a:r>
            <a:r>
              <a:rPr lang="ca-ES" sz="2000" dirty="0">
                <a:solidFill>
                  <a:schemeClr val="tx1"/>
                </a:solidFill>
              </a:rPr>
              <a:t> </a:t>
            </a:r>
            <a:r>
              <a:rPr lang="ca-ES" sz="2000" dirty="0" err="1">
                <a:solidFill>
                  <a:schemeClr val="tx1"/>
                </a:solidFill>
              </a:rPr>
              <a:t>jord</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dirty="0" err="1">
                <a:solidFill>
                  <a:schemeClr val="tx1"/>
                </a:solidFill>
              </a:rPr>
              <a:t>skapa</a:t>
            </a:r>
            <a:r>
              <a:rPr lang="ca-ES" sz="2000" dirty="0">
                <a:solidFill>
                  <a:schemeClr val="tx1"/>
                </a:solidFill>
              </a:rPr>
              <a:t> 1 mm </a:t>
            </a:r>
            <a:r>
              <a:rPr lang="ca-ES" sz="2000" dirty="0" err="1">
                <a:solidFill>
                  <a:schemeClr val="tx1"/>
                </a:solidFill>
              </a:rPr>
              <a:t>matjord</a:t>
            </a:r>
            <a:r>
              <a:rPr lang="ca-ES" sz="2000" dirty="0">
                <a:solidFill>
                  <a:schemeClr val="tx1"/>
                </a:solidFill>
              </a:rPr>
              <a:t>? </a:t>
            </a:r>
          </a:p>
          <a:p>
            <a:pPr marL="0" indent="0">
              <a:buNone/>
            </a:pPr>
            <a:br>
              <a:rPr lang="ca-ES" sz="2000" dirty="0">
                <a:solidFill>
                  <a:schemeClr val="tx1"/>
                </a:solidFill>
              </a:rPr>
            </a:br>
            <a:r>
              <a:rPr lang="ca-ES" sz="2000" dirty="0">
                <a:solidFill>
                  <a:schemeClr val="tx1"/>
                </a:solidFill>
              </a:rPr>
              <a:t>a 5 </a:t>
            </a:r>
            <a:r>
              <a:rPr lang="ca-ES" sz="2000" dirty="0" err="1">
                <a:solidFill>
                  <a:schemeClr val="tx1"/>
                </a:solidFill>
              </a:rPr>
              <a:t>år</a:t>
            </a:r>
            <a:endParaRPr lang="ca-ES" sz="2000" dirty="0">
              <a:solidFill>
                <a:schemeClr val="tx1"/>
              </a:solidFill>
            </a:endParaRPr>
          </a:p>
          <a:p>
            <a:pPr marL="0" indent="0">
              <a:buNone/>
            </a:pPr>
            <a:r>
              <a:rPr lang="ca-ES" sz="2000" dirty="0">
                <a:solidFill>
                  <a:schemeClr val="tx1"/>
                </a:solidFill>
              </a:rPr>
              <a:t>b 20 </a:t>
            </a:r>
            <a:r>
              <a:rPr lang="ca-ES" sz="2000" dirty="0" err="1">
                <a:solidFill>
                  <a:schemeClr val="tx1"/>
                </a:solidFill>
              </a:rPr>
              <a:t>år</a:t>
            </a:r>
            <a:endParaRPr lang="ca-ES" sz="2000" dirty="0">
              <a:solidFill>
                <a:schemeClr val="tx1"/>
              </a:solidFill>
            </a:endParaRPr>
          </a:p>
          <a:p>
            <a:pPr marL="0" indent="0">
              <a:buNone/>
            </a:pPr>
            <a:r>
              <a:rPr lang="ca-ES" sz="2000" dirty="0">
                <a:solidFill>
                  <a:schemeClr val="tx1"/>
                </a:solidFill>
              </a:rPr>
              <a:t>c 50 </a:t>
            </a:r>
            <a:r>
              <a:rPr lang="ca-ES" sz="2000" dirty="0" err="1">
                <a:solidFill>
                  <a:schemeClr val="tx1"/>
                </a:solidFill>
              </a:rPr>
              <a:t>år</a:t>
            </a:r>
            <a:endParaRPr lang="ca-ES" sz="2000" dirty="0">
              <a:solidFill>
                <a:schemeClr val="tx1"/>
              </a:solidFill>
            </a:endParaRPr>
          </a:p>
        </p:txBody>
      </p:sp>
      <p:pic>
        <p:nvPicPr>
          <p:cNvPr id="11" name="Gráfico 10">
            <a:extLst>
              <a:ext uri="{FF2B5EF4-FFF2-40B4-BE49-F238E27FC236}">
                <a16:creationId xmlns:a16="http://schemas.microsoft.com/office/drawing/2014/main" id="{2308A7A5-A9EF-597C-3DD0-772F13762F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D863F5F6-52A0-A60F-BE90-A4E0DA926C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AD2859FF-1821-5ACA-9999-E7A293E574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E5759255-D94B-FBAF-2E3A-9623EC8F0B8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071746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9B88F-2E3D-50D7-8EA8-9FD0BEE3BA6A}"/>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46160630-195C-EEC8-B863-2B68B00D86BC}"/>
              </a:ext>
            </a:extLst>
          </p:cNvPr>
          <p:cNvSpPr txBox="1"/>
          <p:nvPr/>
        </p:nvSpPr>
        <p:spPr>
          <a:xfrm>
            <a:off x="597312" y="809497"/>
            <a:ext cx="10875320" cy="769441"/>
          </a:xfrm>
          <a:prstGeom prst="rect">
            <a:avLst/>
          </a:prstGeom>
          <a:noFill/>
        </p:spPr>
        <p:txBody>
          <a:bodyPr wrap="square" rtlCol="0">
            <a:spAutoFit/>
          </a:bodyPr>
          <a:lstStyle/>
          <a:p>
            <a:r>
              <a:rPr lang="es-ES" sz="4400" dirty="0" err="1">
                <a:latin typeface="Bebas Neue Regular" panose="020B0606020202050201" pitchFamily="34" charset="0"/>
              </a:rPr>
              <a:t>Gissa</a:t>
            </a:r>
            <a:r>
              <a:rPr lang="es-ES" sz="4400" dirty="0">
                <a:latin typeface="Bebas Neue Regular" panose="020B0606020202050201" pitchFamily="34" charset="0"/>
              </a:rPr>
              <a:t>!</a:t>
            </a:r>
          </a:p>
        </p:txBody>
      </p:sp>
      <p:sp>
        <p:nvSpPr>
          <p:cNvPr id="9" name="CuadroTexto 8">
            <a:extLst>
              <a:ext uri="{FF2B5EF4-FFF2-40B4-BE49-F238E27FC236}">
                <a16:creationId xmlns:a16="http://schemas.microsoft.com/office/drawing/2014/main" id="{0876A65C-5A8A-08BA-DD27-8229BF37A4C9}"/>
              </a:ext>
            </a:extLst>
          </p:cNvPr>
          <p:cNvSpPr txBox="1"/>
          <p:nvPr/>
        </p:nvSpPr>
        <p:spPr>
          <a:xfrm>
            <a:off x="597312" y="1678620"/>
            <a:ext cx="10515599" cy="143885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err="1">
                <a:solidFill>
                  <a:schemeClr val="tx1"/>
                </a:solidFill>
              </a:rPr>
              <a:t>Hur</a:t>
            </a:r>
            <a:r>
              <a:rPr lang="ca-ES" sz="2000" dirty="0">
                <a:solidFill>
                  <a:schemeClr val="tx1"/>
                </a:solidFill>
              </a:rPr>
              <a:t> </a:t>
            </a:r>
            <a:r>
              <a:rPr lang="ca-ES" sz="2000" dirty="0" err="1">
                <a:solidFill>
                  <a:schemeClr val="tx1"/>
                </a:solidFill>
              </a:rPr>
              <a:t>lång</a:t>
            </a:r>
            <a:r>
              <a:rPr lang="ca-ES" sz="2000" dirty="0">
                <a:solidFill>
                  <a:schemeClr val="tx1"/>
                </a:solidFill>
              </a:rPr>
              <a:t> </a:t>
            </a:r>
            <a:r>
              <a:rPr lang="ca-ES" sz="2000" dirty="0" err="1">
                <a:solidFill>
                  <a:schemeClr val="tx1"/>
                </a:solidFill>
              </a:rPr>
              <a:t>tid</a:t>
            </a:r>
            <a:r>
              <a:rPr lang="ca-ES" sz="2000" dirty="0">
                <a:solidFill>
                  <a:schemeClr val="tx1"/>
                </a:solidFill>
              </a:rPr>
              <a:t> tar </a:t>
            </a:r>
            <a:r>
              <a:rPr lang="ca-ES" sz="2000" dirty="0" err="1">
                <a:solidFill>
                  <a:schemeClr val="tx1"/>
                </a:solidFill>
              </a:rPr>
              <a:t>det</a:t>
            </a:r>
            <a:r>
              <a:rPr lang="ca-ES" sz="2000" dirty="0">
                <a:solidFill>
                  <a:schemeClr val="tx1"/>
                </a:solidFill>
              </a:rPr>
              <a:t> </a:t>
            </a:r>
            <a:r>
              <a:rPr lang="ca-ES" sz="2000" dirty="0" err="1">
                <a:solidFill>
                  <a:schemeClr val="tx1"/>
                </a:solidFill>
              </a:rPr>
              <a:t>för</a:t>
            </a:r>
            <a:r>
              <a:rPr lang="ca-ES" sz="2000" dirty="0">
                <a:solidFill>
                  <a:schemeClr val="tx1"/>
                </a:solidFill>
              </a:rPr>
              <a:t> </a:t>
            </a:r>
            <a:r>
              <a:rPr lang="ca-ES" sz="2000" dirty="0" err="1">
                <a:solidFill>
                  <a:schemeClr val="tx1"/>
                </a:solidFill>
              </a:rPr>
              <a:t>mikroorganismerna</a:t>
            </a:r>
            <a:r>
              <a:rPr lang="ca-ES" sz="2000" dirty="0">
                <a:solidFill>
                  <a:schemeClr val="tx1"/>
                </a:solidFill>
              </a:rPr>
              <a:t> i en </a:t>
            </a:r>
            <a:r>
              <a:rPr lang="ca-ES" sz="2000" dirty="0" err="1">
                <a:solidFill>
                  <a:schemeClr val="tx1"/>
                </a:solidFill>
              </a:rPr>
              <a:t>frisk</a:t>
            </a:r>
            <a:r>
              <a:rPr lang="ca-ES" sz="2000" dirty="0">
                <a:solidFill>
                  <a:schemeClr val="tx1"/>
                </a:solidFill>
              </a:rPr>
              <a:t> </a:t>
            </a:r>
            <a:r>
              <a:rPr lang="ca-ES" sz="2000" dirty="0" err="1">
                <a:solidFill>
                  <a:schemeClr val="tx1"/>
                </a:solidFill>
              </a:rPr>
              <a:t>jord</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dirty="0" err="1">
                <a:solidFill>
                  <a:schemeClr val="tx1"/>
                </a:solidFill>
              </a:rPr>
              <a:t>skapa</a:t>
            </a:r>
            <a:r>
              <a:rPr lang="ca-ES" sz="2000" dirty="0">
                <a:solidFill>
                  <a:schemeClr val="tx1"/>
                </a:solidFill>
              </a:rPr>
              <a:t> 1 mm </a:t>
            </a:r>
            <a:r>
              <a:rPr lang="ca-ES" sz="2000" dirty="0" err="1">
                <a:solidFill>
                  <a:schemeClr val="tx1"/>
                </a:solidFill>
              </a:rPr>
              <a:t>matjord</a:t>
            </a:r>
            <a:r>
              <a:rPr lang="ca-ES" sz="2000" dirty="0">
                <a:solidFill>
                  <a:schemeClr val="tx1"/>
                </a:solidFill>
              </a:rPr>
              <a:t>? </a:t>
            </a:r>
          </a:p>
          <a:p>
            <a:pPr marL="0" indent="0">
              <a:buNone/>
            </a:pPr>
            <a:endParaRPr lang="ca-ES" sz="2000" dirty="0">
              <a:solidFill>
                <a:schemeClr val="tx1"/>
              </a:solidFill>
            </a:endParaRPr>
          </a:p>
          <a:p>
            <a:pPr marL="0" indent="0">
              <a:buNone/>
            </a:pPr>
            <a:r>
              <a:rPr lang="ca-ES" sz="2000" dirty="0">
                <a:solidFill>
                  <a:schemeClr val="tx1"/>
                </a:solidFill>
              </a:rPr>
              <a:t>b 20 </a:t>
            </a:r>
            <a:r>
              <a:rPr lang="ca-ES" sz="2000" dirty="0" err="1">
                <a:solidFill>
                  <a:schemeClr val="tx1"/>
                </a:solidFill>
              </a:rPr>
              <a:t>år</a:t>
            </a:r>
            <a:endParaRPr lang="ca-ES" sz="2000" dirty="0">
              <a:solidFill>
                <a:schemeClr val="tx1"/>
              </a:solidFill>
            </a:endParaRPr>
          </a:p>
        </p:txBody>
      </p:sp>
      <p:pic>
        <p:nvPicPr>
          <p:cNvPr id="11" name="Gráfico 10">
            <a:extLst>
              <a:ext uri="{FF2B5EF4-FFF2-40B4-BE49-F238E27FC236}">
                <a16:creationId xmlns:a16="http://schemas.microsoft.com/office/drawing/2014/main" id="{FFBA2726-FD34-A4A8-4142-6BE338071A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87C1395E-49D0-8FD1-1A6A-2D1FBB1D0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533689CD-2F7B-05E6-246F-279FF8FB2B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DE657999-C09D-177D-B5FE-8FD9F56830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2353468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9FA19-8FBD-1DFD-9056-4B1E4D790B90}"/>
            </a:ext>
          </a:extLst>
        </p:cNvPr>
        <p:cNvGrpSpPr/>
        <p:nvPr/>
      </p:nvGrpSpPr>
      <p:grpSpPr>
        <a:xfrm>
          <a:off x="0" y="0"/>
          <a:ext cx="0" cy="0"/>
          <a:chOff x="0" y="0"/>
          <a:chExt cx="0" cy="0"/>
        </a:xfrm>
      </p:grpSpPr>
      <p:pic>
        <p:nvPicPr>
          <p:cNvPr id="11" name="Gráfico 10">
            <a:extLst>
              <a:ext uri="{FF2B5EF4-FFF2-40B4-BE49-F238E27FC236}">
                <a16:creationId xmlns:a16="http://schemas.microsoft.com/office/drawing/2014/main" id="{0766A680-29DE-EF66-4B57-F87CC2B338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30819914-5739-D53A-2989-98C87A60EF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CD999C3C-0948-D061-9CFD-79207D322C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20BD0543-0803-E6A0-6B06-2CFA92635D8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pic>
        <p:nvPicPr>
          <p:cNvPr id="3" name="Bildobjekt 2" descr="En bild som visar text, skärmbild&#10;&#10;AI-genererat innehåll kan vara felaktigt.">
            <a:extLst>
              <a:ext uri="{FF2B5EF4-FFF2-40B4-BE49-F238E27FC236}">
                <a16:creationId xmlns:a16="http://schemas.microsoft.com/office/drawing/2014/main" id="{2240E9A8-242F-BBAB-C8EB-AB585E95D7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13164" y="238958"/>
            <a:ext cx="9138267" cy="6458871"/>
          </a:xfrm>
          <a:prstGeom prst="rect">
            <a:avLst/>
          </a:prstGeom>
        </p:spPr>
      </p:pic>
    </p:spTree>
    <p:extLst>
      <p:ext uri="{BB962C8B-B14F-4D97-AF65-F5344CB8AC3E}">
        <p14:creationId xmlns:p14="http://schemas.microsoft.com/office/powerpoint/2010/main" val="3090296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5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8439ECC2-0554-C325-D533-0C6D2A51C2B0}"/>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F8A6E498-9017-ABBE-C919-80B5A19C9BDE}"/>
              </a:ext>
            </a:extLst>
          </p:cNvPr>
          <p:cNvSpPr txBox="1"/>
          <p:nvPr/>
        </p:nvSpPr>
        <p:spPr>
          <a:xfrm>
            <a:off x="597311" y="371378"/>
            <a:ext cx="9831479" cy="1323439"/>
          </a:xfrm>
          <a:prstGeom prst="rect">
            <a:avLst/>
          </a:prstGeom>
          <a:noFill/>
        </p:spPr>
        <p:txBody>
          <a:bodyPr wrap="square" rtlCol="0">
            <a:spAutoFit/>
          </a:bodyPr>
          <a:lstStyle/>
          <a:p>
            <a:r>
              <a:rPr lang="es-ES" sz="4000" dirty="0" err="1">
                <a:latin typeface="Bebas Neue Regular" panose="020B0606020202050201" pitchFamily="34" charset="0"/>
              </a:rPr>
              <a:t>Lärandemål</a:t>
            </a:r>
            <a:r>
              <a:rPr lang="es-ES" sz="4000" dirty="0">
                <a:latin typeface="Bebas Neue Regular" panose="020B0606020202050201" pitchFamily="34" charset="0"/>
              </a:rPr>
              <a:t>, </a:t>
            </a:r>
            <a:r>
              <a:rPr lang="es-ES" sz="4000" dirty="0" err="1">
                <a:latin typeface="Bebas Neue Regular" panose="020B0606020202050201" pitchFamily="34" charset="0"/>
              </a:rPr>
              <a:t>lärande</a:t>
            </a:r>
            <a:r>
              <a:rPr lang="es-ES" sz="4000" dirty="0">
                <a:latin typeface="Bebas Neue Regular" panose="020B0606020202050201" pitchFamily="34" charset="0"/>
              </a:rPr>
              <a:t> </a:t>
            </a:r>
            <a:r>
              <a:rPr lang="es-ES" sz="4000" dirty="0" err="1">
                <a:latin typeface="Bebas Neue Regular" panose="020B0606020202050201" pitchFamily="34" charset="0"/>
              </a:rPr>
              <a:t>för</a:t>
            </a:r>
            <a:r>
              <a:rPr lang="es-ES" sz="4000" dirty="0">
                <a:latin typeface="Bebas Neue Regular" panose="020B0606020202050201" pitchFamily="34" charset="0"/>
              </a:rPr>
              <a:t> </a:t>
            </a:r>
            <a:br>
              <a:rPr lang="es-ES" sz="4000" dirty="0">
                <a:latin typeface="Bebas Neue Regular" panose="020B0606020202050201" pitchFamily="34" charset="0"/>
              </a:rPr>
            </a:br>
            <a:r>
              <a:rPr lang="es-ES" sz="4000" dirty="0" err="1">
                <a:latin typeface="Bebas Neue Regular" panose="020B0606020202050201" pitchFamily="34" charset="0"/>
              </a:rPr>
              <a:t>hållbar</a:t>
            </a:r>
            <a:r>
              <a:rPr lang="es-ES" sz="4000" dirty="0">
                <a:latin typeface="Bebas Neue Regular" panose="020B0606020202050201" pitchFamily="34" charset="0"/>
              </a:rPr>
              <a:t> </a:t>
            </a:r>
            <a:r>
              <a:rPr lang="es-ES" sz="4000" dirty="0" err="1">
                <a:latin typeface="Bebas Neue Regular" panose="020B0606020202050201" pitchFamily="34" charset="0"/>
              </a:rPr>
              <a:t>utveckling</a:t>
            </a:r>
            <a:r>
              <a:rPr lang="es-ES" sz="4000" dirty="0">
                <a:latin typeface="Bebas Neue Regular" panose="020B0606020202050201" pitchFamily="34" charset="0"/>
              </a:rPr>
              <a:t> </a:t>
            </a:r>
            <a:r>
              <a:rPr lang="es-ES" sz="4000" dirty="0" err="1">
                <a:latin typeface="Bebas Neue Regular" panose="020B0606020202050201" pitchFamily="34" charset="0"/>
              </a:rPr>
              <a:t>och</a:t>
            </a:r>
            <a:r>
              <a:rPr lang="es-ES" sz="4000" dirty="0">
                <a:latin typeface="Bebas Neue Regular" panose="020B0606020202050201" pitchFamily="34" charset="0"/>
              </a:rPr>
              <a:t> de </a:t>
            </a:r>
            <a:r>
              <a:rPr lang="es-ES" sz="4000" dirty="0" err="1">
                <a:latin typeface="Bebas Neue Regular" panose="020B0606020202050201" pitchFamily="34" charset="0"/>
              </a:rPr>
              <a:t>globala</a:t>
            </a:r>
            <a:r>
              <a:rPr lang="es-ES" sz="4000" dirty="0">
                <a:latin typeface="Bebas Neue Regular" panose="020B0606020202050201" pitchFamily="34" charset="0"/>
              </a:rPr>
              <a:t> </a:t>
            </a:r>
            <a:r>
              <a:rPr lang="es-ES" sz="4000" dirty="0" err="1">
                <a:latin typeface="Bebas Neue Regular" panose="020B0606020202050201" pitchFamily="34" charset="0"/>
              </a:rPr>
              <a:t>målen</a:t>
            </a:r>
            <a:endParaRPr lang="es-ES" sz="4000" dirty="0">
              <a:latin typeface="Bebas Neue Regular" panose="020B0606020202050201" pitchFamily="34" charset="0"/>
            </a:endParaRPr>
          </a:p>
        </p:txBody>
      </p:sp>
      <p:sp>
        <p:nvSpPr>
          <p:cNvPr id="7" name="CuadroTexto 8">
            <a:extLst>
              <a:ext uri="{FF2B5EF4-FFF2-40B4-BE49-F238E27FC236}">
                <a16:creationId xmlns:a16="http://schemas.microsoft.com/office/drawing/2014/main" id="{907D40A3-F523-183A-A080-AAB57C5732D1}"/>
              </a:ext>
            </a:extLst>
          </p:cNvPr>
          <p:cNvSpPr txBox="1"/>
          <p:nvPr/>
        </p:nvSpPr>
        <p:spPr>
          <a:xfrm>
            <a:off x="597311" y="1694817"/>
            <a:ext cx="10515599" cy="3393237"/>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dirty="0">
                <a:solidFill>
                  <a:schemeClr val="tx1"/>
                </a:solidFill>
              </a:rPr>
              <a:t>Den här lektionsplaneringen bidrar till </a:t>
            </a:r>
            <a:r>
              <a:rPr lang="sv-SE" b="1" dirty="0">
                <a:solidFill>
                  <a:schemeClr val="tx1"/>
                </a:solidFill>
              </a:rPr>
              <a:t>lärande för hållbar utveckling</a:t>
            </a:r>
            <a:r>
              <a:rPr lang="sv-SE" dirty="0">
                <a:solidFill>
                  <a:schemeClr val="tx1"/>
                </a:solidFill>
              </a:rPr>
              <a:t>. Under lektionerna får eleverna lära sig om </a:t>
            </a:r>
            <a:r>
              <a:rPr lang="sv-SE" dirty="0" err="1">
                <a:solidFill>
                  <a:schemeClr val="tx1"/>
                </a:solidFill>
              </a:rPr>
              <a:t>jordhälsa</a:t>
            </a:r>
            <a:r>
              <a:rPr lang="sv-SE" dirty="0">
                <a:solidFill>
                  <a:schemeClr val="tx1"/>
                </a:solidFill>
              </a:rPr>
              <a:t> genom interaktiva och </a:t>
            </a:r>
            <a:r>
              <a:rPr lang="sv-SE" b="1" dirty="0">
                <a:solidFill>
                  <a:schemeClr val="tx1"/>
                </a:solidFill>
              </a:rPr>
              <a:t>praktiska övningar </a:t>
            </a:r>
            <a:r>
              <a:rPr lang="sv-SE" dirty="0">
                <a:solidFill>
                  <a:schemeClr val="tx1"/>
                </a:solidFill>
              </a:rPr>
              <a:t>där de undersöker </a:t>
            </a:r>
            <a:r>
              <a:rPr lang="sv-SE" b="1" dirty="0">
                <a:solidFill>
                  <a:schemeClr val="tx1"/>
                </a:solidFill>
              </a:rPr>
              <a:t>jordens egenskaper </a:t>
            </a:r>
            <a:r>
              <a:rPr lang="sv-SE" dirty="0">
                <a:solidFill>
                  <a:schemeClr val="tx1"/>
                </a:solidFill>
              </a:rPr>
              <a:t>och dess betydelse för </a:t>
            </a:r>
            <a:r>
              <a:rPr lang="sv-SE" b="1" dirty="0">
                <a:solidFill>
                  <a:schemeClr val="tx1"/>
                </a:solidFill>
              </a:rPr>
              <a:t>jordens bördighet </a:t>
            </a:r>
            <a:r>
              <a:rPr lang="sv-SE" dirty="0">
                <a:solidFill>
                  <a:schemeClr val="tx1"/>
                </a:solidFill>
              </a:rPr>
              <a:t>och därmed </a:t>
            </a:r>
            <a:r>
              <a:rPr lang="sv-SE" b="1" dirty="0">
                <a:solidFill>
                  <a:schemeClr val="tx1"/>
                </a:solidFill>
              </a:rPr>
              <a:t>ekosystemtjänster</a:t>
            </a:r>
            <a:r>
              <a:rPr lang="sv-SE" dirty="0">
                <a:solidFill>
                  <a:schemeClr val="tx1"/>
                </a:solidFill>
              </a:rPr>
              <a:t> som matproduktion och skogstillväxt. Resultaten från undersökningarna av sina jordprover får eleverna träna på att lägga in i </a:t>
            </a:r>
            <a:r>
              <a:rPr lang="sv-SE" b="1" dirty="0">
                <a:solidFill>
                  <a:schemeClr val="tx1"/>
                </a:solidFill>
              </a:rPr>
              <a:t>kartverktyg</a:t>
            </a:r>
            <a:r>
              <a:rPr lang="sv-SE" dirty="0">
                <a:solidFill>
                  <a:schemeClr val="tx1"/>
                </a:solidFill>
              </a:rPr>
              <a:t> och därmed lära sig om </a:t>
            </a:r>
            <a:r>
              <a:rPr lang="sv-SE" b="1" dirty="0">
                <a:solidFill>
                  <a:schemeClr val="tx1"/>
                </a:solidFill>
              </a:rPr>
              <a:t>geografiska informationssystem (GIS)</a:t>
            </a:r>
            <a:r>
              <a:rPr lang="sv-SE" dirty="0">
                <a:solidFill>
                  <a:schemeClr val="tx1"/>
                </a:solidFill>
              </a:rPr>
              <a:t>.</a:t>
            </a:r>
            <a:br>
              <a:rPr lang="sv-SE" dirty="0">
                <a:solidFill>
                  <a:schemeClr val="tx1"/>
                </a:solidFill>
              </a:rPr>
            </a:br>
            <a:r>
              <a:rPr lang="sv-SE" noProof="1">
                <a:solidFill>
                  <a:schemeClr val="tx1"/>
                </a:solidFill>
              </a:rPr>
              <a:t>Dessa lektioner bidrar till </a:t>
            </a:r>
            <a:r>
              <a:rPr lang="sv-SE" b="1" noProof="1">
                <a:solidFill>
                  <a:schemeClr val="tx1"/>
                </a:solidFill>
              </a:rPr>
              <a:t>EU:s stora satsning Mission SOIL</a:t>
            </a:r>
            <a:r>
              <a:rPr lang="sv-SE" noProof="1">
                <a:solidFill>
                  <a:schemeClr val="tx1"/>
                </a:solidFill>
              </a:rPr>
              <a:t> och till de </a:t>
            </a:r>
            <a:r>
              <a:rPr lang="sv-SE" b="1" noProof="1">
                <a:solidFill>
                  <a:schemeClr val="tx1"/>
                </a:solidFill>
              </a:rPr>
              <a:t>Globala Målen</a:t>
            </a:r>
            <a:r>
              <a:rPr lang="sv-SE" noProof="1">
                <a:solidFill>
                  <a:schemeClr val="tx1"/>
                </a:solidFill>
              </a:rPr>
              <a:t> (</a:t>
            </a:r>
            <a:r>
              <a:rPr lang="sv-SE" dirty="0">
                <a:solidFill>
                  <a:schemeClr val="tx1"/>
                </a:solidFill>
              </a:rPr>
              <a:t>Mål 12 (</a:t>
            </a:r>
            <a:r>
              <a:rPr lang="ca-ES" dirty="0" err="1">
                <a:solidFill>
                  <a:schemeClr val="tx1"/>
                </a:solidFill>
              </a:rPr>
              <a:t>hållbar</a:t>
            </a:r>
            <a:r>
              <a:rPr lang="ca-ES" dirty="0">
                <a:solidFill>
                  <a:schemeClr val="tx1"/>
                </a:solidFill>
              </a:rPr>
              <a:t> </a:t>
            </a:r>
            <a:r>
              <a:rPr lang="ca-ES" dirty="0" err="1">
                <a:solidFill>
                  <a:schemeClr val="tx1"/>
                </a:solidFill>
              </a:rPr>
              <a:t>konsumtion</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produktion</a:t>
            </a:r>
            <a:r>
              <a:rPr lang="sv-SE" dirty="0">
                <a:solidFill>
                  <a:schemeClr val="tx1"/>
                </a:solidFill>
              </a:rPr>
              <a:t>) och mål 15 (ekosystem och biologisk mångfald)), genom att främja medvetenhet och insatser för markhälsa och miljöbevarande.</a:t>
            </a:r>
          </a:p>
          <a:p>
            <a:pPr marL="0" indent="0">
              <a:buNone/>
            </a:pPr>
            <a:endParaRPr lang="sv-SE" dirty="0">
              <a:solidFill>
                <a:schemeClr val="tx1"/>
              </a:solidFill>
            </a:endParaRPr>
          </a:p>
          <a:p>
            <a:pPr marL="171450" indent="-171450">
              <a:buFont typeface="Arial" panose="020B0604020202020204" pitchFamily="34" charset="0"/>
              <a:buChar char="•"/>
            </a:pPr>
            <a:r>
              <a:rPr lang="ca-ES" dirty="0" err="1">
                <a:solidFill>
                  <a:schemeClr val="tx1"/>
                </a:solidFill>
              </a:rPr>
              <a:t>Lära</a:t>
            </a:r>
            <a:r>
              <a:rPr lang="ca-ES" dirty="0">
                <a:solidFill>
                  <a:schemeClr val="tx1"/>
                </a:solidFill>
              </a:rPr>
              <a:t> </a:t>
            </a:r>
            <a:r>
              <a:rPr lang="ca-ES" dirty="0" err="1">
                <a:solidFill>
                  <a:schemeClr val="tx1"/>
                </a:solidFill>
              </a:rPr>
              <a:t>sig</a:t>
            </a:r>
            <a:r>
              <a:rPr lang="ca-ES" dirty="0">
                <a:solidFill>
                  <a:schemeClr val="tx1"/>
                </a:solidFill>
              </a:rPr>
              <a:t> </a:t>
            </a:r>
            <a:r>
              <a:rPr lang="ca-ES" dirty="0" err="1">
                <a:solidFill>
                  <a:schemeClr val="tx1"/>
                </a:solidFill>
              </a:rPr>
              <a:t>hur</a:t>
            </a:r>
            <a:r>
              <a:rPr lang="ca-ES" dirty="0">
                <a:solidFill>
                  <a:schemeClr val="tx1"/>
                </a:solidFill>
              </a:rPr>
              <a:t> </a:t>
            </a:r>
            <a:r>
              <a:rPr lang="ca-ES" dirty="0" err="1">
                <a:solidFill>
                  <a:schemeClr val="tx1"/>
                </a:solidFill>
              </a:rPr>
              <a:t>man</a:t>
            </a:r>
            <a:r>
              <a:rPr lang="ca-ES" dirty="0">
                <a:solidFill>
                  <a:schemeClr val="tx1"/>
                </a:solidFill>
              </a:rPr>
              <a:t> </a:t>
            </a:r>
            <a:r>
              <a:rPr lang="ca-ES" dirty="0" err="1">
                <a:solidFill>
                  <a:schemeClr val="tx1"/>
                </a:solidFill>
              </a:rPr>
              <a:t>bedömer</a:t>
            </a:r>
            <a:r>
              <a:rPr lang="ca-ES" dirty="0">
                <a:solidFill>
                  <a:schemeClr val="tx1"/>
                </a:solidFill>
              </a:rPr>
              <a:t> </a:t>
            </a:r>
            <a:r>
              <a:rPr lang="ca-ES" dirty="0" err="1">
                <a:solidFill>
                  <a:schemeClr val="tx1"/>
                </a:solidFill>
              </a:rPr>
              <a:t>hälsa</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bördighet</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skapa</a:t>
            </a:r>
            <a:r>
              <a:rPr lang="ca-ES" dirty="0">
                <a:solidFill>
                  <a:schemeClr val="tx1"/>
                </a:solidFill>
              </a:rPr>
              <a:t> </a:t>
            </a:r>
            <a:r>
              <a:rPr lang="ca-ES" dirty="0" err="1">
                <a:solidFill>
                  <a:schemeClr val="tx1"/>
                </a:solidFill>
              </a:rPr>
              <a:t>medvetenhet</a:t>
            </a:r>
            <a:r>
              <a:rPr lang="ca-ES" dirty="0">
                <a:solidFill>
                  <a:schemeClr val="tx1"/>
                </a:solidFill>
              </a:rPr>
              <a:t> om </a:t>
            </a:r>
            <a:r>
              <a:rPr lang="ca-ES" dirty="0" err="1">
                <a:solidFill>
                  <a:schemeClr val="tx1"/>
                </a:solidFill>
              </a:rPr>
              <a:t>faktorer</a:t>
            </a:r>
            <a:r>
              <a:rPr lang="ca-ES" dirty="0">
                <a:solidFill>
                  <a:schemeClr val="tx1"/>
                </a:solidFill>
              </a:rPr>
              <a:t> som </a:t>
            </a:r>
            <a:r>
              <a:rPr lang="ca-ES" dirty="0" err="1">
                <a:solidFill>
                  <a:schemeClr val="tx1"/>
                </a:solidFill>
              </a:rPr>
              <a:t>hotar</a:t>
            </a:r>
            <a:r>
              <a:rPr lang="ca-ES" dirty="0">
                <a:solidFill>
                  <a:schemeClr val="tx1"/>
                </a:solidFill>
              </a:rPr>
              <a:t> </a:t>
            </a:r>
            <a:r>
              <a:rPr lang="ca-ES" dirty="0" err="1">
                <a:solidFill>
                  <a:schemeClr val="tx1"/>
                </a:solidFill>
              </a:rPr>
              <a:t>jordens</a:t>
            </a:r>
            <a:r>
              <a:rPr lang="ca-ES" dirty="0">
                <a:solidFill>
                  <a:schemeClr val="tx1"/>
                </a:solidFill>
              </a:rPr>
              <a:t> </a:t>
            </a:r>
            <a:r>
              <a:rPr lang="ca-ES" dirty="0" err="1">
                <a:solidFill>
                  <a:schemeClr val="tx1"/>
                </a:solidFill>
              </a:rPr>
              <a:t>bördighet</a:t>
            </a:r>
            <a:r>
              <a:rPr lang="ca-ES" dirty="0">
                <a:solidFill>
                  <a:schemeClr val="tx1"/>
                </a:solidFill>
              </a:rPr>
              <a:t>.</a:t>
            </a:r>
          </a:p>
          <a:p>
            <a:pPr marL="171450" indent="-171450">
              <a:buFont typeface="Arial" panose="020B0604020202020204" pitchFamily="34" charset="0"/>
              <a:buChar char="•"/>
            </a:pPr>
            <a:r>
              <a:rPr lang="ca-ES" dirty="0" err="1">
                <a:solidFill>
                  <a:schemeClr val="tx1"/>
                </a:solidFill>
              </a:rPr>
              <a:t>Lära</a:t>
            </a:r>
            <a:r>
              <a:rPr lang="ca-ES" dirty="0">
                <a:solidFill>
                  <a:schemeClr val="tx1"/>
                </a:solidFill>
              </a:rPr>
              <a:t> </a:t>
            </a:r>
            <a:r>
              <a:rPr lang="ca-ES" dirty="0" err="1">
                <a:solidFill>
                  <a:schemeClr val="tx1"/>
                </a:solidFill>
              </a:rPr>
              <a:t>sig</a:t>
            </a:r>
            <a:r>
              <a:rPr lang="ca-ES" dirty="0">
                <a:solidFill>
                  <a:schemeClr val="tx1"/>
                </a:solidFill>
              </a:rPr>
              <a:t> </a:t>
            </a:r>
            <a:r>
              <a:rPr lang="ca-ES" dirty="0" err="1">
                <a:solidFill>
                  <a:schemeClr val="tx1"/>
                </a:solidFill>
              </a:rPr>
              <a:t>hur</a:t>
            </a:r>
            <a:r>
              <a:rPr lang="ca-ES" dirty="0">
                <a:solidFill>
                  <a:schemeClr val="tx1"/>
                </a:solidFill>
              </a:rPr>
              <a:t> </a:t>
            </a:r>
            <a:r>
              <a:rPr lang="ca-ES" dirty="0" err="1">
                <a:solidFill>
                  <a:schemeClr val="tx1"/>
                </a:solidFill>
              </a:rPr>
              <a:t>man</a:t>
            </a:r>
            <a:r>
              <a:rPr lang="ca-ES" dirty="0">
                <a:solidFill>
                  <a:schemeClr val="tx1"/>
                </a:solidFill>
              </a:rPr>
              <a:t> </a:t>
            </a:r>
            <a:r>
              <a:rPr lang="ca-ES" dirty="0" err="1">
                <a:solidFill>
                  <a:schemeClr val="tx1"/>
                </a:solidFill>
              </a:rPr>
              <a:t>söker</a:t>
            </a:r>
            <a:r>
              <a:rPr lang="ca-ES" dirty="0">
                <a:solidFill>
                  <a:schemeClr val="tx1"/>
                </a:solidFill>
              </a:rPr>
              <a:t> </a:t>
            </a:r>
            <a:r>
              <a:rPr lang="ca-ES" dirty="0" err="1">
                <a:solidFill>
                  <a:schemeClr val="tx1"/>
                </a:solidFill>
              </a:rPr>
              <a:t>efter</a:t>
            </a:r>
            <a:r>
              <a:rPr lang="ca-ES" dirty="0">
                <a:solidFill>
                  <a:schemeClr val="tx1"/>
                </a:solidFill>
              </a:rPr>
              <a:t> </a:t>
            </a:r>
            <a:r>
              <a:rPr lang="ca-ES" dirty="0" err="1">
                <a:solidFill>
                  <a:schemeClr val="tx1"/>
                </a:solidFill>
              </a:rPr>
              <a:t>användbar</a:t>
            </a:r>
            <a:r>
              <a:rPr lang="ca-ES" dirty="0">
                <a:solidFill>
                  <a:schemeClr val="tx1"/>
                </a:solidFill>
              </a:rPr>
              <a:t> </a:t>
            </a:r>
            <a:r>
              <a:rPr lang="ca-ES" dirty="0" err="1">
                <a:solidFill>
                  <a:schemeClr val="tx1"/>
                </a:solidFill>
              </a:rPr>
              <a:t>information</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nätet</a:t>
            </a:r>
            <a:r>
              <a:rPr lang="ca-ES" dirty="0">
                <a:solidFill>
                  <a:schemeClr val="tx1"/>
                </a:solidFill>
              </a:rPr>
              <a:t>.</a:t>
            </a:r>
          </a:p>
          <a:p>
            <a:pPr marL="171450" indent="-171450">
              <a:buFont typeface="Arial" panose="020B0604020202020204" pitchFamily="34" charset="0"/>
              <a:buChar char="•"/>
            </a:pPr>
            <a:r>
              <a:rPr lang="ca-ES" dirty="0">
                <a:solidFill>
                  <a:schemeClr val="tx1"/>
                </a:solidFill>
              </a:rPr>
              <a:t>Testa </a:t>
            </a:r>
            <a:r>
              <a:rPr lang="ca-ES" dirty="0" err="1">
                <a:solidFill>
                  <a:schemeClr val="tx1"/>
                </a:solidFill>
              </a:rPr>
              <a:t>geografiska</a:t>
            </a:r>
            <a:r>
              <a:rPr lang="ca-ES" dirty="0">
                <a:solidFill>
                  <a:schemeClr val="tx1"/>
                </a:solidFill>
              </a:rPr>
              <a:t> </a:t>
            </a:r>
            <a:r>
              <a:rPr lang="ca-ES" dirty="0" err="1">
                <a:solidFill>
                  <a:schemeClr val="tx1"/>
                </a:solidFill>
              </a:rPr>
              <a:t>informationssystem</a:t>
            </a:r>
            <a:r>
              <a:rPr lang="ca-ES" dirty="0">
                <a:solidFill>
                  <a:schemeClr val="tx1"/>
                </a:solidFill>
              </a:rPr>
              <a:t> (GIS).</a:t>
            </a:r>
          </a:p>
          <a:p>
            <a:pPr marL="171450" indent="-171450">
              <a:buFont typeface="Arial" panose="020B0604020202020204" pitchFamily="34" charset="0"/>
              <a:buChar char="•"/>
            </a:pPr>
            <a:r>
              <a:rPr lang="ca-ES" dirty="0" err="1">
                <a:solidFill>
                  <a:schemeClr val="tx1"/>
                </a:solidFill>
              </a:rPr>
              <a:t>Lära</a:t>
            </a:r>
            <a:r>
              <a:rPr lang="ca-ES" dirty="0">
                <a:solidFill>
                  <a:schemeClr val="tx1"/>
                </a:solidFill>
              </a:rPr>
              <a:t> </a:t>
            </a:r>
            <a:r>
              <a:rPr lang="ca-ES" dirty="0" err="1">
                <a:solidFill>
                  <a:schemeClr val="tx1"/>
                </a:solidFill>
              </a:rPr>
              <a:t>eleverna</a:t>
            </a:r>
            <a:r>
              <a:rPr lang="ca-ES" dirty="0">
                <a:solidFill>
                  <a:schemeClr val="tx1"/>
                </a:solidFill>
              </a:rPr>
              <a:t> </a:t>
            </a:r>
            <a:r>
              <a:rPr lang="ca-ES" dirty="0" err="1">
                <a:solidFill>
                  <a:schemeClr val="tx1"/>
                </a:solidFill>
              </a:rPr>
              <a:t>ord</a:t>
            </a:r>
            <a:r>
              <a:rPr lang="ca-ES" dirty="0">
                <a:solidFill>
                  <a:schemeClr val="tx1"/>
                </a:solidFill>
              </a:rPr>
              <a:t> som </a:t>
            </a:r>
            <a:r>
              <a:rPr lang="ca-ES" dirty="0" err="1">
                <a:solidFill>
                  <a:schemeClr val="tx1"/>
                </a:solidFill>
              </a:rPr>
              <a:t>är</a:t>
            </a:r>
            <a:r>
              <a:rPr lang="ca-ES" dirty="0">
                <a:solidFill>
                  <a:schemeClr val="tx1"/>
                </a:solidFill>
              </a:rPr>
              <a:t> </a:t>
            </a:r>
            <a:r>
              <a:rPr lang="ca-ES" dirty="0" err="1">
                <a:solidFill>
                  <a:schemeClr val="tx1"/>
                </a:solidFill>
              </a:rPr>
              <a:t>kopplade</a:t>
            </a:r>
            <a:r>
              <a:rPr lang="ca-ES" dirty="0">
                <a:solidFill>
                  <a:schemeClr val="tx1"/>
                </a:solidFill>
              </a:rPr>
              <a:t> till </a:t>
            </a:r>
            <a:r>
              <a:rPr lang="ca-ES" dirty="0" err="1">
                <a:solidFill>
                  <a:schemeClr val="tx1"/>
                </a:solidFill>
              </a:rPr>
              <a:t>kunskap</a:t>
            </a:r>
            <a:r>
              <a:rPr lang="ca-ES" dirty="0">
                <a:solidFill>
                  <a:schemeClr val="tx1"/>
                </a:solidFill>
              </a:rPr>
              <a:t> om </a:t>
            </a:r>
            <a:r>
              <a:rPr lang="ca-ES" dirty="0" err="1">
                <a:solidFill>
                  <a:schemeClr val="tx1"/>
                </a:solidFill>
              </a:rPr>
              <a:t>jord</a:t>
            </a:r>
            <a:r>
              <a:rPr lang="ca-ES" dirty="0">
                <a:solidFill>
                  <a:schemeClr val="tx1"/>
                </a:solidFill>
              </a:rPr>
              <a:t>.</a:t>
            </a:r>
          </a:p>
          <a:p>
            <a:pPr marL="0" indent="0">
              <a:buNone/>
            </a:pPr>
            <a:endParaRPr lang="ca-ES" dirty="0">
              <a:solidFill>
                <a:schemeClr val="tx1"/>
              </a:solidFill>
            </a:endParaRPr>
          </a:p>
        </p:txBody>
      </p:sp>
    </p:spTree>
    <p:extLst>
      <p:ext uri="{BB962C8B-B14F-4D97-AF65-F5344CB8AC3E}">
        <p14:creationId xmlns:p14="http://schemas.microsoft.com/office/powerpoint/2010/main" val="1379329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47BB4-8754-702E-1FB1-9C14A31E433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DD1C54B8-4575-21C2-292B-FC16C6ABDFE3}"/>
              </a:ext>
            </a:extLst>
          </p:cNvPr>
          <p:cNvSpPr txBox="1"/>
          <p:nvPr/>
        </p:nvSpPr>
        <p:spPr>
          <a:xfrm>
            <a:off x="597312" y="809497"/>
            <a:ext cx="7613038"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2 </a:t>
            </a:r>
            <a:r>
              <a:rPr lang="es-ES" sz="4400" dirty="0" err="1">
                <a:latin typeface="Bebas Neue Regular" panose="020B0606020202050201" pitchFamily="34" charset="0"/>
              </a:rPr>
              <a:t>Utforska</a:t>
            </a:r>
            <a:r>
              <a:rPr lang="es-ES" sz="4400" dirty="0">
                <a:latin typeface="Bebas Neue Regular" panose="020B0606020202050201" pitchFamily="34" charset="0"/>
              </a:rPr>
              <a:t> </a:t>
            </a:r>
            <a:r>
              <a:rPr lang="es-ES" sz="4400" dirty="0" err="1">
                <a:latin typeface="Bebas Neue Regular" panose="020B0606020202050201" pitchFamily="34" charset="0"/>
              </a:rPr>
              <a:t>satellitbilder</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0BD2B764-9433-8ED3-4241-1D27EE7E1027}"/>
              </a:ext>
            </a:extLst>
          </p:cNvPr>
          <p:cNvSpPr txBox="1"/>
          <p:nvPr/>
        </p:nvSpPr>
        <p:spPr>
          <a:xfrm>
            <a:off x="597312" y="1678620"/>
            <a:ext cx="10515599" cy="5132174"/>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err="1">
                <a:solidFill>
                  <a:schemeClr val="tx1"/>
                </a:solidFill>
              </a:rPr>
              <a:t>Dela</a:t>
            </a:r>
            <a:r>
              <a:rPr lang="ca-ES" sz="2000" dirty="0">
                <a:solidFill>
                  <a:schemeClr val="tx1"/>
                </a:solidFill>
              </a:rPr>
              <a:t> </a:t>
            </a:r>
            <a:r>
              <a:rPr lang="ca-ES" sz="2000" dirty="0" err="1">
                <a:solidFill>
                  <a:schemeClr val="tx1"/>
                </a:solidFill>
              </a:rPr>
              <a:t>er</a:t>
            </a:r>
            <a:r>
              <a:rPr lang="ca-ES" sz="2000" dirty="0">
                <a:solidFill>
                  <a:schemeClr val="tx1"/>
                </a:solidFill>
              </a:rPr>
              <a:t> i </a:t>
            </a:r>
            <a:r>
              <a:rPr lang="ca-ES" sz="2000" dirty="0" err="1">
                <a:solidFill>
                  <a:schemeClr val="tx1"/>
                </a:solidFill>
              </a:rPr>
              <a:t>grupper</a:t>
            </a:r>
            <a:r>
              <a:rPr lang="ca-ES" sz="2000" dirty="0">
                <a:solidFill>
                  <a:schemeClr val="tx1"/>
                </a:solidFill>
              </a:rPr>
              <a:t> om </a:t>
            </a:r>
            <a:r>
              <a:rPr lang="ca-ES" sz="2000" dirty="0" err="1">
                <a:solidFill>
                  <a:schemeClr val="tx1"/>
                </a:solidFill>
              </a:rPr>
              <a:t>fyra</a:t>
            </a:r>
            <a:endParaRPr lang="ca-ES" sz="2000" dirty="0">
              <a:solidFill>
                <a:schemeClr val="tx1"/>
              </a:solidFill>
            </a:endParaRPr>
          </a:p>
          <a:p>
            <a:pPr marL="0" indent="0">
              <a:buNone/>
            </a:pPr>
            <a:endParaRPr lang="ca-ES" sz="2000" dirty="0">
              <a:solidFill>
                <a:schemeClr val="tx1"/>
              </a:solidFill>
            </a:endParaRPr>
          </a:p>
          <a:p>
            <a:pPr marL="0" indent="0">
              <a:buNone/>
            </a:pPr>
            <a:r>
              <a:rPr lang="ca-ES" sz="2000" dirty="0" err="1">
                <a:solidFill>
                  <a:schemeClr val="tx1"/>
                </a:solidFill>
              </a:rPr>
              <a:t>Välj</a:t>
            </a:r>
            <a:r>
              <a:rPr lang="ca-ES" sz="2000" dirty="0">
                <a:solidFill>
                  <a:schemeClr val="tx1"/>
                </a:solidFill>
              </a:rPr>
              <a:t> </a:t>
            </a:r>
            <a:r>
              <a:rPr lang="ca-ES" sz="2000" dirty="0" err="1">
                <a:solidFill>
                  <a:schemeClr val="tx1"/>
                </a:solidFill>
              </a:rPr>
              <a:t>tre</a:t>
            </a:r>
            <a:r>
              <a:rPr lang="ca-ES" sz="2000" dirty="0">
                <a:solidFill>
                  <a:schemeClr val="tx1"/>
                </a:solidFill>
              </a:rPr>
              <a:t> </a:t>
            </a:r>
            <a:r>
              <a:rPr lang="ca-ES" sz="2000" dirty="0" err="1">
                <a:solidFill>
                  <a:schemeClr val="tx1"/>
                </a:solidFill>
              </a:rPr>
              <a:t>geografiska</a:t>
            </a:r>
            <a:r>
              <a:rPr lang="ca-ES" sz="2000" dirty="0">
                <a:solidFill>
                  <a:schemeClr val="tx1"/>
                </a:solidFill>
              </a:rPr>
              <a:t> </a:t>
            </a:r>
            <a:r>
              <a:rPr lang="ca-ES" sz="2000" dirty="0" err="1">
                <a:solidFill>
                  <a:schemeClr val="tx1"/>
                </a:solidFill>
              </a:rPr>
              <a:t>områden</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dirty="0" err="1">
                <a:solidFill>
                  <a:schemeClr val="tx1"/>
                </a:solidFill>
              </a:rPr>
              <a:t>undersöka</a:t>
            </a:r>
            <a:r>
              <a:rPr lang="ca-ES" sz="2000" dirty="0">
                <a:solidFill>
                  <a:schemeClr val="tx1"/>
                </a:solidFill>
              </a:rPr>
              <a:t> i tex </a:t>
            </a:r>
            <a:r>
              <a:rPr lang="ca-ES" sz="2000" dirty="0" err="1">
                <a:solidFill>
                  <a:schemeClr val="tx1"/>
                </a:solidFill>
              </a:rPr>
              <a:t>Earth</a:t>
            </a:r>
            <a:r>
              <a:rPr lang="ca-ES" sz="2000" dirty="0">
                <a:solidFill>
                  <a:schemeClr val="tx1"/>
                </a:solidFill>
              </a:rPr>
              <a:t> Explorer</a:t>
            </a:r>
          </a:p>
          <a:p>
            <a:pPr marL="0" indent="0">
              <a:buNone/>
            </a:pPr>
            <a:endParaRPr lang="ca-ES" sz="2000" dirty="0">
              <a:solidFill>
                <a:schemeClr val="tx1"/>
              </a:solidFill>
            </a:endParaRPr>
          </a:p>
          <a:p>
            <a:pPr>
              <a:buFont typeface="Arial" panose="020B0604020202020204" pitchFamily="34" charset="0"/>
              <a:buChar char="•"/>
            </a:pPr>
            <a:r>
              <a:rPr lang="ca-ES" sz="2000" dirty="0" err="1">
                <a:solidFill>
                  <a:schemeClr val="tx1"/>
                </a:solidFill>
              </a:rPr>
              <a:t>Hur</a:t>
            </a:r>
            <a:r>
              <a:rPr lang="ca-ES" sz="2000" dirty="0">
                <a:solidFill>
                  <a:schemeClr val="tx1"/>
                </a:solidFill>
              </a:rPr>
              <a:t> ser </a:t>
            </a:r>
            <a:r>
              <a:rPr lang="ca-ES" sz="2000" dirty="0" err="1">
                <a:solidFill>
                  <a:schemeClr val="tx1"/>
                </a:solidFill>
              </a:rPr>
              <a:t>området</a:t>
            </a:r>
            <a:r>
              <a:rPr lang="ca-ES" sz="2000" dirty="0">
                <a:solidFill>
                  <a:schemeClr val="tx1"/>
                </a:solidFill>
              </a:rPr>
              <a:t> ut?</a:t>
            </a:r>
          </a:p>
          <a:p>
            <a:pPr>
              <a:buFont typeface="Arial" panose="020B0604020202020204" pitchFamily="34" charset="0"/>
              <a:buChar char="•"/>
            </a:pPr>
            <a:r>
              <a:rPr lang="ca-ES" sz="2000" dirty="0" err="1">
                <a:solidFill>
                  <a:schemeClr val="tx1"/>
                </a:solidFill>
              </a:rPr>
              <a:t>Vad</a:t>
            </a:r>
            <a:r>
              <a:rPr lang="ca-ES" sz="2000" dirty="0">
                <a:solidFill>
                  <a:schemeClr val="tx1"/>
                </a:solidFill>
              </a:rPr>
              <a:t> ni kan se </a:t>
            </a:r>
            <a:r>
              <a:rPr lang="ca-ES" sz="2000" dirty="0" err="1">
                <a:solidFill>
                  <a:schemeClr val="tx1"/>
                </a:solidFill>
              </a:rPr>
              <a:t>på</a:t>
            </a:r>
            <a:r>
              <a:rPr lang="ca-ES" sz="2000" dirty="0">
                <a:solidFill>
                  <a:schemeClr val="tx1"/>
                </a:solidFill>
              </a:rPr>
              <a:t> </a:t>
            </a:r>
            <a:r>
              <a:rPr lang="ca-ES" sz="2000" dirty="0" err="1">
                <a:solidFill>
                  <a:schemeClr val="tx1"/>
                </a:solidFill>
              </a:rPr>
              <a:t>satellitbilderna</a:t>
            </a:r>
            <a:r>
              <a:rPr lang="ca-ES" sz="2000" dirty="0">
                <a:solidFill>
                  <a:schemeClr val="tx1"/>
                </a:solidFill>
              </a:rPr>
              <a:t>? </a:t>
            </a:r>
          </a:p>
          <a:p>
            <a:pPr>
              <a:buFont typeface="Arial" panose="020B0604020202020204" pitchFamily="34" charset="0"/>
              <a:buChar char="•"/>
            </a:pPr>
            <a:r>
              <a:rPr lang="ca-ES" sz="2000" dirty="0" err="1">
                <a:solidFill>
                  <a:schemeClr val="tx1"/>
                </a:solidFill>
              </a:rPr>
              <a:t>Titta</a:t>
            </a:r>
            <a:r>
              <a:rPr lang="ca-ES" sz="2000" dirty="0">
                <a:solidFill>
                  <a:schemeClr val="tx1"/>
                </a:solidFill>
              </a:rPr>
              <a:t> till </a:t>
            </a:r>
            <a:r>
              <a:rPr lang="ca-ES" sz="2000" dirty="0" err="1">
                <a:solidFill>
                  <a:schemeClr val="tx1"/>
                </a:solidFill>
              </a:rPr>
              <a:t>exempel</a:t>
            </a:r>
            <a:r>
              <a:rPr lang="ca-ES" sz="2000" dirty="0">
                <a:solidFill>
                  <a:schemeClr val="tx1"/>
                </a:solidFill>
              </a:rPr>
              <a:t> </a:t>
            </a:r>
            <a:r>
              <a:rPr lang="ca-ES" sz="2000" dirty="0" err="1">
                <a:solidFill>
                  <a:schemeClr val="tx1"/>
                </a:solidFill>
              </a:rPr>
              <a:t>på</a:t>
            </a:r>
            <a:r>
              <a:rPr lang="ca-ES" sz="2000" dirty="0">
                <a:solidFill>
                  <a:schemeClr val="tx1"/>
                </a:solidFill>
              </a:rPr>
              <a:t> de </a:t>
            </a:r>
            <a:r>
              <a:rPr lang="ca-ES" sz="2000" dirty="0" err="1">
                <a:solidFill>
                  <a:schemeClr val="tx1"/>
                </a:solidFill>
              </a:rPr>
              <a:t>grödor</a:t>
            </a:r>
            <a:r>
              <a:rPr lang="ca-ES" sz="2000" dirty="0">
                <a:solidFill>
                  <a:schemeClr val="tx1"/>
                </a:solidFill>
              </a:rPr>
              <a:t> som </a:t>
            </a:r>
            <a:r>
              <a:rPr lang="ca-ES" sz="2000" dirty="0" err="1">
                <a:solidFill>
                  <a:schemeClr val="tx1"/>
                </a:solidFill>
              </a:rPr>
              <a:t>växer</a:t>
            </a:r>
            <a:r>
              <a:rPr lang="ca-ES" sz="2000" dirty="0">
                <a:solidFill>
                  <a:schemeClr val="tx1"/>
                </a:solidFill>
              </a:rPr>
              <a:t> i </a:t>
            </a:r>
            <a:r>
              <a:rPr lang="ca-ES" sz="2000" dirty="0" err="1">
                <a:solidFill>
                  <a:schemeClr val="tx1"/>
                </a:solidFill>
              </a:rPr>
              <a:t>området</a:t>
            </a:r>
            <a:endParaRPr lang="ca-ES" sz="2000" dirty="0">
              <a:solidFill>
                <a:schemeClr val="tx1"/>
              </a:solidFill>
            </a:endParaRPr>
          </a:p>
          <a:p>
            <a:pPr>
              <a:buFont typeface="Arial" panose="020B0604020202020204" pitchFamily="34" charset="0"/>
              <a:buChar char="•"/>
            </a:pPr>
            <a:r>
              <a:rPr lang="ca-ES" sz="2000" dirty="0">
                <a:solidFill>
                  <a:schemeClr val="tx1"/>
                </a:solidFill>
              </a:rPr>
              <a:t>Kan ni </a:t>
            </a:r>
            <a:r>
              <a:rPr lang="ca-ES" sz="2000" dirty="0" err="1">
                <a:solidFill>
                  <a:schemeClr val="tx1"/>
                </a:solidFill>
              </a:rPr>
              <a:t>med</a:t>
            </a:r>
            <a:r>
              <a:rPr lang="ca-ES" sz="2000" dirty="0">
                <a:solidFill>
                  <a:schemeClr val="tx1"/>
                </a:solidFill>
              </a:rPr>
              <a:t> </a:t>
            </a:r>
            <a:r>
              <a:rPr lang="ca-ES" sz="2000" dirty="0" err="1">
                <a:solidFill>
                  <a:schemeClr val="tx1"/>
                </a:solidFill>
              </a:rPr>
              <a:t>hjälpa</a:t>
            </a:r>
            <a:r>
              <a:rPr lang="ca-ES" sz="2000" dirty="0">
                <a:solidFill>
                  <a:schemeClr val="tx1"/>
                </a:solidFill>
              </a:rPr>
              <a:t> av </a:t>
            </a:r>
            <a:r>
              <a:rPr lang="ca-ES" sz="2000" dirty="0" err="1">
                <a:solidFill>
                  <a:schemeClr val="tx1"/>
                </a:solidFill>
              </a:rPr>
              <a:t>bilderna</a:t>
            </a:r>
            <a:r>
              <a:rPr lang="ca-ES" sz="2000" dirty="0">
                <a:solidFill>
                  <a:schemeClr val="tx1"/>
                </a:solidFill>
              </a:rPr>
              <a:t> </a:t>
            </a:r>
            <a:r>
              <a:rPr lang="ca-ES" sz="2000" dirty="0" err="1">
                <a:solidFill>
                  <a:schemeClr val="tx1"/>
                </a:solidFill>
              </a:rPr>
              <a:t>avgöra</a:t>
            </a:r>
            <a:r>
              <a:rPr lang="ca-ES" sz="2000" dirty="0">
                <a:solidFill>
                  <a:schemeClr val="tx1"/>
                </a:solidFill>
              </a:rPr>
              <a:t> om </a:t>
            </a:r>
            <a:r>
              <a:rPr lang="ca-ES" sz="2000" dirty="0" err="1">
                <a:solidFill>
                  <a:schemeClr val="tx1"/>
                </a:solidFill>
              </a:rPr>
              <a:t>jorden</a:t>
            </a:r>
            <a:r>
              <a:rPr lang="ca-ES" sz="2000" dirty="0">
                <a:solidFill>
                  <a:schemeClr val="tx1"/>
                </a:solidFill>
              </a:rPr>
              <a:t> </a:t>
            </a:r>
            <a:r>
              <a:rPr lang="ca-ES" sz="2000" dirty="0" err="1">
                <a:solidFill>
                  <a:schemeClr val="tx1"/>
                </a:solidFill>
              </a:rPr>
              <a:t>är</a:t>
            </a:r>
            <a:r>
              <a:rPr lang="ca-ES" sz="2000" dirty="0">
                <a:solidFill>
                  <a:schemeClr val="tx1"/>
                </a:solidFill>
              </a:rPr>
              <a:t> </a:t>
            </a:r>
            <a:r>
              <a:rPr lang="ca-ES" sz="2000" dirty="0" err="1">
                <a:solidFill>
                  <a:schemeClr val="tx1"/>
                </a:solidFill>
              </a:rPr>
              <a:t>bördig</a:t>
            </a:r>
            <a:r>
              <a:rPr lang="ca-ES" sz="2000" dirty="0">
                <a:solidFill>
                  <a:schemeClr val="tx1"/>
                </a:solidFill>
              </a:rPr>
              <a:t>?</a:t>
            </a:r>
          </a:p>
          <a:p>
            <a:pPr>
              <a:buFont typeface="Arial" panose="020B0604020202020204" pitchFamily="34" charset="0"/>
              <a:buChar char="•"/>
            </a:pPr>
            <a:r>
              <a:rPr lang="ca-ES" sz="2000" dirty="0" err="1">
                <a:solidFill>
                  <a:schemeClr val="tx1"/>
                </a:solidFill>
              </a:rPr>
              <a:t>Försök</a:t>
            </a:r>
            <a:r>
              <a:rPr lang="ca-ES" sz="2000" dirty="0">
                <a:solidFill>
                  <a:schemeClr val="tx1"/>
                </a:solidFill>
              </a:rPr>
              <a:t> </a:t>
            </a:r>
            <a:r>
              <a:rPr lang="ca-ES" sz="2000" dirty="0" err="1">
                <a:solidFill>
                  <a:schemeClr val="tx1"/>
                </a:solidFill>
              </a:rPr>
              <a:t>hitta</a:t>
            </a:r>
            <a:r>
              <a:rPr lang="ca-ES" sz="2000" dirty="0">
                <a:solidFill>
                  <a:schemeClr val="tx1"/>
                </a:solidFill>
              </a:rPr>
              <a:t> </a:t>
            </a:r>
            <a:r>
              <a:rPr lang="ca-ES" sz="2000" dirty="0" err="1">
                <a:solidFill>
                  <a:schemeClr val="tx1"/>
                </a:solidFill>
              </a:rPr>
              <a:t>såväl</a:t>
            </a:r>
            <a:r>
              <a:rPr lang="ca-ES" sz="2000" dirty="0">
                <a:solidFill>
                  <a:schemeClr val="tx1"/>
                </a:solidFill>
              </a:rPr>
              <a:t> </a:t>
            </a:r>
            <a:r>
              <a:rPr lang="ca-ES" sz="2000" dirty="0" err="1">
                <a:solidFill>
                  <a:schemeClr val="tx1"/>
                </a:solidFill>
              </a:rPr>
              <a:t>ett</a:t>
            </a:r>
            <a:r>
              <a:rPr lang="ca-ES" sz="2000" dirty="0">
                <a:solidFill>
                  <a:schemeClr val="tx1"/>
                </a:solidFill>
              </a:rPr>
              <a:t> </a:t>
            </a:r>
            <a:r>
              <a:rPr lang="ca-ES" sz="2000" dirty="0" err="1">
                <a:solidFill>
                  <a:schemeClr val="tx1"/>
                </a:solidFill>
              </a:rPr>
              <a:t>område</a:t>
            </a:r>
            <a:r>
              <a:rPr lang="ca-ES" sz="2000" dirty="0">
                <a:solidFill>
                  <a:schemeClr val="tx1"/>
                </a:solidFill>
              </a:rPr>
              <a:t> som </a:t>
            </a:r>
            <a:r>
              <a:rPr lang="ca-ES" sz="2000" dirty="0" err="1">
                <a:solidFill>
                  <a:schemeClr val="tx1"/>
                </a:solidFill>
              </a:rPr>
              <a:t>är</a:t>
            </a:r>
            <a:r>
              <a:rPr lang="ca-ES" sz="2000" dirty="0">
                <a:solidFill>
                  <a:schemeClr val="tx1"/>
                </a:solidFill>
              </a:rPr>
              <a:t> </a:t>
            </a:r>
            <a:r>
              <a:rPr lang="ca-ES" sz="2000" dirty="0" err="1">
                <a:solidFill>
                  <a:schemeClr val="tx1"/>
                </a:solidFill>
              </a:rPr>
              <a:t>bördigt</a:t>
            </a:r>
            <a:r>
              <a:rPr lang="ca-ES" sz="2000" dirty="0">
                <a:solidFill>
                  <a:schemeClr val="tx1"/>
                </a:solidFill>
              </a:rPr>
              <a:t> som </a:t>
            </a:r>
            <a:r>
              <a:rPr lang="ca-ES" sz="2000" dirty="0" err="1">
                <a:solidFill>
                  <a:schemeClr val="tx1"/>
                </a:solidFill>
              </a:rPr>
              <a:t>ett</a:t>
            </a:r>
            <a:r>
              <a:rPr lang="ca-ES" sz="2000" dirty="0">
                <a:solidFill>
                  <a:schemeClr val="tx1"/>
                </a:solidFill>
              </a:rPr>
              <a:t> som </a:t>
            </a:r>
            <a:r>
              <a:rPr lang="ca-ES" sz="2000" dirty="0" err="1">
                <a:solidFill>
                  <a:schemeClr val="tx1"/>
                </a:solidFill>
              </a:rPr>
              <a:t>inte</a:t>
            </a:r>
            <a:r>
              <a:rPr lang="ca-ES" sz="2000" dirty="0">
                <a:solidFill>
                  <a:schemeClr val="tx1"/>
                </a:solidFill>
              </a:rPr>
              <a:t> </a:t>
            </a:r>
            <a:r>
              <a:rPr lang="ca-ES" sz="2000" dirty="0" err="1">
                <a:solidFill>
                  <a:schemeClr val="tx1"/>
                </a:solidFill>
              </a:rPr>
              <a:t>är</a:t>
            </a:r>
            <a:r>
              <a:rPr lang="ca-ES" sz="2000" dirty="0">
                <a:solidFill>
                  <a:schemeClr val="tx1"/>
                </a:solidFill>
              </a:rPr>
              <a:t> </a:t>
            </a:r>
            <a:r>
              <a:rPr lang="ca-ES" sz="2000" dirty="0" err="1">
                <a:solidFill>
                  <a:schemeClr val="tx1"/>
                </a:solidFill>
              </a:rPr>
              <a:t>bördigt</a:t>
            </a:r>
            <a:r>
              <a:rPr lang="ca-ES" sz="2000" dirty="0">
                <a:solidFill>
                  <a:schemeClr val="tx1"/>
                </a:solidFill>
              </a:rPr>
              <a:t>.</a:t>
            </a:r>
          </a:p>
          <a:p>
            <a:pPr marL="0" indent="0">
              <a:buNone/>
            </a:pPr>
            <a:endParaRPr lang="ca-ES" sz="2000" dirty="0">
              <a:solidFill>
                <a:schemeClr val="tx1"/>
              </a:solidFill>
            </a:endParaRPr>
          </a:p>
          <a:p>
            <a:pPr marL="0" indent="0">
              <a:buNone/>
            </a:pPr>
            <a:r>
              <a:rPr lang="ca-ES" sz="2000" dirty="0">
                <a:solidFill>
                  <a:schemeClr val="tx1"/>
                </a:solidFill>
              </a:rPr>
              <a:t> </a:t>
            </a:r>
          </a:p>
        </p:txBody>
      </p:sp>
      <p:pic>
        <p:nvPicPr>
          <p:cNvPr id="11" name="Gráfico 10">
            <a:extLst>
              <a:ext uri="{FF2B5EF4-FFF2-40B4-BE49-F238E27FC236}">
                <a16:creationId xmlns:a16="http://schemas.microsoft.com/office/drawing/2014/main" id="{8925BF6E-AB75-D10E-E537-D5DCEA3142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B20F5102-94CA-5093-6004-ED5EBDEAB6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48D30DF6-4FC6-9E24-A816-B82DCABE22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16564370-33A7-47EC-3C81-E6B2A0CA9DA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588705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7F211-38F0-F0FC-9A13-77650FDBA74E}"/>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9CB936C2-51E7-682B-C53A-96C0ED467A5D}"/>
              </a:ext>
            </a:extLst>
          </p:cNvPr>
          <p:cNvSpPr txBox="1"/>
          <p:nvPr/>
        </p:nvSpPr>
        <p:spPr>
          <a:xfrm>
            <a:off x="597312" y="549724"/>
            <a:ext cx="7613038" cy="2123658"/>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3 (15 MIN) </a:t>
            </a:r>
          </a:p>
          <a:p>
            <a:r>
              <a:rPr lang="es-ES" sz="4400" dirty="0" err="1">
                <a:latin typeface="Bebas Neue Regular" panose="020B0606020202050201" pitchFamily="34" charset="0"/>
              </a:rPr>
              <a:t>Vår</a:t>
            </a:r>
            <a:r>
              <a:rPr lang="es-ES" sz="4400" dirty="0">
                <a:latin typeface="Bebas Neue Regular" panose="020B0606020202050201" pitchFamily="34" charset="0"/>
              </a:rPr>
              <a:t> </a:t>
            </a:r>
            <a:r>
              <a:rPr lang="es-ES" sz="4400" dirty="0" err="1">
                <a:latin typeface="Bebas Neue Regular" panose="020B0606020202050201" pitchFamily="34" charset="0"/>
              </a:rPr>
              <a:t>jord</a:t>
            </a:r>
            <a:endParaRPr lang="es-ES" sz="4400" dirty="0">
              <a:latin typeface="Bebas Neue Regular" panose="020B0606020202050201" pitchFamily="34" charset="0"/>
            </a:endParaRPr>
          </a:p>
          <a:p>
            <a:endParaRPr lang="es-ES" sz="4400" dirty="0">
              <a:latin typeface="Bebas Neue Regular" panose="020B0606020202050201" pitchFamily="34" charset="0"/>
            </a:endParaRPr>
          </a:p>
        </p:txBody>
      </p:sp>
      <p:pic>
        <p:nvPicPr>
          <p:cNvPr id="11" name="Gráfico 10">
            <a:extLst>
              <a:ext uri="{FF2B5EF4-FFF2-40B4-BE49-F238E27FC236}">
                <a16:creationId xmlns:a16="http://schemas.microsoft.com/office/drawing/2014/main" id="{428AEDC3-0C8C-3FCD-5D08-1ABA2E68B0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426FFD8F-0756-060A-4293-98EF904B62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1537C978-4237-B7DD-3592-C6EC711966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CDD6F656-4A41-5AC1-6A53-F661907B13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
        <p:nvSpPr>
          <p:cNvPr id="8" name="textruta 7">
            <a:extLst>
              <a:ext uri="{FF2B5EF4-FFF2-40B4-BE49-F238E27FC236}">
                <a16:creationId xmlns:a16="http://schemas.microsoft.com/office/drawing/2014/main" id="{5DCA8A5B-D00F-660B-6798-E6BB0EB2A0A3}"/>
              </a:ext>
            </a:extLst>
          </p:cNvPr>
          <p:cNvSpPr txBox="1"/>
          <p:nvPr/>
        </p:nvSpPr>
        <p:spPr>
          <a:xfrm>
            <a:off x="4403831" y="2713247"/>
            <a:ext cx="9783041" cy="954107"/>
          </a:xfrm>
          <a:prstGeom prst="rect">
            <a:avLst/>
          </a:prstGeom>
          <a:noFill/>
        </p:spPr>
        <p:txBody>
          <a:bodyPr wrap="square">
            <a:spAutoFit/>
          </a:bodyPr>
          <a:lstStyle/>
          <a:p>
            <a:r>
              <a:rPr lang="ca-ES" sz="2800" dirty="0" err="1">
                <a:solidFill>
                  <a:schemeClr val="tx1"/>
                </a:solidFill>
                <a:latin typeface="Poppins" pitchFamily="2" charset="77"/>
                <a:cs typeface="Poppins" pitchFamily="2" charset="77"/>
              </a:rPr>
              <a:t>Vilka</a:t>
            </a:r>
            <a:r>
              <a:rPr lang="ca-ES" sz="2800" dirty="0">
                <a:solidFill>
                  <a:schemeClr val="tx1"/>
                </a:solidFill>
                <a:latin typeface="Poppins" pitchFamily="2" charset="77"/>
                <a:cs typeface="Poppins" pitchFamily="2" charset="77"/>
              </a:rPr>
              <a:t> </a:t>
            </a:r>
            <a:r>
              <a:rPr lang="ca-ES" sz="2800" dirty="0" err="1">
                <a:solidFill>
                  <a:schemeClr val="tx1"/>
                </a:solidFill>
                <a:latin typeface="Poppins" pitchFamily="2" charset="77"/>
                <a:cs typeface="Poppins" pitchFamily="2" charset="77"/>
              </a:rPr>
              <a:t>egenskaper</a:t>
            </a:r>
            <a:r>
              <a:rPr lang="ca-ES" sz="2800" dirty="0">
                <a:solidFill>
                  <a:schemeClr val="tx1"/>
                </a:solidFill>
                <a:latin typeface="Poppins" pitchFamily="2" charset="77"/>
                <a:cs typeface="Poppins" pitchFamily="2" charset="77"/>
              </a:rPr>
              <a:t> </a:t>
            </a:r>
            <a:r>
              <a:rPr lang="ca-ES" sz="2800" dirty="0" err="1">
                <a:solidFill>
                  <a:schemeClr val="tx1"/>
                </a:solidFill>
                <a:latin typeface="Poppins" pitchFamily="2" charset="77"/>
                <a:cs typeface="Poppins" pitchFamily="2" charset="77"/>
              </a:rPr>
              <a:t>behöver</a:t>
            </a:r>
            <a:r>
              <a:rPr lang="ca-ES" sz="2800" dirty="0">
                <a:solidFill>
                  <a:schemeClr val="tx1"/>
                </a:solidFill>
                <a:latin typeface="Poppins" pitchFamily="2" charset="77"/>
                <a:cs typeface="Poppins" pitchFamily="2" charset="77"/>
              </a:rPr>
              <a:t> </a:t>
            </a:r>
            <a:br>
              <a:rPr lang="ca-ES" sz="2800" dirty="0">
                <a:solidFill>
                  <a:schemeClr val="tx1"/>
                </a:solidFill>
                <a:latin typeface="Poppins" pitchFamily="2" charset="77"/>
                <a:cs typeface="Poppins" pitchFamily="2" charset="77"/>
              </a:rPr>
            </a:br>
            <a:r>
              <a:rPr lang="ca-ES" sz="2800" dirty="0" err="1">
                <a:solidFill>
                  <a:schemeClr val="tx1"/>
                </a:solidFill>
                <a:latin typeface="Poppins" pitchFamily="2" charset="77"/>
                <a:cs typeface="Poppins" pitchFamily="2" charset="77"/>
              </a:rPr>
              <a:t>jorden</a:t>
            </a:r>
            <a:r>
              <a:rPr lang="ca-ES" sz="2800" dirty="0">
                <a:solidFill>
                  <a:schemeClr val="tx1"/>
                </a:solidFill>
                <a:latin typeface="Poppins" pitchFamily="2" charset="77"/>
                <a:cs typeface="Poppins" pitchFamily="2" charset="77"/>
              </a:rPr>
              <a:t> </a:t>
            </a:r>
            <a:r>
              <a:rPr lang="ca-ES" sz="2800" dirty="0" err="1">
                <a:solidFill>
                  <a:schemeClr val="tx1"/>
                </a:solidFill>
                <a:latin typeface="Poppins" pitchFamily="2" charset="77"/>
                <a:cs typeface="Poppins" pitchFamily="2" charset="77"/>
              </a:rPr>
              <a:t>för</a:t>
            </a:r>
            <a:r>
              <a:rPr lang="ca-ES" sz="2800" dirty="0">
                <a:solidFill>
                  <a:schemeClr val="tx1"/>
                </a:solidFill>
                <a:latin typeface="Poppins" pitchFamily="2" charset="77"/>
                <a:cs typeface="Poppins" pitchFamily="2" charset="77"/>
              </a:rPr>
              <a:t> </a:t>
            </a:r>
            <a:r>
              <a:rPr lang="ca-ES" sz="2800" dirty="0" err="1">
                <a:solidFill>
                  <a:schemeClr val="tx1"/>
                </a:solidFill>
                <a:latin typeface="Poppins" pitchFamily="2" charset="77"/>
                <a:cs typeface="Poppins" pitchFamily="2" charset="77"/>
              </a:rPr>
              <a:t>att</a:t>
            </a:r>
            <a:r>
              <a:rPr lang="ca-ES" sz="2800" dirty="0">
                <a:solidFill>
                  <a:schemeClr val="tx1"/>
                </a:solidFill>
                <a:latin typeface="Poppins" pitchFamily="2" charset="77"/>
                <a:cs typeface="Poppins" pitchFamily="2" charset="77"/>
              </a:rPr>
              <a:t> vara </a:t>
            </a:r>
            <a:r>
              <a:rPr lang="ca-ES" sz="2800" dirty="0" err="1">
                <a:solidFill>
                  <a:schemeClr val="tx1"/>
                </a:solidFill>
                <a:latin typeface="Poppins" pitchFamily="2" charset="77"/>
                <a:cs typeface="Poppins" pitchFamily="2" charset="77"/>
              </a:rPr>
              <a:t>bördig</a:t>
            </a:r>
            <a:r>
              <a:rPr lang="ca-ES" sz="2800" dirty="0">
                <a:solidFill>
                  <a:schemeClr val="tx1"/>
                </a:solidFill>
                <a:latin typeface="Poppins" pitchFamily="2" charset="77"/>
                <a:cs typeface="Poppins" pitchFamily="2" charset="77"/>
              </a:rPr>
              <a:t>?</a:t>
            </a:r>
          </a:p>
        </p:txBody>
      </p:sp>
      <p:pic>
        <p:nvPicPr>
          <p:cNvPr id="10" name="Bildobjekt 9">
            <a:extLst>
              <a:ext uri="{FF2B5EF4-FFF2-40B4-BE49-F238E27FC236}">
                <a16:creationId xmlns:a16="http://schemas.microsoft.com/office/drawing/2014/main" id="{2C0D4F63-5CEA-3D5C-0CD4-8C0F7B435FF3}"/>
              </a:ext>
            </a:extLst>
          </p:cNvPr>
          <p:cNvPicPr>
            <a:picLocks noChangeAspect="1"/>
          </p:cNvPicPr>
          <p:nvPr/>
        </p:nvPicPr>
        <p:blipFill>
          <a:blip r:embed="rId11"/>
          <a:stretch>
            <a:fillRect/>
          </a:stretch>
        </p:blipFill>
        <p:spPr>
          <a:xfrm>
            <a:off x="3429989" y="742543"/>
            <a:ext cx="6496840" cy="5372914"/>
          </a:xfrm>
          <a:prstGeom prst="rect">
            <a:avLst/>
          </a:prstGeom>
        </p:spPr>
      </p:pic>
    </p:spTree>
    <p:extLst>
      <p:ext uri="{BB962C8B-B14F-4D97-AF65-F5344CB8AC3E}">
        <p14:creationId xmlns:p14="http://schemas.microsoft.com/office/powerpoint/2010/main" val="103350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2660B-9CDB-C5D2-F1C2-78A6156EB36B}"/>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BA7C80BE-C82D-7978-F370-00518A1F726F}"/>
              </a:ext>
            </a:extLst>
          </p:cNvPr>
          <p:cNvSpPr txBox="1"/>
          <p:nvPr/>
        </p:nvSpPr>
        <p:spPr>
          <a:xfrm>
            <a:off x="597312" y="809497"/>
            <a:ext cx="7613038" cy="769441"/>
          </a:xfrm>
          <a:prstGeom prst="rect">
            <a:avLst/>
          </a:prstGeom>
          <a:noFill/>
        </p:spPr>
        <p:txBody>
          <a:bodyPr wrap="square" rtlCol="0">
            <a:spAutoFit/>
          </a:bodyPr>
          <a:lstStyle/>
          <a:p>
            <a:r>
              <a:rPr lang="es-ES" sz="4400" dirty="0" err="1">
                <a:solidFill>
                  <a:srgbClr val="0CAF8F"/>
                </a:solidFill>
                <a:latin typeface="Bebas Neue Regular" panose="020B0606020202050201" pitchFamily="34" charset="0"/>
              </a:rPr>
              <a:t>KOmponenter</a:t>
            </a:r>
            <a:r>
              <a:rPr lang="es-ES" sz="4400" dirty="0">
                <a:solidFill>
                  <a:srgbClr val="0CAF8F"/>
                </a:solidFill>
                <a:latin typeface="Bebas Neue Regular" panose="020B0606020202050201" pitchFamily="34" charset="0"/>
              </a:rPr>
              <a:t> </a:t>
            </a:r>
            <a:r>
              <a:rPr lang="es-ES" sz="4400" dirty="0" err="1">
                <a:solidFill>
                  <a:srgbClr val="0CAF8F"/>
                </a:solidFill>
                <a:latin typeface="Bebas Neue Regular" panose="020B0606020202050201" pitchFamily="34" charset="0"/>
              </a:rPr>
              <a:t>för</a:t>
            </a:r>
            <a:r>
              <a:rPr lang="es-ES" sz="4400" dirty="0">
                <a:solidFill>
                  <a:srgbClr val="0CAF8F"/>
                </a:solidFill>
                <a:latin typeface="Bebas Neue Regular" panose="020B0606020202050201" pitchFamily="34" charset="0"/>
              </a:rPr>
              <a:t> </a:t>
            </a:r>
            <a:r>
              <a:rPr lang="es-ES" sz="4400" dirty="0" err="1">
                <a:solidFill>
                  <a:srgbClr val="0CAF8F"/>
                </a:solidFill>
                <a:latin typeface="Bebas Neue Regular" panose="020B0606020202050201" pitchFamily="34" charset="0"/>
              </a:rPr>
              <a:t>bördig</a:t>
            </a:r>
            <a:r>
              <a:rPr lang="es-ES" sz="4400" dirty="0">
                <a:solidFill>
                  <a:srgbClr val="0CAF8F"/>
                </a:solidFill>
                <a:latin typeface="Bebas Neue Regular" panose="020B0606020202050201" pitchFamily="34" charset="0"/>
              </a:rPr>
              <a:t> </a:t>
            </a:r>
            <a:r>
              <a:rPr lang="es-ES" sz="4400" dirty="0" err="1">
                <a:solidFill>
                  <a:srgbClr val="0CAF8F"/>
                </a:solidFill>
                <a:latin typeface="Bebas Neue Regular" panose="020B0606020202050201" pitchFamily="34" charset="0"/>
              </a:rPr>
              <a:t>jord</a:t>
            </a:r>
            <a:endParaRPr lang="es-ES" sz="4400" dirty="0">
              <a:latin typeface="Bebas Neue Regular" panose="020B0606020202050201" pitchFamily="34" charset="0"/>
            </a:endParaRPr>
          </a:p>
        </p:txBody>
      </p:sp>
      <p:pic>
        <p:nvPicPr>
          <p:cNvPr id="11" name="Gráfico 10">
            <a:extLst>
              <a:ext uri="{FF2B5EF4-FFF2-40B4-BE49-F238E27FC236}">
                <a16:creationId xmlns:a16="http://schemas.microsoft.com/office/drawing/2014/main" id="{69A47BD0-29EB-D6BF-8631-7CC7440CB5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DAC888A4-2B81-3AED-C14A-402EEB692D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DB53DEAE-7195-FC28-65BB-5F1A4FED4A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8CC60677-28A2-E29D-52E2-0E9FA2B6D0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
        <p:nvSpPr>
          <p:cNvPr id="8" name="textruta 7">
            <a:extLst>
              <a:ext uri="{FF2B5EF4-FFF2-40B4-BE49-F238E27FC236}">
                <a16:creationId xmlns:a16="http://schemas.microsoft.com/office/drawing/2014/main" id="{EA72D87E-C500-6F7E-F792-764BBB09CABE}"/>
              </a:ext>
            </a:extLst>
          </p:cNvPr>
          <p:cNvSpPr txBox="1"/>
          <p:nvPr/>
        </p:nvSpPr>
        <p:spPr>
          <a:xfrm>
            <a:off x="654297" y="1840411"/>
            <a:ext cx="9783041" cy="2677656"/>
          </a:xfrm>
          <a:prstGeom prst="rect">
            <a:avLst/>
          </a:prstGeom>
          <a:noFill/>
        </p:spPr>
        <p:txBody>
          <a:bodyPr wrap="square">
            <a:spAutoFit/>
          </a:bodyPr>
          <a:lstStyle/>
          <a:p>
            <a:pPr marL="285750" indent="-285750">
              <a:buFont typeface="Arial" panose="020B0604020202020204" pitchFamily="34" charset="0"/>
              <a:buChar char="•"/>
            </a:pPr>
            <a:r>
              <a:rPr lang="sv-SE" sz="2800" dirty="0">
                <a:latin typeface="Poppins" pitchFamily="2" charset="77"/>
                <a:cs typeface="Poppins" pitchFamily="2" charset="77"/>
              </a:rPr>
              <a:t>organiskt material </a:t>
            </a:r>
          </a:p>
          <a:p>
            <a:pPr marL="285750" indent="-285750">
              <a:buFont typeface="Arial" panose="020B0604020202020204" pitchFamily="34" charset="0"/>
              <a:buChar char="•"/>
            </a:pPr>
            <a:r>
              <a:rPr lang="sv-SE" sz="2800" dirty="0">
                <a:latin typeface="Poppins" pitchFamily="2" charset="77"/>
                <a:cs typeface="Poppins" pitchFamily="2" charset="77"/>
              </a:rPr>
              <a:t>mikroorganismer</a:t>
            </a:r>
          </a:p>
          <a:p>
            <a:pPr marL="285750" indent="-285750">
              <a:buFont typeface="Arial" panose="020B0604020202020204" pitchFamily="34" charset="0"/>
              <a:buChar char="•"/>
            </a:pPr>
            <a:r>
              <a:rPr lang="sv-SE" sz="2800" dirty="0">
                <a:latin typeface="Poppins" pitchFamily="2" charset="77"/>
                <a:cs typeface="Poppins" pitchFamily="2" charset="77"/>
              </a:rPr>
              <a:t>fukthalt</a:t>
            </a:r>
          </a:p>
          <a:p>
            <a:pPr marL="285750" indent="-285750">
              <a:buFont typeface="Arial" panose="020B0604020202020204" pitchFamily="34" charset="0"/>
              <a:buChar char="•"/>
            </a:pPr>
            <a:r>
              <a:rPr lang="sv-SE" sz="2800" dirty="0">
                <a:latin typeface="Poppins" pitchFamily="2" charset="77"/>
                <a:cs typeface="Poppins" pitchFamily="2" charset="77"/>
              </a:rPr>
              <a:t>bindning av näringsämnen</a:t>
            </a:r>
          </a:p>
          <a:p>
            <a:pPr marL="285750" indent="-285750">
              <a:buFont typeface="Arial" panose="020B0604020202020204" pitchFamily="34" charset="0"/>
              <a:buChar char="•"/>
            </a:pPr>
            <a:endParaRPr lang="sv-SE" sz="2800" dirty="0">
              <a:latin typeface="Poppins" pitchFamily="2" charset="77"/>
              <a:cs typeface="Poppins" pitchFamily="2" charset="77"/>
            </a:endParaRPr>
          </a:p>
          <a:p>
            <a:pPr marL="285750" indent="-285750">
              <a:buFont typeface="Arial" panose="020B0604020202020204" pitchFamily="34" charset="0"/>
              <a:buChar char="•"/>
            </a:pPr>
            <a:endParaRPr lang="sv-SE" sz="2800" dirty="0">
              <a:latin typeface="Poppins" pitchFamily="2" charset="77"/>
              <a:cs typeface="Poppins" pitchFamily="2" charset="77"/>
            </a:endParaRPr>
          </a:p>
        </p:txBody>
      </p:sp>
    </p:spTree>
    <p:extLst>
      <p:ext uri="{BB962C8B-B14F-4D97-AF65-F5344CB8AC3E}">
        <p14:creationId xmlns:p14="http://schemas.microsoft.com/office/powerpoint/2010/main" val="6296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B0206-4964-F941-6A3A-A203EB13F84A}"/>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96A8F24E-2049-2C22-E4C2-D2084E49CD4D}"/>
              </a:ext>
            </a:extLst>
          </p:cNvPr>
          <p:cNvSpPr txBox="1"/>
          <p:nvPr/>
        </p:nvSpPr>
        <p:spPr>
          <a:xfrm>
            <a:off x="597312" y="809497"/>
            <a:ext cx="7613038" cy="769441"/>
          </a:xfrm>
          <a:prstGeom prst="rect">
            <a:avLst/>
          </a:prstGeom>
          <a:noFill/>
        </p:spPr>
        <p:txBody>
          <a:bodyPr wrap="square" rtlCol="0">
            <a:spAutoFit/>
          </a:bodyPr>
          <a:lstStyle/>
          <a:p>
            <a:r>
              <a:rPr lang="es-ES" sz="4400" dirty="0">
                <a:latin typeface="Bebas Neue Regular" panose="020B0606020202050201" pitchFamily="34" charset="0"/>
              </a:rPr>
              <a:t>Hur ser </a:t>
            </a:r>
            <a:r>
              <a:rPr lang="es-ES" sz="4400" dirty="0" err="1">
                <a:latin typeface="Bebas Neue Regular" panose="020B0606020202050201" pitchFamily="34" charset="0"/>
              </a:rPr>
              <a:t>jorden</a:t>
            </a:r>
            <a:r>
              <a:rPr lang="es-ES" sz="4400" dirty="0">
                <a:latin typeface="Bebas Neue Regular" panose="020B0606020202050201" pitchFamily="34" charset="0"/>
              </a:rPr>
              <a:t> i </a:t>
            </a:r>
            <a:r>
              <a:rPr lang="es-ES" sz="4400" dirty="0" err="1">
                <a:latin typeface="Bebas Neue Regular" panose="020B0606020202050201" pitchFamily="34" charset="0"/>
              </a:rPr>
              <a:t>vår</a:t>
            </a:r>
            <a:r>
              <a:rPr lang="es-ES" sz="4400" dirty="0">
                <a:latin typeface="Bebas Neue Regular" panose="020B0606020202050201" pitchFamily="34" charset="0"/>
              </a:rPr>
              <a:t> </a:t>
            </a:r>
            <a:r>
              <a:rPr lang="es-ES" sz="4400" dirty="0" err="1">
                <a:latin typeface="Bebas Neue Regular" panose="020B0606020202050201" pitchFamily="34" charset="0"/>
              </a:rPr>
              <a:t>närhet</a:t>
            </a:r>
            <a:r>
              <a:rPr lang="es-ES" sz="4400" dirty="0">
                <a:latin typeface="Bebas Neue Regular" panose="020B0606020202050201" pitchFamily="34" charset="0"/>
              </a:rPr>
              <a:t> ut?</a:t>
            </a:r>
          </a:p>
        </p:txBody>
      </p:sp>
      <p:sp>
        <p:nvSpPr>
          <p:cNvPr id="9" name="CuadroTexto 8">
            <a:extLst>
              <a:ext uri="{FF2B5EF4-FFF2-40B4-BE49-F238E27FC236}">
                <a16:creationId xmlns:a16="http://schemas.microsoft.com/office/drawing/2014/main" id="{F816712B-8C68-CFB1-8B55-ACBFD35F6C9E}"/>
              </a:ext>
            </a:extLst>
          </p:cNvPr>
          <p:cNvSpPr txBox="1"/>
          <p:nvPr/>
        </p:nvSpPr>
        <p:spPr>
          <a:xfrm>
            <a:off x="597313" y="1678619"/>
            <a:ext cx="6845210" cy="467050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err="1">
                <a:solidFill>
                  <a:schemeClr val="tx1"/>
                </a:solidFill>
              </a:rPr>
              <a:t>Dela</a:t>
            </a:r>
            <a:r>
              <a:rPr lang="ca-ES" sz="2000" dirty="0">
                <a:solidFill>
                  <a:schemeClr val="tx1"/>
                </a:solidFill>
              </a:rPr>
              <a:t> </a:t>
            </a:r>
            <a:r>
              <a:rPr lang="ca-ES" sz="2000" dirty="0" err="1">
                <a:solidFill>
                  <a:schemeClr val="tx1"/>
                </a:solidFill>
              </a:rPr>
              <a:t>upp</a:t>
            </a:r>
            <a:r>
              <a:rPr lang="ca-ES" sz="2000" dirty="0">
                <a:solidFill>
                  <a:schemeClr val="tx1"/>
                </a:solidFill>
              </a:rPr>
              <a:t> i </a:t>
            </a:r>
            <a:r>
              <a:rPr lang="ca-ES" sz="2000" dirty="0" err="1">
                <a:solidFill>
                  <a:schemeClr val="tx1"/>
                </a:solidFill>
              </a:rPr>
              <a:t>grupper</a:t>
            </a:r>
            <a:r>
              <a:rPr lang="ca-ES" sz="2000" dirty="0">
                <a:solidFill>
                  <a:schemeClr val="tx1"/>
                </a:solidFill>
              </a:rPr>
              <a:t> om </a:t>
            </a:r>
            <a:r>
              <a:rPr lang="ca-ES" sz="2000" dirty="0" err="1">
                <a:solidFill>
                  <a:schemeClr val="tx1"/>
                </a:solidFill>
              </a:rPr>
              <a:t>fyra</a:t>
            </a:r>
            <a:r>
              <a:rPr lang="ca-ES" sz="2000" dirty="0">
                <a:solidFill>
                  <a:schemeClr val="tx1"/>
                </a:solidFill>
              </a:rPr>
              <a:t>.</a:t>
            </a:r>
          </a:p>
          <a:p>
            <a:pPr marL="0" indent="0">
              <a:buNone/>
            </a:pPr>
            <a:endParaRPr lang="ca-ES" sz="2000" dirty="0">
              <a:solidFill>
                <a:schemeClr val="tx1"/>
              </a:solidFill>
            </a:endParaRPr>
          </a:p>
          <a:p>
            <a:pPr marL="0" indent="0">
              <a:buNone/>
            </a:pPr>
            <a:r>
              <a:rPr lang="ca-ES" sz="2000" dirty="0" err="1">
                <a:solidFill>
                  <a:schemeClr val="tx1"/>
                </a:solidFill>
              </a:rPr>
              <a:t>Varje</a:t>
            </a:r>
            <a:r>
              <a:rPr lang="ca-ES" sz="2000" dirty="0">
                <a:solidFill>
                  <a:schemeClr val="tx1"/>
                </a:solidFill>
              </a:rPr>
              <a:t> </a:t>
            </a:r>
            <a:r>
              <a:rPr lang="ca-ES" sz="2000" dirty="0" err="1">
                <a:solidFill>
                  <a:schemeClr val="tx1"/>
                </a:solidFill>
              </a:rPr>
              <a:t>grupp</a:t>
            </a:r>
            <a:r>
              <a:rPr lang="ca-ES" sz="2000" dirty="0">
                <a:solidFill>
                  <a:schemeClr val="tx1"/>
                </a:solidFill>
              </a:rPr>
              <a:t> </a:t>
            </a:r>
            <a:r>
              <a:rPr lang="ca-ES" sz="2000" dirty="0" err="1">
                <a:solidFill>
                  <a:schemeClr val="tx1"/>
                </a:solidFill>
              </a:rPr>
              <a:t>får</a:t>
            </a:r>
            <a:r>
              <a:rPr lang="ca-ES" sz="2000" dirty="0">
                <a:solidFill>
                  <a:schemeClr val="tx1"/>
                </a:solidFill>
              </a:rPr>
              <a:t> var </a:t>
            </a:r>
            <a:r>
              <a:rPr lang="ca-ES" sz="2000" dirty="0" err="1">
                <a:solidFill>
                  <a:schemeClr val="tx1"/>
                </a:solidFill>
              </a:rPr>
              <a:t>sitt</a:t>
            </a:r>
            <a:r>
              <a:rPr lang="ca-ES" sz="2000" dirty="0">
                <a:solidFill>
                  <a:schemeClr val="tx1"/>
                </a:solidFill>
              </a:rPr>
              <a:t> </a:t>
            </a:r>
            <a:r>
              <a:rPr lang="ca-ES" sz="2000" dirty="0" err="1">
                <a:solidFill>
                  <a:schemeClr val="tx1"/>
                </a:solidFill>
              </a:rPr>
              <a:t>område</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dirty="0" err="1">
                <a:solidFill>
                  <a:schemeClr val="tx1"/>
                </a:solidFill>
              </a:rPr>
              <a:t>undersöka</a:t>
            </a:r>
            <a:r>
              <a:rPr lang="ca-ES" sz="2000" dirty="0">
                <a:solidFill>
                  <a:schemeClr val="tx1"/>
                </a:solidFill>
              </a:rPr>
              <a:t>. </a:t>
            </a:r>
            <a:br>
              <a:rPr lang="ca-ES" sz="2000" dirty="0">
                <a:solidFill>
                  <a:schemeClr val="tx1"/>
                </a:solidFill>
              </a:rPr>
            </a:br>
            <a:r>
              <a:rPr lang="ca-ES" sz="2000" dirty="0" err="1">
                <a:solidFill>
                  <a:schemeClr val="tx1"/>
                </a:solidFill>
              </a:rPr>
              <a:t>Där</a:t>
            </a:r>
            <a:r>
              <a:rPr lang="ca-ES" sz="2000" dirty="0">
                <a:solidFill>
                  <a:schemeClr val="tx1"/>
                </a:solidFill>
              </a:rPr>
              <a:t> </a:t>
            </a:r>
            <a:r>
              <a:rPr lang="ca-ES" sz="2000" dirty="0" err="1">
                <a:solidFill>
                  <a:schemeClr val="tx1"/>
                </a:solidFill>
              </a:rPr>
              <a:t>ska</a:t>
            </a:r>
            <a:r>
              <a:rPr lang="ca-ES" sz="2000" dirty="0">
                <a:solidFill>
                  <a:schemeClr val="tx1"/>
                </a:solidFill>
              </a:rPr>
              <a:t> ni ta </a:t>
            </a:r>
            <a:r>
              <a:rPr lang="ca-ES" sz="2000" dirty="0" err="1">
                <a:solidFill>
                  <a:schemeClr val="tx1"/>
                </a:solidFill>
              </a:rPr>
              <a:t>jordprov</a:t>
            </a:r>
            <a:r>
              <a:rPr lang="ca-ES" sz="2000" dirty="0">
                <a:solidFill>
                  <a:schemeClr val="tx1"/>
                </a:solidFill>
              </a:rPr>
              <a:t>. </a:t>
            </a:r>
          </a:p>
          <a:p>
            <a:pPr marL="0" indent="0">
              <a:buNone/>
            </a:pPr>
            <a:endParaRPr lang="ca-ES" sz="2000" dirty="0">
              <a:solidFill>
                <a:schemeClr val="tx1"/>
              </a:solidFill>
            </a:endParaRPr>
          </a:p>
          <a:p>
            <a:pPr marL="0" indent="0">
              <a:buNone/>
            </a:pPr>
            <a:r>
              <a:rPr lang="ca-ES" sz="2000" dirty="0" err="1">
                <a:solidFill>
                  <a:schemeClr val="tx1"/>
                </a:solidFill>
              </a:rPr>
              <a:t>Under</a:t>
            </a:r>
            <a:r>
              <a:rPr lang="ca-ES" sz="2000" dirty="0">
                <a:solidFill>
                  <a:schemeClr val="tx1"/>
                </a:solidFill>
              </a:rPr>
              <a:t> </a:t>
            </a:r>
            <a:r>
              <a:rPr lang="ca-ES" sz="2000" dirty="0" err="1">
                <a:solidFill>
                  <a:schemeClr val="tx1"/>
                </a:solidFill>
              </a:rPr>
              <a:t>nästa</a:t>
            </a:r>
            <a:r>
              <a:rPr lang="ca-ES" sz="2000" dirty="0">
                <a:solidFill>
                  <a:schemeClr val="tx1"/>
                </a:solidFill>
              </a:rPr>
              <a:t> </a:t>
            </a:r>
            <a:r>
              <a:rPr lang="ca-ES" sz="2000" dirty="0" err="1">
                <a:solidFill>
                  <a:schemeClr val="tx1"/>
                </a:solidFill>
              </a:rPr>
              <a:t>lektion</a:t>
            </a:r>
            <a:r>
              <a:rPr lang="ca-ES" sz="2000" dirty="0">
                <a:solidFill>
                  <a:schemeClr val="tx1"/>
                </a:solidFill>
              </a:rPr>
              <a:t> </a:t>
            </a:r>
            <a:r>
              <a:rPr lang="ca-ES" sz="2000" dirty="0" err="1">
                <a:solidFill>
                  <a:schemeClr val="tx1"/>
                </a:solidFill>
              </a:rPr>
              <a:t>ska</a:t>
            </a:r>
            <a:r>
              <a:rPr lang="ca-ES" sz="2000" dirty="0">
                <a:solidFill>
                  <a:schemeClr val="tx1"/>
                </a:solidFill>
              </a:rPr>
              <a:t> vi </a:t>
            </a:r>
            <a:r>
              <a:rPr lang="ca-ES" sz="2000" dirty="0" err="1">
                <a:solidFill>
                  <a:schemeClr val="tx1"/>
                </a:solidFill>
              </a:rPr>
              <a:t>analysera</a:t>
            </a:r>
            <a:r>
              <a:rPr lang="ca-ES" sz="2000" dirty="0">
                <a:solidFill>
                  <a:schemeClr val="tx1"/>
                </a:solidFill>
              </a:rPr>
              <a:t> </a:t>
            </a:r>
            <a:r>
              <a:rPr lang="ca-ES" sz="2000" dirty="0" err="1">
                <a:solidFill>
                  <a:schemeClr val="tx1"/>
                </a:solidFill>
              </a:rPr>
              <a:t>innehålet</a:t>
            </a:r>
            <a:r>
              <a:rPr lang="ca-ES" sz="2000" dirty="0">
                <a:solidFill>
                  <a:schemeClr val="tx1"/>
                </a:solidFill>
              </a:rPr>
              <a:t> i </a:t>
            </a:r>
            <a:r>
              <a:rPr lang="ca-ES" sz="2000" dirty="0" err="1">
                <a:solidFill>
                  <a:schemeClr val="tx1"/>
                </a:solidFill>
              </a:rPr>
              <a:t>jordproverna</a:t>
            </a:r>
            <a:r>
              <a:rPr lang="ca-ES" sz="2000" dirty="0">
                <a:solidFill>
                  <a:schemeClr val="tx1"/>
                </a:solidFill>
              </a:rPr>
              <a:t> </a:t>
            </a:r>
            <a:r>
              <a:rPr lang="ca-ES" sz="2000" dirty="0" err="1">
                <a:solidFill>
                  <a:schemeClr val="tx1"/>
                </a:solidFill>
              </a:rPr>
              <a:t>utifrån</a:t>
            </a:r>
            <a:r>
              <a:rPr lang="ca-ES" sz="2000" dirty="0">
                <a:solidFill>
                  <a:schemeClr val="tx1"/>
                </a:solidFill>
              </a:rPr>
              <a:t> </a:t>
            </a:r>
            <a:r>
              <a:rPr lang="ca-ES" sz="2000" dirty="0" err="1">
                <a:solidFill>
                  <a:schemeClr val="tx1"/>
                </a:solidFill>
              </a:rPr>
              <a:t>organiskt</a:t>
            </a:r>
            <a:r>
              <a:rPr lang="ca-ES" sz="2000" dirty="0">
                <a:solidFill>
                  <a:schemeClr val="tx1"/>
                </a:solidFill>
              </a:rPr>
              <a:t> material, </a:t>
            </a:r>
            <a:r>
              <a:rPr lang="ca-ES" sz="2000" dirty="0" err="1">
                <a:solidFill>
                  <a:schemeClr val="tx1"/>
                </a:solidFill>
              </a:rPr>
              <a:t>mikroorganismer</a:t>
            </a:r>
            <a:r>
              <a:rPr lang="ca-ES" sz="2000" dirty="0">
                <a:solidFill>
                  <a:schemeClr val="tx1"/>
                </a:solidFill>
              </a:rPr>
              <a:t>, </a:t>
            </a:r>
            <a:r>
              <a:rPr lang="ca-ES" sz="2000" dirty="0" err="1">
                <a:solidFill>
                  <a:schemeClr val="tx1"/>
                </a:solidFill>
              </a:rPr>
              <a:t>fukthalt</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bindning</a:t>
            </a:r>
            <a:r>
              <a:rPr lang="ca-ES" sz="2000" dirty="0">
                <a:solidFill>
                  <a:schemeClr val="tx1"/>
                </a:solidFill>
              </a:rPr>
              <a:t> av </a:t>
            </a:r>
            <a:r>
              <a:rPr lang="ca-ES" sz="2000" dirty="0" err="1">
                <a:solidFill>
                  <a:schemeClr val="tx1"/>
                </a:solidFill>
              </a:rPr>
              <a:t>näringsämnen</a:t>
            </a:r>
            <a:r>
              <a:rPr lang="ca-ES" sz="2000" dirty="0">
                <a:solidFill>
                  <a:schemeClr val="tx1"/>
                </a:solidFill>
              </a:rPr>
              <a:t>.</a:t>
            </a:r>
          </a:p>
          <a:p>
            <a:pPr marL="0" indent="0">
              <a:buNone/>
            </a:pPr>
            <a:endParaRPr lang="ca-ES" sz="2000" dirty="0">
              <a:solidFill>
                <a:schemeClr val="tx1"/>
              </a:solidFill>
            </a:endParaRPr>
          </a:p>
        </p:txBody>
      </p:sp>
      <p:pic>
        <p:nvPicPr>
          <p:cNvPr id="11" name="Gráfico 10">
            <a:extLst>
              <a:ext uri="{FF2B5EF4-FFF2-40B4-BE49-F238E27FC236}">
                <a16:creationId xmlns:a16="http://schemas.microsoft.com/office/drawing/2014/main" id="{C29D29F2-1A4D-E4B5-4EE5-E4E78F9C6D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6E452558-123D-C593-B7FF-44570594CD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EF7CE185-8AC3-9231-A83F-CC37BB7FE0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C02F0EDC-0202-4FA1-B59C-85AA18690A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pic>
        <p:nvPicPr>
          <p:cNvPr id="3" name="Bildobjekt 2" descr="En bild som visar verktyg, utomhus, gräs, växt&#10;&#10;AI-genererat innehåll kan vara felaktigt.">
            <a:extLst>
              <a:ext uri="{FF2B5EF4-FFF2-40B4-BE49-F238E27FC236}">
                <a16:creationId xmlns:a16="http://schemas.microsoft.com/office/drawing/2014/main" id="{B7113D13-E9D6-B80F-DD2E-1E175A230F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19239" y="0"/>
            <a:ext cx="4572761" cy="6858000"/>
          </a:xfrm>
          <a:prstGeom prst="rect">
            <a:avLst/>
          </a:prstGeom>
        </p:spPr>
      </p:pic>
    </p:spTree>
    <p:extLst>
      <p:ext uri="{BB962C8B-B14F-4D97-AF65-F5344CB8AC3E}">
        <p14:creationId xmlns:p14="http://schemas.microsoft.com/office/powerpoint/2010/main" val="2321053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FFBBC-622A-2F62-EF93-63E2E9F5F0C3}"/>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D4FDAF7-8EBF-F85A-032C-24D5A6B113B1}"/>
              </a:ext>
            </a:extLst>
          </p:cNvPr>
          <p:cNvSpPr txBox="1"/>
          <p:nvPr/>
        </p:nvSpPr>
        <p:spPr>
          <a:xfrm>
            <a:off x="441309" y="191055"/>
            <a:ext cx="12005655"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Ta </a:t>
            </a:r>
            <a:r>
              <a:rPr lang="es-ES" sz="4400" dirty="0" err="1">
                <a:solidFill>
                  <a:srgbClr val="0CAF8F"/>
                </a:solidFill>
                <a:latin typeface="Bebas Neue Regular" panose="020B0606020202050201" pitchFamily="34" charset="0"/>
              </a:rPr>
              <a:t>jordprover</a:t>
            </a:r>
            <a:r>
              <a:rPr lang="es-ES" sz="4400" dirty="0">
                <a:solidFill>
                  <a:srgbClr val="0CAF8F"/>
                </a:solidFill>
                <a:latin typeface="Bebas Neue Regular" panose="020B0606020202050201" pitchFamily="34" charset="0"/>
              </a:rPr>
              <a:t> </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3BE71267-80D0-35E6-7411-1C86E1AD711A}"/>
              </a:ext>
            </a:extLst>
          </p:cNvPr>
          <p:cNvSpPr txBox="1"/>
          <p:nvPr/>
        </p:nvSpPr>
        <p:spPr>
          <a:xfrm>
            <a:off x="441310" y="1060178"/>
            <a:ext cx="10515599" cy="559383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a:buFont typeface="Arial" panose="020B0604020202020204" pitchFamily="34" charset="0"/>
              <a:buChar char="•"/>
            </a:pPr>
            <a:r>
              <a:rPr lang="ca-ES" sz="2000" dirty="0" err="1">
                <a:solidFill>
                  <a:schemeClr val="tx1"/>
                </a:solidFill>
              </a:rPr>
              <a:t>Välj</a:t>
            </a:r>
            <a:r>
              <a:rPr lang="ca-ES" sz="2000" dirty="0">
                <a:solidFill>
                  <a:schemeClr val="tx1"/>
                </a:solidFill>
              </a:rPr>
              <a:t> en plats </a:t>
            </a:r>
            <a:r>
              <a:rPr lang="ca-ES" sz="2000" dirty="0" err="1">
                <a:solidFill>
                  <a:schemeClr val="tx1"/>
                </a:solidFill>
              </a:rPr>
              <a:t>där</a:t>
            </a:r>
            <a:r>
              <a:rPr lang="ca-ES" sz="2000" dirty="0">
                <a:solidFill>
                  <a:schemeClr val="tx1"/>
                </a:solidFill>
              </a:rPr>
              <a:t> du </a:t>
            </a:r>
            <a:r>
              <a:rPr lang="ca-ES" sz="2000" dirty="0" err="1">
                <a:solidFill>
                  <a:schemeClr val="tx1"/>
                </a:solidFill>
              </a:rPr>
              <a:t>ska</a:t>
            </a:r>
            <a:r>
              <a:rPr lang="ca-ES" sz="2000" dirty="0">
                <a:solidFill>
                  <a:schemeClr val="tx1"/>
                </a:solidFill>
              </a:rPr>
              <a:t> ta </a:t>
            </a:r>
            <a:r>
              <a:rPr lang="ca-ES" sz="2000" dirty="0" err="1">
                <a:solidFill>
                  <a:schemeClr val="tx1"/>
                </a:solidFill>
              </a:rPr>
              <a:t>provet</a:t>
            </a:r>
            <a:r>
              <a:rPr lang="ca-ES" sz="2000" dirty="0">
                <a:solidFill>
                  <a:schemeClr val="tx1"/>
                </a:solidFill>
              </a:rPr>
              <a:t>.</a:t>
            </a:r>
          </a:p>
          <a:p>
            <a:pPr>
              <a:buFont typeface="Arial" panose="020B0604020202020204" pitchFamily="34" charset="0"/>
              <a:buChar char="•"/>
            </a:pPr>
            <a:r>
              <a:rPr lang="ca-ES" sz="2000" dirty="0" err="1">
                <a:solidFill>
                  <a:schemeClr val="tx1"/>
                </a:solidFill>
              </a:rPr>
              <a:t>Anteckna</a:t>
            </a:r>
            <a:r>
              <a:rPr lang="ca-ES" sz="2000" dirty="0">
                <a:solidFill>
                  <a:schemeClr val="tx1"/>
                </a:solidFill>
              </a:rPr>
              <a:t> </a:t>
            </a:r>
            <a:r>
              <a:rPr lang="ca-ES" sz="2000" dirty="0" err="1">
                <a:solidFill>
                  <a:schemeClr val="tx1"/>
                </a:solidFill>
              </a:rPr>
              <a:t>alla</a:t>
            </a:r>
            <a:r>
              <a:rPr lang="ca-ES" sz="2000" dirty="0">
                <a:solidFill>
                  <a:schemeClr val="tx1"/>
                </a:solidFill>
              </a:rPr>
              <a:t> </a:t>
            </a:r>
            <a:r>
              <a:rPr lang="ca-ES" sz="2000" dirty="0" err="1">
                <a:solidFill>
                  <a:schemeClr val="tx1"/>
                </a:solidFill>
              </a:rPr>
              <a:t>uppgifter</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databladet</a:t>
            </a:r>
            <a:r>
              <a:rPr lang="ca-ES" sz="2000" dirty="0">
                <a:solidFill>
                  <a:schemeClr val="tx1"/>
                </a:solidFill>
              </a:rPr>
              <a:t> </a:t>
            </a:r>
            <a:br>
              <a:rPr lang="ca-ES" sz="2000" dirty="0">
                <a:solidFill>
                  <a:schemeClr val="tx1"/>
                </a:solidFill>
              </a:rPr>
            </a:br>
            <a:r>
              <a:rPr lang="ca-ES" sz="2000" dirty="0">
                <a:solidFill>
                  <a:schemeClr val="tx1"/>
                </a:solidFill>
              </a:rPr>
              <a:t>(</a:t>
            </a:r>
            <a:r>
              <a:rPr lang="ca-ES" sz="2000" dirty="0" err="1">
                <a:solidFill>
                  <a:schemeClr val="tx1"/>
                </a:solidFill>
              </a:rPr>
              <a:t>jordens</a:t>
            </a:r>
            <a:r>
              <a:rPr lang="ca-ES" sz="2000" dirty="0">
                <a:solidFill>
                  <a:schemeClr val="tx1"/>
                </a:solidFill>
              </a:rPr>
              <a:t> </a:t>
            </a:r>
            <a:r>
              <a:rPr lang="ca-ES" sz="2000" dirty="0" err="1">
                <a:solidFill>
                  <a:schemeClr val="tx1"/>
                </a:solidFill>
              </a:rPr>
              <a:t>egenskaper</a:t>
            </a:r>
            <a:r>
              <a:rPr lang="ca-ES" sz="2000" dirty="0">
                <a:solidFill>
                  <a:schemeClr val="tx1"/>
                </a:solidFill>
              </a:rPr>
              <a:t>, </a:t>
            </a:r>
            <a:r>
              <a:rPr lang="ca-ES" sz="2000" dirty="0" err="1">
                <a:solidFill>
                  <a:schemeClr val="tx1"/>
                </a:solidFill>
              </a:rPr>
              <a:t>geografiska</a:t>
            </a:r>
            <a:r>
              <a:rPr lang="ca-ES" sz="2000" dirty="0">
                <a:solidFill>
                  <a:schemeClr val="tx1"/>
                </a:solidFill>
              </a:rPr>
              <a:t> </a:t>
            </a:r>
            <a:r>
              <a:rPr lang="ca-ES" sz="2000" dirty="0" err="1">
                <a:solidFill>
                  <a:schemeClr val="tx1"/>
                </a:solidFill>
              </a:rPr>
              <a:t>koordinater</a:t>
            </a:r>
            <a:r>
              <a:rPr lang="ca-ES" sz="2000" dirty="0">
                <a:solidFill>
                  <a:schemeClr val="tx1"/>
                </a:solidFill>
              </a:rPr>
              <a:t>, </a:t>
            </a:r>
            <a:r>
              <a:rPr lang="ca-ES" sz="2000" dirty="0" err="1">
                <a:solidFill>
                  <a:schemeClr val="tx1"/>
                </a:solidFill>
              </a:rPr>
              <a:t>djup</a:t>
            </a:r>
            <a:r>
              <a:rPr lang="ca-ES" sz="2000" dirty="0">
                <a:solidFill>
                  <a:schemeClr val="tx1"/>
                </a:solidFill>
              </a:rPr>
              <a:t>, </a:t>
            </a:r>
            <a:r>
              <a:rPr lang="ca-ES" sz="2000" dirty="0" err="1">
                <a:solidFill>
                  <a:schemeClr val="tx1"/>
                </a:solidFill>
              </a:rPr>
              <a:t>bilder</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platsen</a:t>
            </a:r>
            <a:r>
              <a:rPr lang="ca-ES" sz="2000" dirty="0">
                <a:solidFill>
                  <a:schemeClr val="tx1"/>
                </a:solidFill>
              </a:rPr>
              <a:t> etc.). </a:t>
            </a:r>
          </a:p>
          <a:p>
            <a:pPr>
              <a:buFont typeface="Arial" panose="020B0604020202020204" pitchFamily="34" charset="0"/>
              <a:buChar char="•"/>
            </a:pPr>
            <a:r>
              <a:rPr lang="ca-ES" sz="2000" dirty="0">
                <a:solidFill>
                  <a:schemeClr val="tx1"/>
                </a:solidFill>
              </a:rPr>
              <a:t>Ta </a:t>
            </a:r>
            <a:r>
              <a:rPr lang="ca-ES" sz="2000" dirty="0" err="1">
                <a:solidFill>
                  <a:schemeClr val="tx1"/>
                </a:solidFill>
              </a:rPr>
              <a:t>på</a:t>
            </a:r>
            <a:r>
              <a:rPr lang="ca-ES" sz="2000" dirty="0">
                <a:solidFill>
                  <a:schemeClr val="tx1"/>
                </a:solidFill>
              </a:rPr>
              <a:t> </a:t>
            </a:r>
            <a:r>
              <a:rPr lang="ca-ES" sz="2000" dirty="0" err="1">
                <a:solidFill>
                  <a:schemeClr val="tx1"/>
                </a:solidFill>
              </a:rPr>
              <a:t>handskar</a:t>
            </a:r>
            <a:r>
              <a:rPr lang="ca-ES" sz="2000" dirty="0">
                <a:solidFill>
                  <a:schemeClr val="tx1"/>
                </a:solidFill>
              </a:rPr>
              <a:t> </a:t>
            </a:r>
            <a:r>
              <a:rPr lang="ca-ES" sz="2000" dirty="0" err="1">
                <a:solidFill>
                  <a:schemeClr val="tx1"/>
                </a:solidFill>
              </a:rPr>
              <a:t>så</a:t>
            </a:r>
            <a:r>
              <a:rPr lang="ca-ES" sz="2000" dirty="0">
                <a:solidFill>
                  <a:schemeClr val="tx1"/>
                </a:solidFill>
              </a:rPr>
              <a:t> </a:t>
            </a:r>
            <a:r>
              <a:rPr lang="ca-ES" sz="2000" dirty="0" err="1">
                <a:solidFill>
                  <a:schemeClr val="tx1"/>
                </a:solidFill>
              </a:rPr>
              <a:t>att</a:t>
            </a:r>
            <a:r>
              <a:rPr lang="ca-ES" sz="2000" dirty="0">
                <a:solidFill>
                  <a:schemeClr val="tx1"/>
                </a:solidFill>
              </a:rPr>
              <a:t> du </a:t>
            </a:r>
            <a:r>
              <a:rPr lang="ca-ES" sz="2000" dirty="0" err="1">
                <a:solidFill>
                  <a:schemeClr val="tx1"/>
                </a:solidFill>
              </a:rPr>
              <a:t>inte</a:t>
            </a:r>
            <a:r>
              <a:rPr lang="ca-ES" sz="2000" dirty="0">
                <a:solidFill>
                  <a:schemeClr val="tx1"/>
                </a:solidFill>
              </a:rPr>
              <a:t> </a:t>
            </a:r>
            <a:r>
              <a:rPr lang="ca-ES" sz="2000" dirty="0" err="1">
                <a:solidFill>
                  <a:schemeClr val="tx1"/>
                </a:solidFill>
              </a:rPr>
              <a:t>förorenar</a:t>
            </a:r>
            <a:r>
              <a:rPr lang="ca-ES" sz="2000" dirty="0">
                <a:solidFill>
                  <a:schemeClr val="tx1"/>
                </a:solidFill>
              </a:rPr>
              <a:t> </a:t>
            </a:r>
            <a:r>
              <a:rPr lang="ca-ES" sz="2000" dirty="0" err="1">
                <a:solidFill>
                  <a:schemeClr val="tx1"/>
                </a:solidFill>
              </a:rPr>
              <a:t>provet</a:t>
            </a:r>
            <a:r>
              <a:rPr lang="ca-ES" sz="2000" dirty="0">
                <a:solidFill>
                  <a:schemeClr val="tx1"/>
                </a:solidFill>
              </a:rPr>
              <a:t> </a:t>
            </a:r>
            <a:r>
              <a:rPr lang="ca-ES" sz="2000" dirty="0" err="1">
                <a:solidFill>
                  <a:schemeClr val="tx1"/>
                </a:solidFill>
              </a:rPr>
              <a:t>med</a:t>
            </a:r>
            <a:r>
              <a:rPr lang="ca-ES" sz="2000" dirty="0">
                <a:solidFill>
                  <a:schemeClr val="tx1"/>
                </a:solidFill>
              </a:rPr>
              <a:t> </a:t>
            </a:r>
            <a:r>
              <a:rPr lang="ca-ES" sz="2000" dirty="0" err="1">
                <a:solidFill>
                  <a:schemeClr val="tx1"/>
                </a:solidFill>
              </a:rPr>
              <a:t>hudens</a:t>
            </a:r>
            <a:r>
              <a:rPr lang="ca-ES" sz="2000" dirty="0">
                <a:solidFill>
                  <a:schemeClr val="tx1"/>
                </a:solidFill>
              </a:rPr>
              <a:t> </a:t>
            </a:r>
            <a:r>
              <a:rPr lang="ca-ES" sz="2000" dirty="0" err="1">
                <a:solidFill>
                  <a:schemeClr val="tx1"/>
                </a:solidFill>
              </a:rPr>
              <a:t>mikroflora</a:t>
            </a:r>
            <a:r>
              <a:rPr lang="ca-ES" sz="2000" dirty="0">
                <a:solidFill>
                  <a:schemeClr val="tx1"/>
                </a:solidFill>
              </a:rPr>
              <a:t>.</a:t>
            </a:r>
          </a:p>
          <a:p>
            <a:pPr>
              <a:buFont typeface="Arial" panose="020B0604020202020204" pitchFamily="34" charset="0"/>
              <a:buChar char="•"/>
            </a:pPr>
            <a:r>
              <a:rPr lang="ca-ES" sz="2000" b="1" dirty="0" err="1">
                <a:solidFill>
                  <a:schemeClr val="tx1"/>
                </a:solidFill>
              </a:rPr>
              <a:t>Gräv</a:t>
            </a:r>
            <a:r>
              <a:rPr lang="ca-ES" sz="2000" b="1" dirty="0">
                <a:solidFill>
                  <a:schemeClr val="tx1"/>
                </a:solidFill>
              </a:rPr>
              <a:t> till </a:t>
            </a:r>
            <a:r>
              <a:rPr lang="ca-ES" sz="2000" b="1" dirty="0" err="1">
                <a:solidFill>
                  <a:schemeClr val="tx1"/>
                </a:solidFill>
              </a:rPr>
              <a:t>ett</a:t>
            </a:r>
            <a:r>
              <a:rPr lang="ca-ES" sz="2000" b="1" dirty="0">
                <a:solidFill>
                  <a:schemeClr val="tx1"/>
                </a:solidFill>
              </a:rPr>
              <a:t> </a:t>
            </a:r>
            <a:r>
              <a:rPr lang="ca-ES" sz="2000" b="1" dirty="0" err="1">
                <a:solidFill>
                  <a:schemeClr val="tx1"/>
                </a:solidFill>
              </a:rPr>
              <a:t>djup</a:t>
            </a:r>
            <a:r>
              <a:rPr lang="ca-ES" sz="2000" b="1" dirty="0">
                <a:solidFill>
                  <a:schemeClr val="tx1"/>
                </a:solidFill>
              </a:rPr>
              <a:t> </a:t>
            </a:r>
            <a:r>
              <a:rPr lang="ca-ES" sz="2000" b="1" dirty="0" err="1">
                <a:solidFill>
                  <a:schemeClr val="tx1"/>
                </a:solidFill>
              </a:rPr>
              <a:t>på</a:t>
            </a:r>
            <a:r>
              <a:rPr lang="ca-ES" sz="2000" b="1" dirty="0">
                <a:solidFill>
                  <a:schemeClr val="tx1"/>
                </a:solidFill>
              </a:rPr>
              <a:t> </a:t>
            </a:r>
            <a:r>
              <a:rPr lang="ca-ES" sz="2000" b="1" dirty="0" err="1">
                <a:solidFill>
                  <a:schemeClr val="tx1"/>
                </a:solidFill>
              </a:rPr>
              <a:t>cirka</a:t>
            </a:r>
            <a:r>
              <a:rPr lang="ca-ES" sz="2000" b="1" dirty="0">
                <a:solidFill>
                  <a:schemeClr val="tx1"/>
                </a:solidFill>
              </a:rPr>
              <a:t> 15 cm </a:t>
            </a:r>
            <a:r>
              <a:rPr lang="ca-ES" sz="2000" dirty="0">
                <a:solidFill>
                  <a:schemeClr val="tx1"/>
                </a:solidFill>
              </a:rPr>
              <a:t>(</a:t>
            </a:r>
            <a:r>
              <a:rPr lang="ca-ES" sz="2000" dirty="0" err="1">
                <a:solidFill>
                  <a:schemeClr val="tx1"/>
                </a:solidFill>
              </a:rPr>
              <a:t>mät</a:t>
            </a:r>
            <a:r>
              <a:rPr lang="ca-ES" sz="2000" dirty="0">
                <a:solidFill>
                  <a:schemeClr val="tx1"/>
                </a:solidFill>
              </a:rPr>
              <a:t> </a:t>
            </a:r>
            <a:r>
              <a:rPr lang="ca-ES" sz="2000" dirty="0" err="1">
                <a:solidFill>
                  <a:schemeClr val="tx1"/>
                </a:solidFill>
              </a:rPr>
              <a:t>med</a:t>
            </a:r>
            <a:r>
              <a:rPr lang="ca-ES" sz="2000" dirty="0">
                <a:solidFill>
                  <a:schemeClr val="tx1"/>
                </a:solidFill>
              </a:rPr>
              <a:t> en </a:t>
            </a:r>
            <a:r>
              <a:rPr lang="ca-ES" sz="2000" dirty="0" err="1">
                <a:solidFill>
                  <a:schemeClr val="tx1"/>
                </a:solidFill>
              </a:rPr>
              <a:t>linjal</a:t>
            </a:r>
            <a:r>
              <a:rPr lang="ca-ES" sz="2000" dirty="0">
                <a:solidFill>
                  <a:schemeClr val="tx1"/>
                </a:solidFill>
              </a:rPr>
              <a:t>) </a:t>
            </a:r>
            <a:r>
              <a:rPr lang="ca-ES" sz="2000" dirty="0" err="1">
                <a:solidFill>
                  <a:schemeClr val="tx1"/>
                </a:solidFill>
              </a:rPr>
              <a:t>för</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b="1" dirty="0">
                <a:solidFill>
                  <a:schemeClr val="tx1"/>
                </a:solidFill>
              </a:rPr>
              <a:t>ta </a:t>
            </a:r>
            <a:r>
              <a:rPr lang="ca-ES" sz="2000" b="1" dirty="0" err="1">
                <a:solidFill>
                  <a:schemeClr val="tx1"/>
                </a:solidFill>
              </a:rPr>
              <a:t>jordprovet</a:t>
            </a:r>
            <a:r>
              <a:rPr lang="ca-ES" sz="2000" dirty="0">
                <a:solidFill>
                  <a:schemeClr val="tx1"/>
                </a:solidFill>
              </a:rPr>
              <a:t>.</a:t>
            </a:r>
          </a:p>
          <a:p>
            <a:pPr>
              <a:buFont typeface="Arial" panose="020B0604020202020204" pitchFamily="34" charset="0"/>
              <a:buChar char="•"/>
            </a:pPr>
            <a:r>
              <a:rPr lang="ca-ES" sz="2000" dirty="0" err="1">
                <a:solidFill>
                  <a:schemeClr val="tx1"/>
                </a:solidFill>
              </a:rPr>
              <a:t>Öppna</a:t>
            </a:r>
            <a:r>
              <a:rPr lang="ca-ES" sz="2000" dirty="0">
                <a:solidFill>
                  <a:schemeClr val="tx1"/>
                </a:solidFill>
              </a:rPr>
              <a:t> </a:t>
            </a:r>
            <a:r>
              <a:rPr lang="ca-ES" sz="2000" dirty="0" err="1">
                <a:solidFill>
                  <a:schemeClr val="tx1"/>
                </a:solidFill>
              </a:rPr>
              <a:t>påsen</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b="1" dirty="0" err="1">
                <a:solidFill>
                  <a:schemeClr val="tx1"/>
                </a:solidFill>
              </a:rPr>
              <a:t>lägg</a:t>
            </a:r>
            <a:r>
              <a:rPr lang="ca-ES" sz="2000" b="1" dirty="0">
                <a:solidFill>
                  <a:schemeClr val="tx1"/>
                </a:solidFill>
              </a:rPr>
              <a:t> i 2-3 dl </a:t>
            </a:r>
            <a:r>
              <a:rPr lang="ca-ES" sz="2000" b="1" dirty="0" err="1">
                <a:solidFill>
                  <a:schemeClr val="tx1"/>
                </a:solidFill>
              </a:rPr>
              <a:t>jord</a:t>
            </a:r>
            <a:r>
              <a:rPr lang="ca-ES" sz="2000" dirty="0">
                <a:solidFill>
                  <a:schemeClr val="tx1"/>
                </a:solidFill>
              </a:rPr>
              <a:t>.  </a:t>
            </a:r>
            <a:r>
              <a:rPr lang="ca-ES" sz="2000" dirty="0" err="1">
                <a:solidFill>
                  <a:schemeClr val="tx1"/>
                </a:solidFill>
              </a:rPr>
              <a:t>Jordprovet</a:t>
            </a:r>
            <a:r>
              <a:rPr lang="ca-ES" sz="2000" dirty="0">
                <a:solidFill>
                  <a:schemeClr val="tx1"/>
                </a:solidFill>
              </a:rPr>
              <a:t> </a:t>
            </a:r>
            <a:r>
              <a:rPr lang="ca-ES" sz="2000" dirty="0" err="1">
                <a:solidFill>
                  <a:schemeClr val="tx1"/>
                </a:solidFill>
              </a:rPr>
              <a:t>ska</a:t>
            </a:r>
            <a:r>
              <a:rPr lang="ca-ES" sz="2000" dirty="0">
                <a:solidFill>
                  <a:schemeClr val="tx1"/>
                </a:solidFill>
              </a:rPr>
              <a:t> vara </a:t>
            </a:r>
            <a:r>
              <a:rPr lang="ca-ES" sz="2000" dirty="0" err="1">
                <a:solidFill>
                  <a:schemeClr val="tx1"/>
                </a:solidFill>
              </a:rPr>
              <a:t>fritt</a:t>
            </a:r>
            <a:r>
              <a:rPr lang="ca-ES" sz="2000" dirty="0">
                <a:solidFill>
                  <a:schemeClr val="tx1"/>
                </a:solidFill>
              </a:rPr>
              <a:t> </a:t>
            </a:r>
            <a:r>
              <a:rPr lang="ca-ES" sz="2000" dirty="0" err="1">
                <a:solidFill>
                  <a:schemeClr val="tx1"/>
                </a:solidFill>
              </a:rPr>
              <a:t>från</a:t>
            </a:r>
            <a:r>
              <a:rPr lang="ca-ES" sz="2000" dirty="0">
                <a:solidFill>
                  <a:schemeClr val="tx1"/>
                </a:solidFill>
              </a:rPr>
              <a:t> </a:t>
            </a:r>
            <a:r>
              <a:rPr lang="ca-ES" sz="2000" dirty="0" err="1">
                <a:solidFill>
                  <a:schemeClr val="tx1"/>
                </a:solidFill>
              </a:rPr>
              <a:t>stenar</a:t>
            </a:r>
            <a:r>
              <a:rPr lang="ca-ES" sz="2000" dirty="0">
                <a:solidFill>
                  <a:schemeClr val="tx1"/>
                </a:solidFill>
              </a:rPr>
              <a:t>, </a:t>
            </a:r>
            <a:r>
              <a:rPr lang="ca-ES" sz="2000" dirty="0" err="1">
                <a:solidFill>
                  <a:schemeClr val="tx1"/>
                </a:solidFill>
              </a:rPr>
              <a:t>grus</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synliga</a:t>
            </a:r>
            <a:r>
              <a:rPr lang="ca-ES" sz="2000" dirty="0">
                <a:solidFill>
                  <a:schemeClr val="tx1"/>
                </a:solidFill>
              </a:rPr>
              <a:t> </a:t>
            </a:r>
            <a:r>
              <a:rPr lang="ca-ES" sz="2000" dirty="0" err="1">
                <a:solidFill>
                  <a:schemeClr val="tx1"/>
                </a:solidFill>
              </a:rPr>
              <a:t>växtdelar</a:t>
            </a:r>
            <a:r>
              <a:rPr lang="ca-ES" sz="2000" dirty="0">
                <a:solidFill>
                  <a:schemeClr val="tx1"/>
                </a:solidFill>
              </a:rPr>
              <a:t>. </a:t>
            </a:r>
            <a:r>
              <a:rPr lang="ca-ES" sz="2000" b="1" dirty="0" err="1">
                <a:solidFill>
                  <a:schemeClr val="tx1"/>
                </a:solidFill>
              </a:rPr>
              <a:t>Stäng</a:t>
            </a:r>
            <a:r>
              <a:rPr lang="ca-ES" sz="2000" b="1" dirty="0">
                <a:solidFill>
                  <a:schemeClr val="tx1"/>
                </a:solidFill>
              </a:rPr>
              <a:t> </a:t>
            </a:r>
            <a:r>
              <a:rPr lang="ca-ES" sz="2000" b="1" dirty="0" err="1">
                <a:solidFill>
                  <a:schemeClr val="tx1"/>
                </a:solidFill>
              </a:rPr>
              <a:t>genast</a:t>
            </a:r>
            <a:r>
              <a:rPr lang="ca-ES" sz="2000" b="1" dirty="0">
                <a:solidFill>
                  <a:schemeClr val="tx1"/>
                </a:solidFill>
              </a:rPr>
              <a:t> </a:t>
            </a:r>
            <a:r>
              <a:rPr lang="ca-ES" sz="2000" b="1" dirty="0" err="1">
                <a:solidFill>
                  <a:schemeClr val="tx1"/>
                </a:solidFill>
              </a:rPr>
              <a:t>påsen</a:t>
            </a:r>
            <a:r>
              <a:rPr lang="ca-ES" sz="2000" b="1" dirty="0">
                <a:solidFill>
                  <a:schemeClr val="tx1"/>
                </a:solidFill>
              </a:rPr>
              <a:t> </a:t>
            </a:r>
            <a:r>
              <a:rPr lang="ca-ES" sz="2000" dirty="0" err="1">
                <a:solidFill>
                  <a:schemeClr val="tx1"/>
                </a:solidFill>
              </a:rPr>
              <a:t>så</a:t>
            </a:r>
            <a:r>
              <a:rPr lang="ca-ES" sz="2000" dirty="0">
                <a:solidFill>
                  <a:schemeClr val="tx1"/>
                </a:solidFill>
              </a:rPr>
              <a:t> </a:t>
            </a:r>
            <a:r>
              <a:rPr lang="ca-ES" sz="2000" dirty="0" err="1">
                <a:solidFill>
                  <a:schemeClr val="tx1"/>
                </a:solidFill>
              </a:rPr>
              <a:t>inte</a:t>
            </a:r>
            <a:r>
              <a:rPr lang="ca-ES" sz="2000" dirty="0">
                <a:solidFill>
                  <a:schemeClr val="tx1"/>
                </a:solidFill>
              </a:rPr>
              <a:t> </a:t>
            </a:r>
            <a:r>
              <a:rPr lang="ca-ES" sz="2000" dirty="0" err="1">
                <a:solidFill>
                  <a:schemeClr val="tx1"/>
                </a:solidFill>
              </a:rPr>
              <a:t>jorden</a:t>
            </a:r>
            <a:r>
              <a:rPr lang="ca-ES" sz="2000" dirty="0">
                <a:solidFill>
                  <a:schemeClr val="tx1"/>
                </a:solidFill>
              </a:rPr>
              <a:t> </a:t>
            </a:r>
            <a:r>
              <a:rPr lang="ca-ES" sz="2000" dirty="0" err="1">
                <a:solidFill>
                  <a:schemeClr val="tx1"/>
                </a:solidFill>
              </a:rPr>
              <a:t>börjar</a:t>
            </a:r>
            <a:r>
              <a:rPr lang="ca-ES" sz="2000" dirty="0">
                <a:solidFill>
                  <a:schemeClr val="tx1"/>
                </a:solidFill>
              </a:rPr>
              <a:t> </a:t>
            </a:r>
            <a:r>
              <a:rPr lang="ca-ES" sz="2000" dirty="0" err="1">
                <a:solidFill>
                  <a:schemeClr val="tx1"/>
                </a:solidFill>
              </a:rPr>
              <a:t>torka</a:t>
            </a:r>
            <a:r>
              <a:rPr lang="ca-ES" sz="2000" dirty="0">
                <a:solidFill>
                  <a:schemeClr val="tx1"/>
                </a:solidFill>
              </a:rPr>
              <a:t> </a:t>
            </a:r>
            <a:r>
              <a:rPr lang="ca-ES" sz="2000" dirty="0" err="1">
                <a:solidFill>
                  <a:schemeClr val="tx1"/>
                </a:solidFill>
              </a:rPr>
              <a:t>och</a:t>
            </a:r>
            <a:r>
              <a:rPr lang="ca-ES" sz="2000" dirty="0">
                <a:solidFill>
                  <a:schemeClr val="tx1"/>
                </a:solidFill>
              </a:rPr>
              <a:t> ta den till </a:t>
            </a:r>
            <a:r>
              <a:rPr lang="ca-ES" sz="2000" dirty="0" err="1">
                <a:solidFill>
                  <a:schemeClr val="tx1"/>
                </a:solidFill>
              </a:rPr>
              <a:t>skolan</a:t>
            </a:r>
            <a:r>
              <a:rPr lang="ca-ES" sz="2000" dirty="0">
                <a:solidFill>
                  <a:schemeClr val="tx1"/>
                </a:solidFill>
              </a:rPr>
              <a:t> </a:t>
            </a:r>
            <a:r>
              <a:rPr lang="ca-ES" sz="2000" dirty="0" err="1">
                <a:solidFill>
                  <a:schemeClr val="tx1"/>
                </a:solidFill>
              </a:rPr>
              <a:t>för</a:t>
            </a:r>
            <a:r>
              <a:rPr lang="ca-ES" sz="2000" dirty="0">
                <a:solidFill>
                  <a:schemeClr val="tx1"/>
                </a:solidFill>
              </a:rPr>
              <a:t> </a:t>
            </a:r>
            <a:r>
              <a:rPr lang="ca-ES" sz="2000" dirty="0" err="1">
                <a:solidFill>
                  <a:schemeClr val="tx1"/>
                </a:solidFill>
              </a:rPr>
              <a:t>analys</a:t>
            </a:r>
            <a:r>
              <a:rPr lang="ca-ES" sz="2000" dirty="0">
                <a:solidFill>
                  <a:schemeClr val="tx1"/>
                </a:solidFill>
              </a:rPr>
              <a:t>.</a:t>
            </a:r>
          </a:p>
          <a:p>
            <a:pPr>
              <a:buFont typeface="Arial" panose="020B0604020202020204" pitchFamily="34" charset="0"/>
              <a:buChar char="•"/>
            </a:pPr>
            <a:r>
              <a:rPr lang="ca-ES" sz="2000" dirty="0">
                <a:solidFill>
                  <a:schemeClr val="tx1"/>
                </a:solidFill>
              </a:rPr>
              <a:t>Ta av </a:t>
            </a:r>
            <a:r>
              <a:rPr lang="ca-ES" sz="2000" dirty="0" err="1">
                <a:solidFill>
                  <a:schemeClr val="tx1"/>
                </a:solidFill>
              </a:rPr>
              <a:t>handskarna</a:t>
            </a:r>
            <a:r>
              <a:rPr lang="ca-ES" sz="2000" dirty="0">
                <a:solidFill>
                  <a:schemeClr val="tx1"/>
                </a:solidFill>
              </a:rPr>
              <a:t>, </a:t>
            </a:r>
            <a:r>
              <a:rPr lang="ca-ES" sz="2000" dirty="0" err="1">
                <a:solidFill>
                  <a:schemeClr val="tx1"/>
                </a:solidFill>
              </a:rPr>
              <a:t>plocka</a:t>
            </a:r>
            <a:r>
              <a:rPr lang="ca-ES" sz="2000" dirty="0">
                <a:solidFill>
                  <a:schemeClr val="tx1"/>
                </a:solidFill>
              </a:rPr>
              <a:t> </a:t>
            </a:r>
            <a:r>
              <a:rPr lang="ca-ES" sz="2000" dirty="0" err="1">
                <a:solidFill>
                  <a:schemeClr val="tx1"/>
                </a:solidFill>
              </a:rPr>
              <a:t>upp</a:t>
            </a:r>
            <a:r>
              <a:rPr lang="ca-ES" sz="2000" dirty="0">
                <a:solidFill>
                  <a:schemeClr val="tx1"/>
                </a:solidFill>
              </a:rPr>
              <a:t> </a:t>
            </a:r>
            <a:r>
              <a:rPr lang="ca-ES" sz="2000" dirty="0" err="1">
                <a:solidFill>
                  <a:schemeClr val="tx1"/>
                </a:solidFill>
              </a:rPr>
              <a:t>allt</a:t>
            </a:r>
            <a:r>
              <a:rPr lang="ca-ES" sz="2000" dirty="0">
                <a:solidFill>
                  <a:schemeClr val="tx1"/>
                </a:solidFill>
              </a:rPr>
              <a:t> (</a:t>
            </a:r>
            <a:r>
              <a:rPr lang="ca-ES" sz="2000" dirty="0" err="1">
                <a:solidFill>
                  <a:schemeClr val="tx1"/>
                </a:solidFill>
              </a:rPr>
              <a:t>lämna</a:t>
            </a:r>
            <a:r>
              <a:rPr lang="ca-ES" sz="2000" dirty="0">
                <a:solidFill>
                  <a:schemeClr val="tx1"/>
                </a:solidFill>
              </a:rPr>
              <a:t> </a:t>
            </a:r>
            <a:r>
              <a:rPr lang="ca-ES" sz="2000" dirty="0" err="1">
                <a:solidFill>
                  <a:schemeClr val="tx1"/>
                </a:solidFill>
              </a:rPr>
              <a:t>inte</a:t>
            </a:r>
            <a:r>
              <a:rPr lang="ca-ES" sz="2000" dirty="0">
                <a:solidFill>
                  <a:schemeClr val="tx1"/>
                </a:solidFill>
              </a:rPr>
              <a:t> </a:t>
            </a:r>
            <a:r>
              <a:rPr lang="ca-ES" sz="2000" dirty="0" err="1">
                <a:solidFill>
                  <a:schemeClr val="tx1"/>
                </a:solidFill>
              </a:rPr>
              <a:t>skräp</a:t>
            </a:r>
            <a:r>
              <a:rPr lang="ca-ES" sz="2000" dirty="0">
                <a:solidFill>
                  <a:schemeClr val="tx1"/>
                </a:solidFill>
              </a:rPr>
              <a:t> i </a:t>
            </a:r>
            <a:r>
              <a:rPr lang="ca-ES" sz="2000" dirty="0" err="1">
                <a:solidFill>
                  <a:schemeClr val="tx1"/>
                </a:solidFill>
              </a:rPr>
              <a:t>naturen</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märk</a:t>
            </a:r>
            <a:r>
              <a:rPr lang="ca-ES" sz="2000" dirty="0">
                <a:solidFill>
                  <a:schemeClr val="tx1"/>
                </a:solidFill>
              </a:rPr>
              <a:t> </a:t>
            </a:r>
            <a:r>
              <a:rPr lang="ca-ES" sz="2000" dirty="0" err="1">
                <a:solidFill>
                  <a:schemeClr val="tx1"/>
                </a:solidFill>
              </a:rPr>
              <a:t>påsen</a:t>
            </a:r>
            <a:r>
              <a:rPr lang="ca-ES" sz="2000" dirty="0">
                <a:solidFill>
                  <a:schemeClr val="tx1"/>
                </a:solidFill>
              </a:rPr>
              <a:t> </a:t>
            </a:r>
            <a:r>
              <a:rPr lang="ca-ES" sz="2000" dirty="0" err="1">
                <a:solidFill>
                  <a:schemeClr val="tx1"/>
                </a:solidFill>
              </a:rPr>
              <a:t>med</a:t>
            </a:r>
            <a:r>
              <a:rPr lang="ca-ES" sz="2000" dirty="0">
                <a:solidFill>
                  <a:schemeClr val="tx1"/>
                </a:solidFill>
              </a:rPr>
              <a:t> </a:t>
            </a:r>
            <a:r>
              <a:rPr lang="ca-ES" sz="2000" dirty="0" err="1">
                <a:solidFill>
                  <a:schemeClr val="tx1"/>
                </a:solidFill>
              </a:rPr>
              <a:t>ditt</a:t>
            </a:r>
            <a:r>
              <a:rPr lang="ca-ES" sz="2000" dirty="0">
                <a:solidFill>
                  <a:schemeClr val="tx1"/>
                </a:solidFill>
              </a:rPr>
              <a:t> </a:t>
            </a:r>
            <a:r>
              <a:rPr lang="ca-ES" sz="2000" dirty="0" err="1">
                <a:solidFill>
                  <a:schemeClr val="tx1"/>
                </a:solidFill>
              </a:rPr>
              <a:t>namn</a:t>
            </a:r>
            <a:r>
              <a:rPr lang="ca-ES" sz="2000" dirty="0">
                <a:solidFill>
                  <a:schemeClr val="tx1"/>
                </a:solidFill>
              </a:rPr>
              <a:t>.</a:t>
            </a:r>
          </a:p>
          <a:p>
            <a:pPr>
              <a:buFont typeface="Arial" panose="020B0604020202020204" pitchFamily="34" charset="0"/>
              <a:buChar char="•"/>
            </a:pPr>
            <a:r>
              <a:rPr lang="ca-ES" sz="2000" dirty="0">
                <a:solidFill>
                  <a:schemeClr val="tx1"/>
                </a:solidFill>
              </a:rPr>
              <a:t>Fota </a:t>
            </a:r>
            <a:r>
              <a:rPr lang="ca-ES" sz="2000" dirty="0" err="1">
                <a:solidFill>
                  <a:schemeClr val="tx1"/>
                </a:solidFill>
              </a:rPr>
              <a:t>platsen</a:t>
            </a:r>
            <a:r>
              <a:rPr lang="ca-ES" sz="2000" dirty="0">
                <a:solidFill>
                  <a:schemeClr val="tx1"/>
                </a:solidFill>
              </a:rPr>
              <a:t> </a:t>
            </a:r>
            <a:r>
              <a:rPr lang="ca-ES" sz="2000" dirty="0" err="1">
                <a:solidFill>
                  <a:schemeClr val="tx1"/>
                </a:solidFill>
              </a:rPr>
              <a:t>där</a:t>
            </a:r>
            <a:r>
              <a:rPr lang="ca-ES" sz="2000" dirty="0">
                <a:solidFill>
                  <a:schemeClr val="tx1"/>
                </a:solidFill>
              </a:rPr>
              <a:t> du </a:t>
            </a:r>
            <a:r>
              <a:rPr lang="ca-ES" sz="2000" dirty="0" err="1">
                <a:solidFill>
                  <a:schemeClr val="tx1"/>
                </a:solidFill>
              </a:rPr>
              <a:t>tog</a:t>
            </a:r>
            <a:r>
              <a:rPr lang="ca-ES" sz="2000" dirty="0">
                <a:solidFill>
                  <a:schemeClr val="tx1"/>
                </a:solidFill>
              </a:rPr>
              <a:t> </a:t>
            </a:r>
            <a:r>
              <a:rPr lang="ca-ES" sz="2000" dirty="0" err="1">
                <a:solidFill>
                  <a:schemeClr val="tx1"/>
                </a:solidFill>
              </a:rPr>
              <a:t>jorden</a:t>
            </a:r>
            <a:r>
              <a:rPr lang="ca-ES" sz="2000" dirty="0">
                <a:solidFill>
                  <a:schemeClr val="tx1"/>
                </a:solidFill>
              </a:rPr>
              <a:t>. Ta </a:t>
            </a:r>
            <a:r>
              <a:rPr lang="ca-ES" sz="2000" dirty="0" err="1">
                <a:solidFill>
                  <a:schemeClr val="tx1"/>
                </a:solidFill>
              </a:rPr>
              <a:t>gärna</a:t>
            </a:r>
            <a:r>
              <a:rPr lang="ca-ES" sz="2000" dirty="0">
                <a:solidFill>
                  <a:schemeClr val="tx1"/>
                </a:solidFill>
              </a:rPr>
              <a:t> </a:t>
            </a:r>
            <a:r>
              <a:rPr lang="ca-ES" sz="2000" dirty="0" err="1">
                <a:solidFill>
                  <a:schemeClr val="tx1"/>
                </a:solidFill>
              </a:rPr>
              <a:t>även</a:t>
            </a:r>
            <a:r>
              <a:rPr lang="ca-ES" sz="2000" dirty="0">
                <a:solidFill>
                  <a:schemeClr val="tx1"/>
                </a:solidFill>
              </a:rPr>
              <a:t> </a:t>
            </a:r>
            <a:r>
              <a:rPr lang="ca-ES" sz="2000" dirty="0" err="1">
                <a:solidFill>
                  <a:schemeClr val="tx1"/>
                </a:solidFill>
              </a:rPr>
              <a:t>ett</a:t>
            </a:r>
            <a:r>
              <a:rPr lang="ca-ES" sz="2000" dirty="0">
                <a:solidFill>
                  <a:schemeClr val="tx1"/>
                </a:solidFill>
              </a:rPr>
              <a:t> foto </a:t>
            </a:r>
            <a:r>
              <a:rPr lang="ca-ES" sz="2000" dirty="0" err="1">
                <a:solidFill>
                  <a:schemeClr val="tx1"/>
                </a:solidFill>
              </a:rPr>
              <a:t>med</a:t>
            </a:r>
            <a:r>
              <a:rPr lang="ca-ES" sz="2000" dirty="0">
                <a:solidFill>
                  <a:schemeClr val="tx1"/>
                </a:solidFill>
              </a:rPr>
              <a:t> den </a:t>
            </a:r>
            <a:r>
              <a:rPr lang="ca-ES" sz="2000" dirty="0" err="1">
                <a:solidFill>
                  <a:schemeClr val="tx1"/>
                </a:solidFill>
              </a:rPr>
              <a:t>märkta</a:t>
            </a:r>
            <a:r>
              <a:rPr lang="ca-ES" sz="2000" dirty="0">
                <a:solidFill>
                  <a:schemeClr val="tx1"/>
                </a:solidFill>
              </a:rPr>
              <a:t> </a:t>
            </a:r>
            <a:r>
              <a:rPr lang="ca-ES" sz="2000" dirty="0" err="1">
                <a:solidFill>
                  <a:schemeClr val="tx1"/>
                </a:solidFill>
              </a:rPr>
              <a:t>påsen</a:t>
            </a:r>
            <a:r>
              <a:rPr lang="ca-ES" sz="2000" dirty="0">
                <a:solidFill>
                  <a:schemeClr val="tx1"/>
                </a:solidFill>
              </a:rPr>
              <a:t> </a:t>
            </a:r>
            <a:r>
              <a:rPr lang="ca-ES" sz="2000" dirty="0" err="1">
                <a:solidFill>
                  <a:schemeClr val="tx1"/>
                </a:solidFill>
              </a:rPr>
              <a:t>med</a:t>
            </a:r>
            <a:r>
              <a:rPr lang="ca-ES" sz="2000" dirty="0">
                <a:solidFill>
                  <a:schemeClr val="tx1"/>
                </a:solidFill>
              </a:rPr>
              <a:t> i </a:t>
            </a:r>
            <a:r>
              <a:rPr lang="ca-ES" sz="2000" dirty="0" err="1">
                <a:solidFill>
                  <a:schemeClr val="tx1"/>
                </a:solidFill>
              </a:rPr>
              <a:t>bilden</a:t>
            </a:r>
            <a:r>
              <a:rPr lang="ca-ES" sz="2000" dirty="0">
                <a:solidFill>
                  <a:schemeClr val="tx1"/>
                </a:solidFill>
              </a:rPr>
              <a:t>.</a:t>
            </a:r>
          </a:p>
        </p:txBody>
      </p:sp>
      <p:pic>
        <p:nvPicPr>
          <p:cNvPr id="11" name="Gráfico 10">
            <a:extLst>
              <a:ext uri="{FF2B5EF4-FFF2-40B4-BE49-F238E27FC236}">
                <a16:creationId xmlns:a16="http://schemas.microsoft.com/office/drawing/2014/main" id="{10BCECAB-B3D0-351E-91A8-F12242FCCD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EA3EF3D4-9157-DC4A-2FFA-10F940A460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48614E10-E5BF-987B-4754-6D784C18C6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EB88F859-0AB6-C4AA-D695-B56930399FC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829206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020E0-979D-7573-538B-728818922A17}"/>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F95364F-2A0E-78E0-476B-3DC99BDD3AC1}"/>
              </a:ext>
            </a:extLst>
          </p:cNvPr>
          <p:cNvSpPr txBox="1"/>
          <p:nvPr/>
        </p:nvSpPr>
        <p:spPr>
          <a:xfrm>
            <a:off x="513590" y="403098"/>
            <a:ext cx="11346332" cy="769441"/>
          </a:xfrm>
          <a:prstGeom prst="rect">
            <a:avLst/>
          </a:prstGeom>
          <a:noFill/>
        </p:spPr>
        <p:txBody>
          <a:bodyPr wrap="square" rtlCol="0">
            <a:spAutoFit/>
          </a:bodyPr>
          <a:lstStyle/>
          <a:p>
            <a:r>
              <a:rPr lang="es-ES" sz="4400" dirty="0" err="1">
                <a:solidFill>
                  <a:srgbClr val="0CAF8F"/>
                </a:solidFill>
                <a:latin typeface="Bebas Neue Regular" panose="020B0606020202050201" pitchFamily="34" charset="0"/>
              </a:rPr>
              <a:t>uppgifter</a:t>
            </a:r>
            <a:r>
              <a:rPr lang="es-ES" sz="4400" dirty="0">
                <a:solidFill>
                  <a:srgbClr val="0CAF8F"/>
                </a:solidFill>
                <a:latin typeface="Bebas Neue Regular" panose="020B0606020202050201" pitchFamily="34" charset="0"/>
              </a:rPr>
              <a:t> </a:t>
            </a:r>
            <a:r>
              <a:rPr lang="es-ES" sz="4400" dirty="0" err="1">
                <a:solidFill>
                  <a:srgbClr val="0CAF8F"/>
                </a:solidFill>
                <a:latin typeface="Bebas Neue Regular" panose="020B0606020202050201" pitchFamily="34" charset="0"/>
              </a:rPr>
              <a:t>som</a:t>
            </a:r>
            <a:r>
              <a:rPr lang="es-ES" sz="4400" dirty="0">
                <a:solidFill>
                  <a:srgbClr val="0CAF8F"/>
                </a:solidFill>
                <a:latin typeface="Bebas Neue Regular" panose="020B0606020202050201" pitchFamily="34" charset="0"/>
              </a:rPr>
              <a:t> </a:t>
            </a:r>
            <a:r>
              <a:rPr lang="es-ES" sz="4400" dirty="0" err="1">
                <a:solidFill>
                  <a:srgbClr val="0CAF8F"/>
                </a:solidFill>
                <a:latin typeface="Bebas Neue Regular" panose="020B0606020202050201" pitchFamily="34" charset="0"/>
              </a:rPr>
              <a:t>ska</a:t>
            </a:r>
            <a:r>
              <a:rPr lang="es-ES" sz="4400" dirty="0">
                <a:solidFill>
                  <a:srgbClr val="0CAF8F"/>
                </a:solidFill>
                <a:latin typeface="Bebas Neue Regular" panose="020B0606020202050201" pitchFamily="34" charset="0"/>
              </a:rPr>
              <a:t> </a:t>
            </a:r>
            <a:r>
              <a:rPr lang="es-ES" sz="4400" dirty="0" err="1">
                <a:solidFill>
                  <a:srgbClr val="0CAF8F"/>
                </a:solidFill>
                <a:latin typeface="Bebas Neue Regular" panose="020B0606020202050201" pitchFamily="34" charset="0"/>
              </a:rPr>
              <a:t>fyllas</a:t>
            </a:r>
            <a:r>
              <a:rPr lang="es-ES" sz="4400" dirty="0">
                <a:solidFill>
                  <a:srgbClr val="0CAF8F"/>
                </a:solidFill>
                <a:latin typeface="Bebas Neue Regular" panose="020B0606020202050201" pitchFamily="34" charset="0"/>
              </a:rPr>
              <a:t> i</a:t>
            </a:r>
            <a:endParaRPr lang="es-ES" sz="4400" dirty="0">
              <a:latin typeface="Bebas Neue Regular" panose="020B0606020202050201" pitchFamily="34" charset="0"/>
            </a:endParaRPr>
          </a:p>
        </p:txBody>
      </p:sp>
      <p:pic>
        <p:nvPicPr>
          <p:cNvPr id="11" name="Gráfico 10">
            <a:extLst>
              <a:ext uri="{FF2B5EF4-FFF2-40B4-BE49-F238E27FC236}">
                <a16:creationId xmlns:a16="http://schemas.microsoft.com/office/drawing/2014/main" id="{33C94E12-CD6E-AB33-8BCF-4738000948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13A23CC2-911B-6AE5-EE11-7E3ECB05C5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A2D2F767-9418-97F5-393A-17316F7109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83323D8D-F39B-A931-84D0-7EAA8894BF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graphicFrame>
        <p:nvGraphicFramePr>
          <p:cNvPr id="4" name="Tabell 3">
            <a:extLst>
              <a:ext uri="{FF2B5EF4-FFF2-40B4-BE49-F238E27FC236}">
                <a16:creationId xmlns:a16="http://schemas.microsoft.com/office/drawing/2014/main" id="{B4B2EFBA-10F5-8F82-1AC7-B9439598E74A}"/>
              </a:ext>
            </a:extLst>
          </p:cNvPr>
          <p:cNvGraphicFramePr>
            <a:graphicFrameLocks noGrp="1"/>
          </p:cNvGraphicFramePr>
          <p:nvPr>
            <p:extLst>
              <p:ext uri="{D42A27DB-BD31-4B8C-83A1-F6EECF244321}">
                <p14:modId xmlns:p14="http://schemas.microsoft.com/office/powerpoint/2010/main" val="2661686228"/>
              </p:ext>
            </p:extLst>
          </p:nvPr>
        </p:nvGraphicFramePr>
        <p:xfrm>
          <a:off x="626129" y="1333688"/>
          <a:ext cx="8889346" cy="4190623"/>
        </p:xfrm>
        <a:graphic>
          <a:graphicData uri="http://schemas.openxmlformats.org/drawingml/2006/table">
            <a:tbl>
              <a:tblPr firstRow="1" bandRow="1">
                <a:tableStyleId>{5C22544A-7EE6-4342-B048-85BDC9FD1C3A}</a:tableStyleId>
              </a:tblPr>
              <a:tblGrid>
                <a:gridCol w="4444673">
                  <a:extLst>
                    <a:ext uri="{9D8B030D-6E8A-4147-A177-3AD203B41FA5}">
                      <a16:colId xmlns:a16="http://schemas.microsoft.com/office/drawing/2014/main" val="1437443856"/>
                    </a:ext>
                  </a:extLst>
                </a:gridCol>
                <a:gridCol w="4444673">
                  <a:extLst>
                    <a:ext uri="{9D8B030D-6E8A-4147-A177-3AD203B41FA5}">
                      <a16:colId xmlns:a16="http://schemas.microsoft.com/office/drawing/2014/main" val="1285529122"/>
                    </a:ext>
                  </a:extLst>
                </a:gridCol>
              </a:tblGrid>
              <a:tr h="410238">
                <a:tc>
                  <a:txBody>
                    <a:bodyPr/>
                    <a:lstStyle/>
                    <a:p>
                      <a:pPr fontAlgn="t">
                        <a:buNone/>
                      </a:pPr>
                      <a:r>
                        <a:rPr lang="sv-SE" sz="1300" dirty="0">
                          <a:effectLst/>
                        </a:rPr>
                        <a:t>Datablad</a:t>
                      </a:r>
                    </a:p>
                  </a:txBody>
                  <a:tcPr marL="42476" marR="42476" marT="42476" marB="424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rtl="0" fontAlgn="t">
                        <a:buNone/>
                      </a:pPr>
                      <a:endParaRPr lang="sv-SE" sz="1300" dirty="0">
                        <a:effectLst/>
                      </a:endParaRPr>
                    </a:p>
                  </a:txBody>
                  <a:tcPr marL="42476" marR="42476" marT="42476" marB="424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40104322"/>
                  </a:ext>
                </a:extLst>
              </a:tr>
              <a:tr h="410238">
                <a:tc>
                  <a:txBody>
                    <a:bodyPr/>
                    <a:lstStyle/>
                    <a:p>
                      <a:pPr rtl="0" fontAlgn="t">
                        <a:buNone/>
                      </a:pPr>
                      <a:r>
                        <a:rPr lang="sv-SE" sz="1000" b="0" i="0" u="none" strike="noStrike">
                          <a:solidFill>
                            <a:srgbClr val="000000"/>
                          </a:solidFill>
                          <a:effectLst/>
                          <a:latin typeface="Poppins" pitchFamily="2" charset="77"/>
                        </a:rPr>
                        <a:t>Prov taget av</a:t>
                      </a:r>
                      <a:endParaRPr lang="sv-SE">
                        <a:effectLst/>
                      </a:endParaRP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t">
                        <a:buNone/>
                      </a:pPr>
                      <a:endParaRPr lang="sv-SE" sz="1300" dirty="0">
                        <a:effectLst/>
                      </a:endParaRPr>
                    </a:p>
                  </a:txBody>
                  <a:tcPr marL="42476" marR="42476" marT="42476" marB="424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4071288"/>
                  </a:ext>
                </a:extLst>
              </a:tr>
              <a:tr h="410238">
                <a:tc>
                  <a:txBody>
                    <a:bodyPr/>
                    <a:lstStyle/>
                    <a:p>
                      <a:pPr rtl="0" fontAlgn="t">
                        <a:buNone/>
                      </a:pPr>
                      <a:r>
                        <a:rPr lang="sv-SE" sz="1000" b="0" i="0" u="none" strike="noStrike">
                          <a:solidFill>
                            <a:srgbClr val="000000"/>
                          </a:solidFill>
                          <a:effectLst/>
                          <a:latin typeface="Poppins" pitchFamily="2" charset="77"/>
                        </a:rPr>
                        <a:t>Kurs och klass</a:t>
                      </a:r>
                      <a:endParaRPr lang="sv-SE">
                        <a:effectLst/>
                      </a:endParaRP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t">
                        <a:buNone/>
                      </a:pPr>
                      <a:endParaRPr lang="sv-SE" sz="1300" dirty="0">
                        <a:effectLst/>
                      </a:endParaRPr>
                    </a:p>
                  </a:txBody>
                  <a:tcPr marL="42476" marR="42476" marT="42476" marB="424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53692696"/>
                  </a:ext>
                </a:extLst>
              </a:tr>
              <a:tr h="410238">
                <a:tc>
                  <a:txBody>
                    <a:bodyPr/>
                    <a:lstStyle/>
                    <a:p>
                      <a:pPr rtl="0" fontAlgn="t">
                        <a:buNone/>
                      </a:pPr>
                      <a:r>
                        <a:rPr lang="sv-SE" sz="1000" b="0" i="0" u="none" strike="noStrike">
                          <a:solidFill>
                            <a:srgbClr val="000000"/>
                          </a:solidFill>
                          <a:effectLst/>
                          <a:latin typeface="Poppins" pitchFamily="2" charset="77"/>
                        </a:rPr>
                        <a:t>Datum</a:t>
                      </a:r>
                      <a:endParaRPr lang="sv-SE">
                        <a:effectLst/>
                      </a:endParaRP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t">
                        <a:buNone/>
                      </a:pPr>
                      <a:endParaRPr lang="sv-SE" sz="1300" dirty="0">
                        <a:effectLst/>
                      </a:endParaRPr>
                    </a:p>
                  </a:txBody>
                  <a:tcPr marL="42476" marR="42476" marT="42476" marB="424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69644746"/>
                  </a:ext>
                </a:extLst>
              </a:tr>
              <a:tr h="0">
                <a:tc>
                  <a:txBody>
                    <a:bodyPr/>
                    <a:lstStyle/>
                    <a:p>
                      <a:pPr rtl="0" fontAlgn="t">
                        <a:buNone/>
                      </a:pPr>
                      <a:r>
                        <a:rPr lang="sv-SE" sz="1000" b="0" i="0" u="none" strike="noStrike">
                          <a:solidFill>
                            <a:srgbClr val="000000"/>
                          </a:solidFill>
                          <a:effectLst/>
                          <a:latin typeface="Poppins" pitchFamily="2" charset="77"/>
                        </a:rPr>
                        <a:t>Stad</a:t>
                      </a:r>
                      <a:endParaRPr lang="sv-SE">
                        <a:effectLst/>
                      </a:endParaRP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t">
                        <a:buNone/>
                      </a:pPr>
                      <a:endParaRPr lang="sv-SE" sz="1300" dirty="0">
                        <a:effectLst/>
                      </a:endParaRPr>
                    </a:p>
                  </a:txBody>
                  <a:tcPr marL="42476" marR="42476" marT="42476" marB="424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916604631"/>
                  </a:ext>
                </a:extLst>
              </a:tr>
              <a:tr h="239290">
                <a:tc>
                  <a:txBody>
                    <a:bodyPr/>
                    <a:lstStyle/>
                    <a:p>
                      <a:pPr rtl="0" fontAlgn="t">
                        <a:buNone/>
                      </a:pPr>
                      <a:r>
                        <a:rPr lang="sv-SE" sz="1000" b="0" i="0" u="none" strike="noStrike">
                          <a:solidFill>
                            <a:srgbClr val="000000"/>
                          </a:solidFill>
                          <a:effectLst/>
                          <a:latin typeface="Poppins" pitchFamily="2" charset="77"/>
                        </a:rPr>
                        <a:t>Geografiska koordinater</a:t>
                      </a:r>
                      <a:endParaRPr lang="sv-SE">
                        <a:effectLst/>
                      </a:endParaRPr>
                    </a:p>
                    <a:p>
                      <a:pPr rtl="0" fontAlgn="t">
                        <a:buNone/>
                      </a:pPr>
                      <a:r>
                        <a:rPr lang="sv-SE" sz="1000" b="0" i="0" u="none" strike="noStrike">
                          <a:solidFill>
                            <a:srgbClr val="000000"/>
                          </a:solidFill>
                          <a:effectLst/>
                          <a:latin typeface="Poppins" pitchFamily="2" charset="77"/>
                        </a:rPr>
                        <a:t>(Kartor)</a:t>
                      </a:r>
                      <a:endParaRPr lang="sv-SE">
                        <a:effectLst/>
                      </a:endParaRP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t">
                        <a:buNone/>
                      </a:pPr>
                      <a:endParaRPr lang="sv-SE" sz="1300" dirty="0">
                        <a:effectLst/>
                      </a:endParaRPr>
                    </a:p>
                  </a:txBody>
                  <a:tcPr marL="42476" marR="42476" marT="42476" marB="424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40229241"/>
                  </a:ext>
                </a:extLst>
              </a:tr>
              <a:tr h="170948">
                <a:tc>
                  <a:txBody>
                    <a:bodyPr/>
                    <a:lstStyle/>
                    <a:p>
                      <a:pPr rtl="0" fontAlgn="t">
                        <a:buNone/>
                      </a:pPr>
                      <a:r>
                        <a:rPr lang="sv-SE" sz="1000" b="0" i="0" u="none" strike="noStrike">
                          <a:solidFill>
                            <a:srgbClr val="000000"/>
                          </a:solidFill>
                          <a:effectLst/>
                          <a:latin typeface="Poppins" pitchFamily="2" charset="77"/>
                        </a:rPr>
                        <a:t>Provdjup (cm)</a:t>
                      </a:r>
                      <a:endParaRPr lang="sv-SE">
                        <a:effectLst/>
                      </a:endParaRP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t">
                        <a:buNone/>
                      </a:pPr>
                      <a:endParaRPr lang="sv-SE" sz="1300" dirty="0">
                        <a:effectLst/>
                      </a:endParaRPr>
                    </a:p>
                  </a:txBody>
                  <a:tcPr marL="42476" marR="42476" marT="42476" marB="424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65157673"/>
                  </a:ext>
                </a:extLst>
              </a:tr>
              <a:tr h="404953">
                <a:tc>
                  <a:txBody>
                    <a:bodyPr/>
                    <a:lstStyle/>
                    <a:p>
                      <a:pPr rtl="0" fontAlgn="t">
                        <a:buNone/>
                      </a:pPr>
                      <a:r>
                        <a:rPr lang="sv-SE" sz="1000" b="0" i="0" u="none" strike="noStrike">
                          <a:solidFill>
                            <a:srgbClr val="000000"/>
                          </a:solidFill>
                          <a:effectLst/>
                          <a:latin typeface="Poppins" pitchFamily="2" charset="77"/>
                        </a:rPr>
                        <a:t>Väderförhållanden (ºC temperatur / % fuktighet)</a:t>
                      </a:r>
                      <a:endParaRPr lang="sv-SE">
                        <a:effectLst/>
                      </a:endParaRP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t">
                        <a:buNone/>
                      </a:pPr>
                      <a:endParaRPr lang="sv-SE" sz="1300" dirty="0">
                        <a:effectLst/>
                      </a:endParaRPr>
                    </a:p>
                  </a:txBody>
                  <a:tcPr marL="42476" marR="42476" marT="42476" marB="424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71288580"/>
                  </a:ext>
                </a:extLst>
              </a:tr>
              <a:tr h="478580">
                <a:tc>
                  <a:txBody>
                    <a:bodyPr/>
                    <a:lstStyle/>
                    <a:p>
                      <a:pPr rtl="0" fontAlgn="t">
                        <a:buNone/>
                      </a:pPr>
                      <a:r>
                        <a:rPr lang="sv-SE" sz="1000" b="0" i="0" u="none" strike="noStrike" dirty="0">
                          <a:solidFill>
                            <a:srgbClr val="000000"/>
                          </a:solidFill>
                          <a:effectLst/>
                          <a:latin typeface="Poppins" pitchFamily="2" charset="77"/>
                        </a:rPr>
                        <a:t>Topografi (lutning/plant)</a:t>
                      </a:r>
                      <a:endParaRPr lang="sv-SE" dirty="0">
                        <a:effectLst/>
                      </a:endParaRP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t">
                        <a:buNone/>
                      </a:pPr>
                      <a:endParaRPr lang="sv-SE" sz="1300" dirty="0">
                        <a:effectLst/>
                      </a:endParaRPr>
                    </a:p>
                  </a:txBody>
                  <a:tcPr marL="42476" marR="42476" marT="42476" marB="424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538848414"/>
                  </a:ext>
                </a:extLst>
              </a:tr>
              <a:tr h="331325">
                <a:tc>
                  <a:txBody>
                    <a:bodyPr/>
                    <a:lstStyle/>
                    <a:p>
                      <a:pPr rtl="0" fontAlgn="t">
                        <a:buNone/>
                      </a:pPr>
                      <a:r>
                        <a:rPr lang="sv-SE" sz="1000" b="0" i="0" u="none" strike="noStrike" dirty="0">
                          <a:solidFill>
                            <a:srgbClr val="000000"/>
                          </a:solidFill>
                          <a:effectLst/>
                          <a:latin typeface="Poppins" pitchFamily="2" charset="77"/>
                        </a:rPr>
                        <a:t>Beskrivning av ekosystem (skog/buskar/betesmark/jordbruksmark/annat)</a:t>
                      </a:r>
                      <a:endParaRPr lang="sv-SE" dirty="0">
                        <a:effectLst/>
                      </a:endParaRP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t">
                        <a:buNone/>
                      </a:pPr>
                      <a:endParaRPr lang="sv-SE" sz="1300" dirty="0">
                        <a:effectLst/>
                      </a:endParaRPr>
                    </a:p>
                  </a:txBody>
                  <a:tcPr marL="42476" marR="42476" marT="42476" marB="424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65097911"/>
                  </a:ext>
                </a:extLst>
              </a:tr>
              <a:tr h="307514">
                <a:tc>
                  <a:txBody>
                    <a:bodyPr/>
                    <a:lstStyle/>
                    <a:p>
                      <a:pPr rtl="0" fontAlgn="t">
                        <a:buNone/>
                      </a:pPr>
                      <a:r>
                        <a:rPr lang="sv-SE" sz="1000" b="0" i="0" u="none" strike="noStrike" dirty="0">
                          <a:solidFill>
                            <a:srgbClr val="000000"/>
                          </a:solidFill>
                          <a:effectLst/>
                          <a:latin typeface="Poppins" pitchFamily="2" charset="77"/>
                        </a:rPr>
                        <a:t>Dominerande växtsorter (Testa </a:t>
                      </a:r>
                      <a:r>
                        <a:rPr lang="sv-SE" sz="1000" b="0" i="0" u="none" strike="noStrike" dirty="0" err="1">
                          <a:solidFill>
                            <a:srgbClr val="000000"/>
                          </a:solidFill>
                          <a:effectLst/>
                          <a:latin typeface="Poppins" pitchFamily="2" charset="77"/>
                        </a:rPr>
                        <a:t>mobilappen</a:t>
                      </a:r>
                      <a:r>
                        <a:rPr lang="sv-SE" sz="1000" b="0" i="0" u="none" strike="noStrike" dirty="0">
                          <a:solidFill>
                            <a:srgbClr val="000000"/>
                          </a:solidFill>
                          <a:effectLst/>
                          <a:latin typeface="Poppins" pitchFamily="2" charset="77"/>
                        </a:rPr>
                        <a:t> </a:t>
                      </a:r>
                      <a:r>
                        <a:rPr lang="sv-SE" sz="1000" b="0" i="0" u="none" strike="noStrike" dirty="0" err="1">
                          <a:solidFill>
                            <a:srgbClr val="000000"/>
                          </a:solidFill>
                          <a:effectLst/>
                          <a:latin typeface="Poppins" pitchFamily="2" charset="77"/>
                        </a:rPr>
                        <a:t>PlantNet</a:t>
                      </a:r>
                      <a:r>
                        <a:rPr lang="sv-SE" sz="1000" b="0" i="0" u="none" strike="noStrike" dirty="0">
                          <a:solidFill>
                            <a:srgbClr val="000000"/>
                          </a:solidFill>
                          <a:effectLst/>
                          <a:latin typeface="Poppins" pitchFamily="2" charset="77"/>
                        </a:rPr>
                        <a:t>)</a:t>
                      </a:r>
                      <a:endParaRPr lang="sv-SE" dirty="0">
                        <a:effectLst/>
                      </a:endParaRP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t">
                        <a:buNone/>
                      </a:pPr>
                      <a:endParaRPr lang="sv-SE" sz="1300" dirty="0">
                        <a:effectLst/>
                      </a:endParaRPr>
                    </a:p>
                  </a:txBody>
                  <a:tcPr marL="42476" marR="42476" marT="42476" marB="424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63625481"/>
                  </a:ext>
                </a:extLst>
              </a:tr>
            </a:tbl>
          </a:graphicData>
        </a:graphic>
      </p:graphicFrame>
    </p:spTree>
    <p:extLst>
      <p:ext uri="{BB962C8B-B14F-4D97-AF65-F5344CB8AC3E}">
        <p14:creationId xmlns:p14="http://schemas.microsoft.com/office/powerpoint/2010/main" val="1510333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alpha val="14000"/>
          </a:srgbClr>
        </a:solidFill>
        <a:effectLst/>
      </p:bgPr>
    </p:bg>
    <p:spTree>
      <p:nvGrpSpPr>
        <p:cNvPr id="1" name="">
          <a:extLst>
            <a:ext uri="{FF2B5EF4-FFF2-40B4-BE49-F238E27FC236}">
              <a16:creationId xmlns:a16="http://schemas.microsoft.com/office/drawing/2014/main" id="{46203AD5-0A6A-01EC-D026-FBE36F3586BC}"/>
            </a:ext>
          </a:extLst>
        </p:cNvPr>
        <p:cNvGrpSpPr/>
        <p:nvPr/>
      </p:nvGrpSpPr>
      <p:grpSpPr>
        <a:xfrm>
          <a:off x="0" y="0"/>
          <a:ext cx="0" cy="0"/>
          <a:chOff x="0" y="0"/>
          <a:chExt cx="0" cy="0"/>
        </a:xfrm>
      </p:grpSpPr>
      <p:sp>
        <p:nvSpPr>
          <p:cNvPr id="4" name="CuadroTexto 5">
            <a:extLst>
              <a:ext uri="{FF2B5EF4-FFF2-40B4-BE49-F238E27FC236}">
                <a16:creationId xmlns:a16="http://schemas.microsoft.com/office/drawing/2014/main" id="{4453F63A-1DE2-9DF7-5B70-7B3EFF142B93}"/>
              </a:ext>
            </a:extLst>
          </p:cNvPr>
          <p:cNvSpPr txBox="1"/>
          <p:nvPr/>
        </p:nvSpPr>
        <p:spPr>
          <a:xfrm>
            <a:off x="943821" y="651871"/>
            <a:ext cx="5293350" cy="1200329"/>
          </a:xfrm>
          <a:prstGeom prst="rect">
            <a:avLst/>
          </a:prstGeom>
          <a:noFill/>
        </p:spPr>
        <p:txBody>
          <a:bodyPr wrap="square" rtlCol="0">
            <a:spAutoFit/>
          </a:bodyPr>
          <a:lstStyle/>
          <a:p>
            <a:r>
              <a:rPr lang="es-ES" sz="3600" dirty="0" err="1">
                <a:latin typeface="Bebas Neue Regular" panose="020B0606020202050201" pitchFamily="34" charset="0"/>
              </a:rPr>
              <a:t>Lektion</a:t>
            </a:r>
            <a:r>
              <a:rPr lang="es-ES" sz="3600" dirty="0">
                <a:latin typeface="Bebas Neue Regular" panose="020B0606020202050201" pitchFamily="34" charset="0"/>
              </a:rPr>
              <a:t> 3 </a:t>
            </a:r>
            <a:br>
              <a:rPr lang="es-ES" sz="3600" dirty="0">
                <a:latin typeface="Bebas Neue Regular" panose="020B0606020202050201" pitchFamily="34" charset="0"/>
              </a:rPr>
            </a:br>
            <a:r>
              <a:rPr lang="es-ES" sz="3600" dirty="0" err="1">
                <a:solidFill>
                  <a:srgbClr val="0CB08E"/>
                </a:solidFill>
                <a:latin typeface="Bebas Neue Regular" panose="020B0606020202050201" pitchFamily="34" charset="0"/>
              </a:rPr>
              <a:t>beräkna</a:t>
            </a:r>
            <a:r>
              <a:rPr lang="es-ES" sz="3600" dirty="0">
                <a:solidFill>
                  <a:srgbClr val="0CB08E"/>
                </a:solidFill>
                <a:latin typeface="Bebas Neue Regular" panose="020B0606020202050201" pitchFamily="34" charset="0"/>
              </a:rPr>
              <a:t> </a:t>
            </a:r>
            <a:r>
              <a:rPr lang="es-ES" sz="3600" dirty="0" err="1">
                <a:solidFill>
                  <a:srgbClr val="0CB08E"/>
                </a:solidFill>
                <a:latin typeface="Bebas Neue Regular" panose="020B0606020202050201" pitchFamily="34" charset="0"/>
              </a:rPr>
              <a:t>bördighet</a:t>
            </a:r>
            <a:endParaRPr lang="es-ES" sz="3600" dirty="0">
              <a:solidFill>
                <a:srgbClr val="0CB08E"/>
              </a:solidFill>
              <a:latin typeface="Bebas Neue Regular" panose="020B0606020202050201" pitchFamily="34" charset="0"/>
            </a:endParaRPr>
          </a:p>
        </p:txBody>
      </p:sp>
      <p:sp>
        <p:nvSpPr>
          <p:cNvPr id="5" name="CuadroTexto 8">
            <a:extLst>
              <a:ext uri="{FF2B5EF4-FFF2-40B4-BE49-F238E27FC236}">
                <a16:creationId xmlns:a16="http://schemas.microsoft.com/office/drawing/2014/main" id="{F01F2B3C-DD27-BCB0-4A7A-FC4CFDB8EA04}"/>
              </a:ext>
            </a:extLst>
          </p:cNvPr>
          <p:cNvSpPr txBox="1"/>
          <p:nvPr/>
        </p:nvSpPr>
        <p:spPr>
          <a:xfrm>
            <a:off x="943821" y="2101271"/>
            <a:ext cx="4662905" cy="4224233"/>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b="1" dirty="0" err="1">
                <a:solidFill>
                  <a:schemeClr val="tx1"/>
                </a:solidFill>
              </a:rPr>
              <a:t>Praktiska</a:t>
            </a:r>
            <a:r>
              <a:rPr lang="ca-ES" b="1" dirty="0">
                <a:solidFill>
                  <a:schemeClr val="tx1"/>
                </a:solidFill>
              </a:rPr>
              <a:t> experiment </a:t>
            </a:r>
            <a:r>
              <a:rPr lang="ca-ES" b="1" dirty="0" err="1">
                <a:solidFill>
                  <a:schemeClr val="tx1"/>
                </a:solidFill>
              </a:rPr>
              <a:t>för</a:t>
            </a:r>
            <a:r>
              <a:rPr lang="ca-ES" b="1" dirty="0">
                <a:solidFill>
                  <a:schemeClr val="tx1"/>
                </a:solidFill>
              </a:rPr>
              <a:t> </a:t>
            </a:r>
            <a:r>
              <a:rPr lang="ca-ES" b="1" dirty="0" err="1">
                <a:solidFill>
                  <a:schemeClr val="tx1"/>
                </a:solidFill>
              </a:rPr>
              <a:t>att</a:t>
            </a:r>
            <a:r>
              <a:rPr lang="ca-ES" b="1" dirty="0">
                <a:solidFill>
                  <a:schemeClr val="tx1"/>
                </a:solidFill>
              </a:rPr>
              <a:t> testa om </a:t>
            </a:r>
            <a:r>
              <a:rPr lang="ca-ES" b="1" dirty="0" err="1">
                <a:solidFill>
                  <a:schemeClr val="tx1"/>
                </a:solidFill>
              </a:rPr>
              <a:t>proverna</a:t>
            </a:r>
            <a:r>
              <a:rPr lang="ca-ES" b="1" dirty="0">
                <a:solidFill>
                  <a:schemeClr val="tx1"/>
                </a:solidFill>
              </a:rPr>
              <a:t> </a:t>
            </a:r>
            <a:r>
              <a:rPr lang="ca-ES" b="1" dirty="0" err="1">
                <a:solidFill>
                  <a:schemeClr val="tx1"/>
                </a:solidFill>
              </a:rPr>
              <a:t>innehåller</a:t>
            </a:r>
            <a:r>
              <a:rPr lang="ca-ES" b="1" dirty="0">
                <a:solidFill>
                  <a:schemeClr val="tx1"/>
                </a:solidFill>
              </a:rPr>
              <a:t> </a:t>
            </a:r>
            <a:r>
              <a:rPr lang="ca-ES" b="1" dirty="0" err="1">
                <a:solidFill>
                  <a:schemeClr val="tx1"/>
                </a:solidFill>
              </a:rPr>
              <a:t>organiskt</a:t>
            </a:r>
            <a:r>
              <a:rPr lang="ca-ES" b="1" dirty="0">
                <a:solidFill>
                  <a:schemeClr val="tx1"/>
                </a:solidFill>
              </a:rPr>
              <a:t> material, </a:t>
            </a:r>
            <a:r>
              <a:rPr lang="ca-ES" b="1" dirty="0" err="1">
                <a:solidFill>
                  <a:schemeClr val="tx1"/>
                </a:solidFill>
              </a:rPr>
              <a:t>mikroorganismer</a:t>
            </a:r>
            <a:r>
              <a:rPr lang="ca-ES" b="1" dirty="0">
                <a:solidFill>
                  <a:schemeClr val="tx1"/>
                </a:solidFill>
              </a:rPr>
              <a:t> </a:t>
            </a:r>
            <a:r>
              <a:rPr lang="ca-ES" b="1" dirty="0" err="1">
                <a:solidFill>
                  <a:schemeClr val="tx1"/>
                </a:solidFill>
              </a:rPr>
              <a:t>samt</a:t>
            </a:r>
            <a:r>
              <a:rPr lang="ca-ES" b="1" dirty="0">
                <a:solidFill>
                  <a:schemeClr val="tx1"/>
                </a:solidFill>
              </a:rPr>
              <a:t> </a:t>
            </a:r>
            <a:r>
              <a:rPr lang="ca-ES" b="1" dirty="0" err="1">
                <a:solidFill>
                  <a:schemeClr val="tx1"/>
                </a:solidFill>
              </a:rPr>
              <a:t>dess</a:t>
            </a:r>
            <a:r>
              <a:rPr lang="ca-ES" b="1" dirty="0">
                <a:solidFill>
                  <a:schemeClr val="tx1"/>
                </a:solidFill>
              </a:rPr>
              <a:t> </a:t>
            </a:r>
            <a:r>
              <a:rPr lang="ca-ES" b="1" dirty="0" err="1">
                <a:solidFill>
                  <a:schemeClr val="tx1"/>
                </a:solidFill>
              </a:rPr>
              <a:t>fukthalt</a:t>
            </a:r>
            <a:r>
              <a:rPr lang="ca-ES" b="1" dirty="0">
                <a:solidFill>
                  <a:schemeClr val="tx1"/>
                </a:solidFill>
              </a:rPr>
              <a:t> </a:t>
            </a:r>
            <a:r>
              <a:rPr lang="ca-ES" b="1" dirty="0" err="1">
                <a:solidFill>
                  <a:schemeClr val="tx1"/>
                </a:solidFill>
              </a:rPr>
              <a:t>och</a:t>
            </a:r>
            <a:r>
              <a:rPr lang="ca-ES" b="1" dirty="0">
                <a:solidFill>
                  <a:schemeClr val="tx1"/>
                </a:solidFill>
              </a:rPr>
              <a:t> </a:t>
            </a:r>
            <a:r>
              <a:rPr lang="ca-ES" b="1" dirty="0" err="1">
                <a:solidFill>
                  <a:schemeClr val="tx1"/>
                </a:solidFill>
              </a:rPr>
              <a:t>bindning</a:t>
            </a:r>
            <a:r>
              <a:rPr lang="ca-ES" b="1" dirty="0">
                <a:solidFill>
                  <a:schemeClr val="tx1"/>
                </a:solidFill>
              </a:rPr>
              <a:t> av </a:t>
            </a:r>
            <a:r>
              <a:rPr lang="ca-ES" b="1" dirty="0" err="1">
                <a:solidFill>
                  <a:schemeClr val="tx1"/>
                </a:solidFill>
              </a:rPr>
              <a:t>näringsämnen</a:t>
            </a:r>
            <a:endParaRPr lang="ca-ES" b="1" dirty="0">
              <a:solidFill>
                <a:schemeClr val="tx1"/>
              </a:solidFill>
            </a:endParaRPr>
          </a:p>
          <a:p>
            <a:pPr marL="0" indent="0">
              <a:buNone/>
            </a:pPr>
            <a:endParaRPr lang="ca-ES" b="1" dirty="0"/>
          </a:p>
          <a:p>
            <a:pPr marL="0" indent="0">
              <a:buNone/>
            </a:pPr>
            <a:r>
              <a:rPr lang="sv-SE" b="1" dirty="0">
                <a:solidFill>
                  <a:srgbClr val="0CAF8F"/>
                </a:solidFill>
              </a:rPr>
              <a:t>Ämne:  </a:t>
            </a:r>
            <a:r>
              <a:rPr lang="sv-SE" dirty="0">
                <a:solidFill>
                  <a:schemeClr val="tx1"/>
                </a:solidFill>
              </a:rPr>
              <a:t>Biologi och geologi</a:t>
            </a:r>
            <a:br>
              <a:rPr lang="sv-SE" dirty="0"/>
            </a:br>
            <a:r>
              <a:rPr lang="sv-SE" b="1" dirty="0">
                <a:solidFill>
                  <a:srgbClr val="0CAF8F"/>
                </a:solidFill>
              </a:rPr>
              <a:t>Undervisningstid:  </a:t>
            </a:r>
            <a:r>
              <a:rPr lang="sv-SE" dirty="0">
                <a:solidFill>
                  <a:schemeClr val="tx1"/>
                </a:solidFill>
              </a:rPr>
              <a:t>55 min, uppdelat på tre block </a:t>
            </a:r>
          </a:p>
          <a:p>
            <a:pPr marL="0" indent="0">
              <a:buNone/>
            </a:pPr>
            <a:r>
              <a:rPr lang="sv-SE" b="1" dirty="0">
                <a:solidFill>
                  <a:srgbClr val="0CAF8F"/>
                </a:solidFill>
              </a:rPr>
              <a:t>Material:</a:t>
            </a:r>
          </a:p>
          <a:p>
            <a:pPr marL="0" indent="0">
              <a:buNone/>
            </a:pPr>
            <a:r>
              <a:rPr lang="sv-SE" dirty="0">
                <a:solidFill>
                  <a:schemeClr val="tx1"/>
                </a:solidFill>
              </a:rPr>
              <a:t>Jordprover som samlats in av eleverna</a:t>
            </a:r>
          </a:p>
          <a:p>
            <a:pPr marL="0" indent="0">
              <a:buNone/>
            </a:pPr>
            <a:r>
              <a:rPr lang="sv-SE" b="1" dirty="0">
                <a:solidFill>
                  <a:schemeClr val="tx1"/>
                </a:solidFill>
              </a:rPr>
              <a:t>Fukthalt: </a:t>
            </a:r>
            <a:r>
              <a:rPr lang="sv-SE" dirty="0">
                <a:solidFill>
                  <a:schemeClr val="tx1"/>
                </a:solidFill>
              </a:rPr>
              <a:t>Petriskålar eller urglas, </a:t>
            </a:r>
            <a:r>
              <a:rPr lang="sv-SE" dirty="0" err="1">
                <a:solidFill>
                  <a:schemeClr val="tx1"/>
                </a:solidFill>
              </a:rPr>
              <a:t>labbvåg</a:t>
            </a:r>
            <a:r>
              <a:rPr lang="sv-SE" dirty="0">
                <a:solidFill>
                  <a:schemeClr val="tx1"/>
                </a:solidFill>
              </a:rPr>
              <a:t>, och ugn.</a:t>
            </a:r>
          </a:p>
          <a:p>
            <a:pPr marL="0" indent="0">
              <a:buNone/>
            </a:pPr>
            <a:r>
              <a:rPr lang="sv-SE" b="1" dirty="0">
                <a:solidFill>
                  <a:schemeClr val="tx1"/>
                </a:solidFill>
              </a:rPr>
              <a:t>Organiskt material: </a:t>
            </a:r>
            <a:r>
              <a:rPr lang="sv-SE" dirty="0">
                <a:solidFill>
                  <a:schemeClr val="tx1"/>
                </a:solidFill>
              </a:rPr>
              <a:t>Petriskålar eller urglas, </a:t>
            </a:r>
            <a:r>
              <a:rPr lang="sv-SE" dirty="0" err="1">
                <a:solidFill>
                  <a:schemeClr val="tx1"/>
                </a:solidFill>
              </a:rPr>
              <a:t>labbvåg</a:t>
            </a:r>
            <a:r>
              <a:rPr lang="sv-SE" dirty="0">
                <a:solidFill>
                  <a:schemeClr val="tx1"/>
                </a:solidFill>
              </a:rPr>
              <a:t>, väteperoxid.</a:t>
            </a:r>
          </a:p>
          <a:p>
            <a:pPr marL="0" indent="0">
              <a:buNone/>
            </a:pPr>
            <a:r>
              <a:rPr lang="sv-SE" b="1" dirty="0">
                <a:solidFill>
                  <a:schemeClr val="tx1"/>
                </a:solidFill>
              </a:rPr>
              <a:t>Bindning av näringsämnen: </a:t>
            </a:r>
            <a:r>
              <a:rPr lang="sv-SE" dirty="0">
                <a:solidFill>
                  <a:schemeClr val="tx1"/>
                </a:solidFill>
              </a:rPr>
              <a:t>en tratt, en bägare, filterpapper, 100 ml lösning med 0,4 M kopparsulfat (CuSO</a:t>
            </a:r>
            <a:r>
              <a:rPr lang="sv-SE" baseline="-25000" dirty="0">
                <a:solidFill>
                  <a:schemeClr val="tx1"/>
                </a:solidFill>
              </a:rPr>
              <a:t>4</a:t>
            </a:r>
            <a:r>
              <a:rPr lang="sv-SE" dirty="0">
                <a:solidFill>
                  <a:schemeClr val="tx1"/>
                </a:solidFill>
              </a:rPr>
              <a:t>).</a:t>
            </a:r>
            <a:br>
              <a:rPr lang="sv-SE" dirty="0"/>
            </a:br>
            <a:endParaRPr lang="es-ES" dirty="0"/>
          </a:p>
        </p:txBody>
      </p:sp>
      <p:pic>
        <p:nvPicPr>
          <p:cNvPr id="11" name="Bildobjekt 10" descr="En bild som visar moln, utomhus, himmel, landskap&#10;&#10;AI-genererat innehåll kan vara felaktigt.">
            <a:extLst>
              <a:ext uri="{FF2B5EF4-FFF2-40B4-BE49-F238E27FC236}">
                <a16:creationId xmlns:a16="http://schemas.microsoft.com/office/drawing/2014/main" id="{337F4F46-156A-6429-328B-298FA2AA1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5276" y="-889000"/>
            <a:ext cx="5810250" cy="7747000"/>
          </a:xfrm>
          <a:prstGeom prst="rect">
            <a:avLst/>
          </a:prstGeom>
        </p:spPr>
      </p:pic>
    </p:spTree>
    <p:extLst>
      <p:ext uri="{BB962C8B-B14F-4D97-AF65-F5344CB8AC3E}">
        <p14:creationId xmlns:p14="http://schemas.microsoft.com/office/powerpoint/2010/main" val="1007384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B152D58D-51B2-EFFA-3E69-0B7081E34B7B}"/>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8BE2BA8C-19F3-6334-CB53-5B380ACC0257}"/>
              </a:ext>
            </a:extLst>
          </p:cNvPr>
          <p:cNvSpPr txBox="1"/>
          <p:nvPr/>
        </p:nvSpPr>
        <p:spPr>
          <a:xfrm>
            <a:off x="563858" y="153996"/>
            <a:ext cx="7613038" cy="707886"/>
          </a:xfrm>
          <a:prstGeom prst="rect">
            <a:avLst/>
          </a:prstGeom>
          <a:noFill/>
        </p:spPr>
        <p:txBody>
          <a:bodyPr wrap="square" rtlCol="0">
            <a:spAutoFit/>
          </a:bodyPr>
          <a:lstStyle/>
          <a:p>
            <a:r>
              <a:rPr lang="es-ES" sz="4000" dirty="0" err="1">
                <a:solidFill>
                  <a:srgbClr val="0CB08E"/>
                </a:solidFill>
                <a:latin typeface="Bebas Neue Regular" panose="020B0606020202050201" pitchFamily="34" charset="0"/>
              </a:rPr>
              <a:t>För</a:t>
            </a:r>
            <a:r>
              <a:rPr lang="es-ES" sz="4000" dirty="0">
                <a:solidFill>
                  <a:srgbClr val="0CB08E"/>
                </a:solidFill>
                <a:latin typeface="Bebas Neue Regular" panose="020B0606020202050201" pitchFamily="34" charset="0"/>
              </a:rPr>
              <a:t> </a:t>
            </a:r>
            <a:r>
              <a:rPr lang="es-ES" sz="4000" dirty="0" err="1">
                <a:solidFill>
                  <a:srgbClr val="0CB08E"/>
                </a:solidFill>
                <a:latin typeface="Bebas Neue Regular" panose="020B0606020202050201" pitchFamily="34" charset="0"/>
              </a:rPr>
              <a:t>lärare</a:t>
            </a:r>
            <a:r>
              <a:rPr lang="es-ES" sz="4000" dirty="0">
                <a:solidFill>
                  <a:srgbClr val="0CB08E"/>
                </a:solidFill>
                <a:latin typeface="Bebas Neue Regular" panose="020B0606020202050201" pitchFamily="34" charset="0"/>
              </a:rPr>
              <a:t>: </a:t>
            </a:r>
            <a:r>
              <a:rPr lang="es-ES" sz="4000" dirty="0" err="1">
                <a:latin typeface="Bebas Neue Regular" panose="020B0606020202050201" pitchFamily="34" charset="0"/>
              </a:rPr>
              <a:t>Instruktioner</a:t>
            </a:r>
            <a:r>
              <a:rPr lang="es-ES" sz="4000" dirty="0">
                <a:latin typeface="Bebas Neue Regular" panose="020B0606020202050201" pitchFamily="34" charset="0"/>
              </a:rPr>
              <a:t> </a:t>
            </a:r>
            <a:r>
              <a:rPr lang="es-ES" sz="4000" dirty="0" err="1">
                <a:latin typeface="Bebas Neue Regular" panose="020B0606020202050201" pitchFamily="34" charset="0"/>
              </a:rPr>
              <a:t>inför</a:t>
            </a:r>
            <a:r>
              <a:rPr lang="es-ES" sz="4000" dirty="0">
                <a:latin typeface="Bebas Neue Regular" panose="020B0606020202050201" pitchFamily="34" charset="0"/>
              </a:rPr>
              <a:t> </a:t>
            </a:r>
            <a:r>
              <a:rPr lang="es-ES" sz="4000" dirty="0" err="1">
                <a:latin typeface="Bebas Neue Regular" panose="020B0606020202050201" pitchFamily="34" charset="0"/>
              </a:rPr>
              <a:t>lektion</a:t>
            </a:r>
            <a:r>
              <a:rPr lang="es-ES" sz="4000" dirty="0">
                <a:latin typeface="Bebas Neue Regular" panose="020B0606020202050201" pitchFamily="34" charset="0"/>
              </a:rPr>
              <a:t> 3</a:t>
            </a:r>
          </a:p>
        </p:txBody>
      </p:sp>
      <p:sp>
        <p:nvSpPr>
          <p:cNvPr id="7" name="CuadroTexto 8">
            <a:extLst>
              <a:ext uri="{FF2B5EF4-FFF2-40B4-BE49-F238E27FC236}">
                <a16:creationId xmlns:a16="http://schemas.microsoft.com/office/drawing/2014/main" id="{DA335E57-44CE-E20C-0967-48C0C1F04036}"/>
              </a:ext>
            </a:extLst>
          </p:cNvPr>
          <p:cNvSpPr txBox="1"/>
          <p:nvPr/>
        </p:nvSpPr>
        <p:spPr>
          <a:xfrm>
            <a:off x="563858" y="861882"/>
            <a:ext cx="10515599" cy="505523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1">
                <a:solidFill>
                  <a:schemeClr val="tx1"/>
                </a:solidFill>
              </a:rPr>
              <a:t>BLOCK 1 (15 min):</a:t>
            </a:r>
          </a:p>
          <a:p>
            <a:pPr marL="0" indent="0">
              <a:buNone/>
            </a:pPr>
            <a:r>
              <a:rPr lang="sv-SE" noProof="1">
                <a:solidFill>
                  <a:schemeClr val="tx1"/>
                </a:solidFill>
              </a:rPr>
              <a:t>Varje grupp beräknar jordens fukthalt, en viktig faktor för att kunna fastställa bördigheten. Eleverna ska väga behållaren (petriskål, urglas) och skriv ned den tomma behållarens vikt och häll sedan i 10–30 gram jord innan det väger den igen för att beräkna vikten på den blöta jorden. Provet ska sedan torka  under 24 timmar i 105 °C.</a:t>
            </a:r>
          </a:p>
          <a:p>
            <a:pPr marL="0" indent="0">
              <a:buNone/>
            </a:pPr>
            <a:endParaRPr lang="sv-SE" noProof="1">
              <a:solidFill>
                <a:schemeClr val="tx1"/>
              </a:solidFill>
            </a:endParaRPr>
          </a:p>
          <a:p>
            <a:pPr marL="0" indent="0">
              <a:buNone/>
            </a:pPr>
            <a:r>
              <a:rPr lang="sv-SE" b="1" noProof="1">
                <a:solidFill>
                  <a:schemeClr val="tx1"/>
                </a:solidFill>
              </a:rPr>
              <a:t>BLOCK 2 (15 min):</a:t>
            </a:r>
          </a:p>
          <a:p>
            <a:pPr marL="0" indent="0">
              <a:buNone/>
            </a:pPr>
            <a:r>
              <a:rPr lang="sv-SE" noProof="1">
                <a:solidFill>
                  <a:schemeClr val="tx1"/>
                </a:solidFill>
              </a:rPr>
              <a:t>Varje grupp ska analysera halten av organiskt material i sitt jordprov, genom att lägga cirka 10 g i en petriskål eller på ett urglas och  tillsätta några droppar väteperoxid. Om jorden innehåller mycket organiskt material kommer den att börja den att bubbla. Den kemiska reaktionen som orsakar bubblorna sker eftersom jorden innehåller katalas. Katalas är ett enzym som finns i djur och växters vävnad. Eleverna får bedöma mängden organiskt matieral utifrån hur mycket bubblor/aktivitet de kan se.</a:t>
            </a:r>
          </a:p>
          <a:p>
            <a:pPr marL="0" indent="0">
              <a:buNone/>
            </a:pPr>
            <a:endParaRPr lang="sv-SE" noProof="1">
              <a:solidFill>
                <a:schemeClr val="tx1"/>
              </a:solidFill>
            </a:endParaRPr>
          </a:p>
          <a:p>
            <a:pPr marL="0" indent="0">
              <a:buNone/>
            </a:pPr>
            <a:r>
              <a:rPr lang="sv-SE" b="1" noProof="1">
                <a:solidFill>
                  <a:schemeClr val="tx1"/>
                </a:solidFill>
              </a:rPr>
              <a:t>BLOCK 3 (25 min):</a:t>
            </a:r>
            <a:endParaRPr lang="sv-SE" noProof="1">
              <a:solidFill>
                <a:schemeClr val="tx1"/>
              </a:solidFill>
            </a:endParaRPr>
          </a:p>
          <a:p>
            <a:pPr marL="0" indent="0">
              <a:buNone/>
            </a:pPr>
            <a:r>
              <a:rPr lang="sv-SE" noProof="1">
                <a:solidFill>
                  <a:schemeClr val="tx1"/>
                </a:solidFill>
              </a:rPr>
              <a:t>Varje grupp analyserar bindningen av näringsämnen i sitt jordprov, en annan viktig faktor för  att bedöma jordens bördighet. Varje grupp tar en tratt, en bägare och ett filterpapper (konformat eller ett kaffefilter). Sätt filterpapper i tratten och fyll det med jord. Häll sedan i en lösning med 100 ml 0,4 N kopparsulfat CuSO4.</a:t>
            </a:r>
          </a:p>
          <a:p>
            <a:pPr marL="0" indent="0">
              <a:buNone/>
            </a:pPr>
            <a:endParaRPr lang="sv-SE" noProof="1">
              <a:solidFill>
                <a:schemeClr val="tx1"/>
              </a:solidFill>
            </a:endParaRPr>
          </a:p>
          <a:p>
            <a:pPr marL="0" indent="0">
              <a:buNone/>
            </a:pPr>
            <a:r>
              <a:rPr lang="sv-SE" noProof="1">
                <a:solidFill>
                  <a:schemeClr val="tx1"/>
                </a:solidFill>
              </a:rPr>
              <a:t>Sedan ska eleverna titta på den filtrerade lösningens färg. Ju mer genomskinlig den är desto bättre kapacitet har jorden att binda näringsämnen. Färgen på lösningen kan variera från den ursprungliga blåa färgen på grund av blandning med andra kemiska ämnen. </a:t>
            </a:r>
          </a:p>
        </p:txBody>
      </p:sp>
    </p:spTree>
    <p:extLst>
      <p:ext uri="{BB962C8B-B14F-4D97-AF65-F5344CB8AC3E}">
        <p14:creationId xmlns:p14="http://schemas.microsoft.com/office/powerpoint/2010/main" val="2782858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9595E-73E5-E998-E812-0C04B9E6ED8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03ACEB13-8ADF-1572-620A-A4565F06C947}"/>
              </a:ext>
            </a:extLst>
          </p:cNvPr>
          <p:cNvSpPr txBox="1"/>
          <p:nvPr/>
        </p:nvSpPr>
        <p:spPr>
          <a:xfrm>
            <a:off x="597312" y="809497"/>
            <a:ext cx="10875320"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1 (15 min) </a:t>
            </a:r>
            <a:r>
              <a:rPr lang="es-ES" sz="4400" dirty="0" err="1">
                <a:latin typeface="Bebas Neue Regular" panose="020B0606020202050201" pitchFamily="34" charset="0"/>
              </a:rPr>
              <a:t>Gissa</a:t>
            </a:r>
            <a:r>
              <a:rPr lang="es-ES" sz="4400" dirty="0">
                <a:latin typeface="Bebas Neue Regular" panose="020B0606020202050201" pitchFamily="34" charset="0"/>
              </a:rPr>
              <a:t>!</a:t>
            </a:r>
          </a:p>
        </p:txBody>
      </p:sp>
      <p:sp>
        <p:nvSpPr>
          <p:cNvPr id="9" name="CuadroTexto 8">
            <a:extLst>
              <a:ext uri="{FF2B5EF4-FFF2-40B4-BE49-F238E27FC236}">
                <a16:creationId xmlns:a16="http://schemas.microsoft.com/office/drawing/2014/main" id="{495A2C66-51A6-C48A-D29C-456A8D0E7138}"/>
              </a:ext>
            </a:extLst>
          </p:cNvPr>
          <p:cNvSpPr txBox="1"/>
          <p:nvPr/>
        </p:nvSpPr>
        <p:spPr>
          <a:xfrm>
            <a:off x="597312" y="1678620"/>
            <a:ext cx="10515599" cy="190052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err="1">
                <a:solidFill>
                  <a:schemeClr val="tx1"/>
                </a:solidFill>
              </a:rPr>
              <a:t>Ungefär</a:t>
            </a:r>
            <a:r>
              <a:rPr lang="ca-ES" sz="2000" dirty="0">
                <a:solidFill>
                  <a:schemeClr val="tx1"/>
                </a:solidFill>
              </a:rPr>
              <a:t> </a:t>
            </a:r>
            <a:r>
              <a:rPr lang="ca-ES" sz="2000" dirty="0" err="1">
                <a:solidFill>
                  <a:schemeClr val="tx1"/>
                </a:solidFill>
              </a:rPr>
              <a:t>hur</a:t>
            </a:r>
            <a:r>
              <a:rPr lang="ca-ES" sz="2000" dirty="0">
                <a:solidFill>
                  <a:schemeClr val="tx1"/>
                </a:solidFill>
              </a:rPr>
              <a:t> </a:t>
            </a:r>
            <a:r>
              <a:rPr lang="ca-ES" sz="2000" dirty="0" err="1">
                <a:solidFill>
                  <a:schemeClr val="tx1"/>
                </a:solidFill>
              </a:rPr>
              <a:t>många</a:t>
            </a:r>
            <a:r>
              <a:rPr lang="ca-ES" sz="2000" dirty="0">
                <a:solidFill>
                  <a:schemeClr val="tx1"/>
                </a:solidFill>
              </a:rPr>
              <a:t> </a:t>
            </a:r>
            <a:r>
              <a:rPr lang="ca-ES" sz="2000" dirty="0" err="1">
                <a:solidFill>
                  <a:schemeClr val="tx1"/>
                </a:solidFill>
              </a:rPr>
              <a:t>levande</a:t>
            </a:r>
            <a:r>
              <a:rPr lang="ca-ES" sz="2000" dirty="0">
                <a:solidFill>
                  <a:schemeClr val="tx1"/>
                </a:solidFill>
              </a:rPr>
              <a:t> </a:t>
            </a:r>
            <a:r>
              <a:rPr lang="ca-ES" sz="2000" dirty="0" err="1">
                <a:solidFill>
                  <a:schemeClr val="tx1"/>
                </a:solidFill>
              </a:rPr>
              <a:t>organismer</a:t>
            </a:r>
            <a:r>
              <a:rPr lang="ca-ES" sz="2000" dirty="0">
                <a:solidFill>
                  <a:schemeClr val="tx1"/>
                </a:solidFill>
              </a:rPr>
              <a:t> </a:t>
            </a:r>
            <a:r>
              <a:rPr lang="ca-ES" sz="2000" dirty="0" err="1">
                <a:solidFill>
                  <a:schemeClr val="tx1"/>
                </a:solidFill>
              </a:rPr>
              <a:t>finns</a:t>
            </a:r>
            <a:r>
              <a:rPr lang="ca-ES" sz="2000" dirty="0">
                <a:solidFill>
                  <a:schemeClr val="tx1"/>
                </a:solidFill>
              </a:rPr>
              <a:t> </a:t>
            </a:r>
            <a:r>
              <a:rPr lang="ca-ES" sz="2000" dirty="0" err="1">
                <a:solidFill>
                  <a:schemeClr val="tx1"/>
                </a:solidFill>
              </a:rPr>
              <a:t>det</a:t>
            </a:r>
            <a:r>
              <a:rPr lang="ca-ES" sz="2000" dirty="0">
                <a:solidFill>
                  <a:schemeClr val="tx1"/>
                </a:solidFill>
              </a:rPr>
              <a:t> i en </a:t>
            </a:r>
            <a:r>
              <a:rPr lang="ca-ES" sz="2000" dirty="0" err="1">
                <a:solidFill>
                  <a:schemeClr val="tx1"/>
                </a:solidFill>
              </a:rPr>
              <a:t>tesked</a:t>
            </a:r>
            <a:r>
              <a:rPr lang="ca-ES" sz="2000" dirty="0">
                <a:solidFill>
                  <a:schemeClr val="tx1"/>
                </a:solidFill>
              </a:rPr>
              <a:t> ‘</a:t>
            </a:r>
            <a:r>
              <a:rPr lang="ca-ES" sz="2000" dirty="0" err="1">
                <a:solidFill>
                  <a:schemeClr val="tx1"/>
                </a:solidFill>
              </a:rPr>
              <a:t>levande</a:t>
            </a:r>
            <a:r>
              <a:rPr lang="ca-ES" sz="2000" dirty="0">
                <a:solidFill>
                  <a:schemeClr val="tx1"/>
                </a:solidFill>
              </a:rPr>
              <a:t>’ </a:t>
            </a:r>
            <a:r>
              <a:rPr lang="ca-ES" sz="2000" dirty="0" err="1">
                <a:solidFill>
                  <a:schemeClr val="tx1"/>
                </a:solidFill>
              </a:rPr>
              <a:t>jord</a:t>
            </a:r>
            <a:r>
              <a:rPr lang="ca-ES" sz="2000" dirty="0">
                <a:solidFill>
                  <a:schemeClr val="tx1"/>
                </a:solidFill>
              </a:rPr>
              <a:t>? </a:t>
            </a:r>
          </a:p>
          <a:p>
            <a:pPr marL="0" indent="0">
              <a:buNone/>
            </a:pPr>
            <a:r>
              <a:rPr lang="ca-ES" sz="2000" dirty="0">
                <a:solidFill>
                  <a:schemeClr val="tx1"/>
                </a:solidFill>
              </a:rPr>
              <a:t>a 8000 </a:t>
            </a:r>
          </a:p>
          <a:p>
            <a:pPr marL="0" indent="0">
              <a:buNone/>
            </a:pPr>
            <a:r>
              <a:rPr lang="ca-ES" sz="2000" dirty="0">
                <a:solidFill>
                  <a:schemeClr val="tx1"/>
                </a:solidFill>
              </a:rPr>
              <a:t>b 8 000 000 </a:t>
            </a:r>
          </a:p>
          <a:p>
            <a:pPr marL="0" indent="0">
              <a:buNone/>
            </a:pPr>
            <a:r>
              <a:rPr lang="ca-ES" sz="2000" dirty="0">
                <a:solidFill>
                  <a:schemeClr val="tx1"/>
                </a:solidFill>
              </a:rPr>
              <a:t>c 8 000 000 000</a:t>
            </a:r>
          </a:p>
        </p:txBody>
      </p:sp>
      <p:pic>
        <p:nvPicPr>
          <p:cNvPr id="11" name="Gráfico 10">
            <a:extLst>
              <a:ext uri="{FF2B5EF4-FFF2-40B4-BE49-F238E27FC236}">
                <a16:creationId xmlns:a16="http://schemas.microsoft.com/office/drawing/2014/main" id="{B1916FA2-7EE7-910C-CD5F-7D24EC1494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5E1C7142-23A6-CE4C-745B-FBCCC1003B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4B70A651-35A6-1868-81ED-BC3CF898E3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A881646C-C35A-10FB-A572-32B692C01D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3140187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2B529-C192-2759-7EDB-5651B41E13E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CF5753C1-8F4F-5AF2-90FD-5558C30855B3}"/>
              </a:ext>
            </a:extLst>
          </p:cNvPr>
          <p:cNvSpPr txBox="1"/>
          <p:nvPr/>
        </p:nvSpPr>
        <p:spPr>
          <a:xfrm>
            <a:off x="597312" y="809497"/>
            <a:ext cx="10875320"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1 (20 min) </a:t>
            </a:r>
            <a:r>
              <a:rPr lang="es-ES" sz="4400" dirty="0" err="1">
                <a:latin typeface="Bebas Neue Regular" panose="020B0606020202050201" pitchFamily="34" charset="0"/>
              </a:rPr>
              <a:t>Gissa</a:t>
            </a:r>
            <a:r>
              <a:rPr lang="es-ES" sz="4400" dirty="0">
                <a:latin typeface="Bebas Neue Regular" panose="020B0606020202050201" pitchFamily="34" charset="0"/>
              </a:rPr>
              <a:t>!</a:t>
            </a:r>
          </a:p>
        </p:txBody>
      </p:sp>
      <p:sp>
        <p:nvSpPr>
          <p:cNvPr id="9" name="CuadroTexto 8">
            <a:extLst>
              <a:ext uri="{FF2B5EF4-FFF2-40B4-BE49-F238E27FC236}">
                <a16:creationId xmlns:a16="http://schemas.microsoft.com/office/drawing/2014/main" id="{F24FC654-761B-7BBF-CAD7-A263C5392F29}"/>
              </a:ext>
            </a:extLst>
          </p:cNvPr>
          <p:cNvSpPr txBox="1"/>
          <p:nvPr/>
        </p:nvSpPr>
        <p:spPr>
          <a:xfrm>
            <a:off x="597312" y="1678620"/>
            <a:ext cx="10515599" cy="515526"/>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a:solidFill>
                  <a:schemeClr val="tx1"/>
                </a:solidFill>
              </a:rPr>
              <a:t>c 8 000 000 000 = 8 </a:t>
            </a:r>
            <a:r>
              <a:rPr lang="ca-ES" sz="2000" dirty="0" err="1">
                <a:solidFill>
                  <a:schemeClr val="tx1"/>
                </a:solidFill>
              </a:rPr>
              <a:t>miljarder</a:t>
            </a:r>
            <a:endParaRPr lang="ca-ES" sz="2000" dirty="0">
              <a:solidFill>
                <a:schemeClr val="tx1"/>
              </a:solidFill>
            </a:endParaRPr>
          </a:p>
        </p:txBody>
      </p:sp>
      <p:pic>
        <p:nvPicPr>
          <p:cNvPr id="11" name="Gráfico 10">
            <a:extLst>
              <a:ext uri="{FF2B5EF4-FFF2-40B4-BE49-F238E27FC236}">
                <a16:creationId xmlns:a16="http://schemas.microsoft.com/office/drawing/2014/main" id="{67154A4C-5307-A4D6-1DF0-5843E041FA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94320EA7-D1B1-249D-C3F1-793B277080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1A74E9EA-0022-CBC8-BCAC-FC3B41EA68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22070ADA-67FC-DFD6-115C-0C23545091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665214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5261FD2-3A12-4ECE-8889-C1E36D1A45E6}"/>
              </a:ext>
            </a:extLst>
          </p:cNvPr>
          <p:cNvSpPr/>
          <p:nvPr/>
        </p:nvSpPr>
        <p:spPr>
          <a:xfrm flipH="1">
            <a:off x="2788918" y="-767443"/>
            <a:ext cx="11292841" cy="8392886"/>
          </a:xfrm>
          <a:prstGeom prst="rect">
            <a:avLst/>
          </a:prstGeom>
          <a:gradFill flip="none" rotWithShape="1">
            <a:gsLst>
              <a:gs pos="0">
                <a:schemeClr val="accent1">
                  <a:alpha val="89676"/>
                  <a:lumMod val="94342"/>
                </a:schemeClr>
              </a:gs>
              <a:gs pos="75000">
                <a:schemeClr val="accent1">
                  <a:lumMod val="45000"/>
                  <a:lumOff val="55000"/>
                </a:schemeClr>
              </a:gs>
              <a:gs pos="100000">
                <a:schemeClr val="accent1">
                  <a:lumMod val="30000"/>
                  <a:lumOff val="7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CuadroTexto 7">
            <a:extLst>
              <a:ext uri="{FF2B5EF4-FFF2-40B4-BE49-F238E27FC236}">
                <a16:creationId xmlns:a16="http://schemas.microsoft.com/office/drawing/2014/main" id="{3A295049-5F06-7FAC-B710-64B256346285}"/>
              </a:ext>
            </a:extLst>
          </p:cNvPr>
          <p:cNvSpPr txBox="1"/>
          <p:nvPr/>
        </p:nvSpPr>
        <p:spPr>
          <a:xfrm>
            <a:off x="3472152" y="1426239"/>
            <a:ext cx="8719848" cy="646331"/>
          </a:xfrm>
          <a:prstGeom prst="rect">
            <a:avLst/>
          </a:prstGeom>
          <a:noFill/>
        </p:spPr>
        <p:txBody>
          <a:bodyPr wrap="square" rtlCol="0">
            <a:spAutoFit/>
          </a:bodyPr>
          <a:lstStyle/>
          <a:p>
            <a:r>
              <a:rPr lang="es-ES" sz="3600" dirty="0" err="1">
                <a:latin typeface="Bebas Neue Regular" panose="020B0606020202050201" pitchFamily="34" charset="0"/>
              </a:rPr>
              <a:t>INNEHÅLLSFÖRTECKNINg</a:t>
            </a:r>
            <a:endParaRPr lang="es-ES" sz="3600" dirty="0">
              <a:latin typeface="Bebas Neue Regular" panose="020B0606020202050201" pitchFamily="34" charset="0"/>
            </a:endParaRPr>
          </a:p>
        </p:txBody>
      </p:sp>
      <p:sp>
        <p:nvSpPr>
          <p:cNvPr id="8" name="CuadroTexto 5">
            <a:extLst>
              <a:ext uri="{FF2B5EF4-FFF2-40B4-BE49-F238E27FC236}">
                <a16:creationId xmlns:a16="http://schemas.microsoft.com/office/drawing/2014/main" id="{4CA7AB3F-7D11-5932-3FC5-48AEEAFBEEDF}"/>
              </a:ext>
            </a:extLst>
          </p:cNvPr>
          <p:cNvSpPr txBox="1"/>
          <p:nvPr/>
        </p:nvSpPr>
        <p:spPr>
          <a:xfrm>
            <a:off x="3519708" y="2114100"/>
            <a:ext cx="5211683" cy="4124206"/>
          </a:xfrm>
          <a:prstGeom prst="rect">
            <a:avLst/>
          </a:prstGeom>
          <a:noFill/>
        </p:spPr>
        <p:txBody>
          <a:bodyPr wrap="none" rtlCol="0">
            <a:spAutoFit/>
          </a:bodyPr>
          <a:lstStyle/>
          <a:p>
            <a:pPr>
              <a:lnSpc>
                <a:spcPct val="150000"/>
              </a:lnSpc>
            </a:pPr>
            <a:r>
              <a:rPr lang="es-ES" sz="1600" dirty="0">
                <a:solidFill>
                  <a:srgbClr val="5A312D"/>
                </a:solidFill>
                <a:latin typeface="Poppins" panose="00000500000000000000" pitchFamily="50" charset="0"/>
                <a:cs typeface="Poppins" panose="00000500000000000000" pitchFamily="50" charset="0"/>
              </a:rPr>
              <a:t>s 4		</a:t>
            </a:r>
            <a:r>
              <a:rPr lang="es-ES" sz="1600" dirty="0" err="1">
                <a:solidFill>
                  <a:srgbClr val="5A312D"/>
                </a:solidFill>
                <a:latin typeface="Poppins" panose="00000500000000000000" pitchFamily="50" charset="0"/>
                <a:cs typeface="Poppins" panose="00000500000000000000" pitchFamily="50" charset="0"/>
              </a:rPr>
              <a:t>Så</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funkar</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lektionsupplägget</a:t>
            </a:r>
            <a:endParaRPr lang="es-ES" sz="1600" dirty="0">
              <a:solidFill>
                <a:srgbClr val="5A312D"/>
              </a:solidFill>
              <a:latin typeface="Poppins" panose="00000500000000000000" pitchFamily="50" charset="0"/>
              <a:cs typeface="Poppins" panose="00000500000000000000" pitchFamily="50" charset="0"/>
            </a:endParaRPr>
          </a:p>
          <a:p>
            <a:pPr>
              <a:lnSpc>
                <a:spcPct val="150000"/>
              </a:lnSpc>
            </a:pPr>
            <a:r>
              <a:rPr lang="es-ES" sz="1600" dirty="0">
                <a:solidFill>
                  <a:srgbClr val="5A312D"/>
                </a:solidFill>
                <a:latin typeface="Poppins" panose="00000500000000000000" pitchFamily="50" charset="0"/>
                <a:cs typeface="Poppins" panose="00000500000000000000" pitchFamily="50" charset="0"/>
              </a:rPr>
              <a:t>s 5		</a:t>
            </a:r>
            <a:r>
              <a:rPr lang="es-ES" sz="1600" dirty="0" err="1">
                <a:solidFill>
                  <a:srgbClr val="5A312D"/>
                </a:solidFill>
                <a:latin typeface="Poppins" panose="00000500000000000000" pitchFamily="50" charset="0"/>
                <a:cs typeface="Poppins" panose="00000500000000000000" pitchFamily="50" charset="0"/>
              </a:rPr>
              <a:t>Lektion</a:t>
            </a:r>
            <a:r>
              <a:rPr lang="es-ES" sz="1600" dirty="0">
                <a:solidFill>
                  <a:srgbClr val="5A312D"/>
                </a:solidFill>
                <a:latin typeface="Poppins" panose="00000500000000000000" pitchFamily="50" charset="0"/>
                <a:cs typeface="Poppins" panose="00000500000000000000" pitchFamily="50" charset="0"/>
              </a:rPr>
              <a:t> 1: </a:t>
            </a:r>
            <a:r>
              <a:rPr lang="es-ES" sz="1600" dirty="0" err="1">
                <a:solidFill>
                  <a:srgbClr val="5A312D"/>
                </a:solidFill>
                <a:latin typeface="Poppins" panose="00000500000000000000" pitchFamily="50" charset="0"/>
                <a:cs typeface="Poppins" panose="00000500000000000000" pitchFamily="50" charset="0"/>
              </a:rPr>
              <a:t>Vilken</a:t>
            </a:r>
            <a:r>
              <a:rPr lang="es-ES" sz="1600" dirty="0">
                <a:solidFill>
                  <a:srgbClr val="5A312D"/>
                </a:solidFill>
                <a:latin typeface="Poppins" panose="00000500000000000000" pitchFamily="50" charset="0"/>
                <a:cs typeface="Poppins" panose="00000500000000000000" pitchFamily="50" charset="0"/>
              </a:rPr>
              <a:t> roll </a:t>
            </a:r>
            <a:r>
              <a:rPr lang="es-ES" sz="1600" dirty="0" err="1">
                <a:solidFill>
                  <a:srgbClr val="5A312D"/>
                </a:solidFill>
                <a:latin typeface="Poppins" panose="00000500000000000000" pitchFamily="50" charset="0"/>
                <a:cs typeface="Poppins" panose="00000500000000000000" pitchFamily="50" charset="0"/>
              </a:rPr>
              <a:t>spelar</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jorden</a:t>
            </a:r>
            <a:r>
              <a:rPr lang="es-ES" sz="1600" dirty="0">
                <a:solidFill>
                  <a:srgbClr val="5A312D"/>
                </a:solidFill>
                <a:latin typeface="Poppins" panose="00000500000000000000" pitchFamily="50" charset="0"/>
                <a:cs typeface="Poppins" panose="00000500000000000000" pitchFamily="50" charset="0"/>
              </a:rPr>
              <a:t>?</a:t>
            </a:r>
          </a:p>
          <a:p>
            <a:pPr>
              <a:lnSpc>
                <a:spcPct val="150000"/>
              </a:lnSpc>
            </a:pPr>
            <a:r>
              <a:rPr lang="es-ES" sz="1600" dirty="0">
                <a:solidFill>
                  <a:srgbClr val="5A312D"/>
                </a:solidFill>
                <a:latin typeface="Poppins" panose="00000500000000000000" pitchFamily="50" charset="0"/>
                <a:cs typeface="Poppins" panose="00000500000000000000" pitchFamily="50" charset="0"/>
              </a:rPr>
              <a:t>s 14		</a:t>
            </a:r>
            <a:r>
              <a:rPr lang="es-ES" sz="1600" dirty="0" err="1">
                <a:solidFill>
                  <a:srgbClr val="5A312D"/>
                </a:solidFill>
                <a:latin typeface="Poppins" panose="00000500000000000000" pitchFamily="50" charset="0"/>
                <a:cs typeface="Poppins" panose="00000500000000000000" pitchFamily="50" charset="0"/>
              </a:rPr>
              <a:t>Lektion</a:t>
            </a:r>
            <a:r>
              <a:rPr lang="es-ES" sz="1600" dirty="0">
                <a:solidFill>
                  <a:srgbClr val="5A312D"/>
                </a:solidFill>
                <a:latin typeface="Poppins" panose="00000500000000000000" pitchFamily="50" charset="0"/>
                <a:cs typeface="Poppins" panose="00000500000000000000" pitchFamily="50" charset="0"/>
              </a:rPr>
              <a:t> 2: </a:t>
            </a:r>
            <a:r>
              <a:rPr lang="es-ES" sz="1600" dirty="0" err="1">
                <a:solidFill>
                  <a:srgbClr val="5A312D"/>
                </a:solidFill>
                <a:latin typeface="Poppins" panose="00000500000000000000" pitchFamily="50" charset="0"/>
                <a:cs typeface="Poppins" panose="00000500000000000000" pitchFamily="50" charset="0"/>
              </a:rPr>
              <a:t>Är</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jorden</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bördig</a:t>
            </a:r>
            <a:r>
              <a:rPr lang="es-ES" sz="1600" dirty="0">
                <a:solidFill>
                  <a:srgbClr val="5A312D"/>
                </a:solidFill>
                <a:latin typeface="Poppins" panose="00000500000000000000" pitchFamily="50" charset="0"/>
                <a:cs typeface="Poppins" panose="00000500000000000000" pitchFamily="50" charset="0"/>
              </a:rPr>
              <a:t>?</a:t>
            </a:r>
          </a:p>
          <a:p>
            <a:pPr>
              <a:lnSpc>
                <a:spcPct val="150000"/>
              </a:lnSpc>
            </a:pPr>
            <a:r>
              <a:rPr lang="es-ES" sz="1600" dirty="0">
                <a:solidFill>
                  <a:srgbClr val="5A312D"/>
                </a:solidFill>
                <a:latin typeface="Poppins" panose="00000500000000000000" pitchFamily="50" charset="0"/>
                <a:cs typeface="Poppins" panose="00000500000000000000" pitchFamily="50" charset="0"/>
              </a:rPr>
              <a:t>s 26		</a:t>
            </a:r>
            <a:r>
              <a:rPr lang="es-ES" sz="1600" dirty="0" err="1">
                <a:solidFill>
                  <a:srgbClr val="5A312D"/>
                </a:solidFill>
                <a:latin typeface="Poppins" panose="00000500000000000000" pitchFamily="50" charset="0"/>
                <a:cs typeface="Poppins" panose="00000500000000000000" pitchFamily="50" charset="0"/>
              </a:rPr>
              <a:t>Lektion</a:t>
            </a:r>
            <a:r>
              <a:rPr lang="es-ES" sz="1600" dirty="0">
                <a:solidFill>
                  <a:srgbClr val="5A312D"/>
                </a:solidFill>
                <a:latin typeface="Poppins" panose="00000500000000000000" pitchFamily="50" charset="0"/>
                <a:cs typeface="Poppins" panose="00000500000000000000" pitchFamily="50" charset="0"/>
              </a:rPr>
              <a:t> 3: </a:t>
            </a:r>
            <a:r>
              <a:rPr lang="es-ES" sz="1600" dirty="0" err="1">
                <a:solidFill>
                  <a:srgbClr val="5A312D"/>
                </a:solidFill>
                <a:latin typeface="Poppins" panose="00000500000000000000" pitchFamily="50" charset="0"/>
                <a:cs typeface="Poppins" panose="00000500000000000000" pitchFamily="50" charset="0"/>
              </a:rPr>
              <a:t>Beräkna</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bördighet</a:t>
            </a:r>
            <a:endParaRPr lang="es-ES" sz="1600" dirty="0">
              <a:solidFill>
                <a:srgbClr val="5A312D"/>
              </a:solidFill>
              <a:latin typeface="Poppins" panose="00000500000000000000" pitchFamily="50" charset="0"/>
              <a:cs typeface="Poppins" panose="00000500000000000000" pitchFamily="50" charset="0"/>
            </a:endParaRPr>
          </a:p>
          <a:p>
            <a:pPr>
              <a:lnSpc>
                <a:spcPct val="150000"/>
              </a:lnSpc>
            </a:pPr>
            <a:r>
              <a:rPr lang="es-ES" sz="1600" dirty="0">
                <a:solidFill>
                  <a:srgbClr val="5A312D"/>
                </a:solidFill>
                <a:latin typeface="Poppins" panose="00000500000000000000" pitchFamily="50" charset="0"/>
                <a:cs typeface="Poppins" panose="00000500000000000000" pitchFamily="50" charset="0"/>
              </a:rPr>
              <a:t>s 38		</a:t>
            </a:r>
            <a:r>
              <a:rPr lang="es-ES" sz="1600" dirty="0" err="1">
                <a:solidFill>
                  <a:srgbClr val="5A312D"/>
                </a:solidFill>
                <a:latin typeface="Poppins" panose="00000500000000000000" pitchFamily="50" charset="0"/>
                <a:cs typeface="Poppins" panose="00000500000000000000" pitchFamily="50" charset="0"/>
              </a:rPr>
              <a:t>Lektion</a:t>
            </a:r>
            <a:r>
              <a:rPr lang="es-ES" sz="1600" dirty="0">
                <a:solidFill>
                  <a:srgbClr val="5A312D"/>
                </a:solidFill>
                <a:latin typeface="Poppins" panose="00000500000000000000" pitchFamily="50" charset="0"/>
                <a:cs typeface="Poppins" panose="00000500000000000000" pitchFamily="50" charset="0"/>
              </a:rPr>
              <a:t> 4: Hur </a:t>
            </a:r>
            <a:r>
              <a:rPr lang="es-ES" sz="1600" dirty="0" err="1">
                <a:solidFill>
                  <a:srgbClr val="5A312D"/>
                </a:solidFill>
                <a:latin typeface="Poppins" panose="00000500000000000000" pitchFamily="50" charset="0"/>
                <a:cs typeface="Poppins" panose="00000500000000000000" pitchFamily="50" charset="0"/>
              </a:rPr>
              <a:t>mycket</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fukt</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finns</a:t>
            </a:r>
            <a:r>
              <a:rPr lang="es-ES" sz="1600" dirty="0">
                <a:solidFill>
                  <a:srgbClr val="5A312D"/>
                </a:solidFill>
                <a:latin typeface="Poppins" panose="00000500000000000000" pitchFamily="50" charset="0"/>
                <a:cs typeface="Poppins" panose="00000500000000000000" pitchFamily="50" charset="0"/>
              </a:rPr>
              <a:t> i </a:t>
            </a:r>
            <a:r>
              <a:rPr lang="es-ES" sz="1600" dirty="0" err="1">
                <a:solidFill>
                  <a:srgbClr val="5A312D"/>
                </a:solidFill>
                <a:latin typeface="Poppins" panose="00000500000000000000" pitchFamily="50" charset="0"/>
                <a:cs typeface="Poppins" panose="00000500000000000000" pitchFamily="50" charset="0"/>
              </a:rPr>
              <a:t>jorden</a:t>
            </a:r>
            <a:r>
              <a:rPr lang="es-ES" sz="1600" dirty="0">
                <a:solidFill>
                  <a:srgbClr val="5A312D"/>
                </a:solidFill>
                <a:latin typeface="Poppins" panose="00000500000000000000" pitchFamily="50" charset="0"/>
                <a:cs typeface="Poppins" panose="00000500000000000000" pitchFamily="50" charset="0"/>
              </a:rPr>
              <a:t>?</a:t>
            </a:r>
          </a:p>
          <a:p>
            <a:pPr>
              <a:lnSpc>
                <a:spcPct val="150000"/>
              </a:lnSpc>
            </a:pPr>
            <a:r>
              <a:rPr lang="es-ES" sz="1600" dirty="0">
                <a:solidFill>
                  <a:srgbClr val="5A312D"/>
                </a:solidFill>
                <a:latin typeface="Poppins" panose="00000500000000000000" pitchFamily="50" charset="0"/>
                <a:cs typeface="Poppins" panose="00000500000000000000" pitchFamily="50" charset="0"/>
              </a:rPr>
              <a:t>s 48		</a:t>
            </a:r>
            <a:r>
              <a:rPr lang="es-ES" sz="1600" dirty="0" err="1">
                <a:solidFill>
                  <a:srgbClr val="5A312D"/>
                </a:solidFill>
                <a:latin typeface="Poppins" panose="00000500000000000000" pitchFamily="50" charset="0"/>
                <a:cs typeface="Poppins" panose="00000500000000000000" pitchFamily="50" charset="0"/>
              </a:rPr>
              <a:t>Lektion</a:t>
            </a:r>
            <a:r>
              <a:rPr lang="es-ES" sz="1600" dirty="0">
                <a:solidFill>
                  <a:srgbClr val="5A312D"/>
                </a:solidFill>
                <a:latin typeface="Poppins" panose="00000500000000000000" pitchFamily="50" charset="0"/>
                <a:cs typeface="Poppins" panose="00000500000000000000" pitchFamily="50" charset="0"/>
              </a:rPr>
              <a:t> 5: </a:t>
            </a:r>
            <a:r>
              <a:rPr lang="es-ES" sz="1600" dirty="0" err="1">
                <a:solidFill>
                  <a:srgbClr val="5A312D"/>
                </a:solidFill>
                <a:latin typeface="Poppins" panose="00000500000000000000" pitchFamily="50" charset="0"/>
                <a:cs typeface="Poppins" panose="00000500000000000000" pitchFamily="50" charset="0"/>
              </a:rPr>
              <a:t>Vad</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säger</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undersökningarna</a:t>
            </a:r>
            <a:r>
              <a:rPr lang="es-ES" sz="1600" dirty="0">
                <a:solidFill>
                  <a:srgbClr val="5A312D"/>
                </a:solidFill>
                <a:latin typeface="Poppins" panose="00000500000000000000" pitchFamily="50" charset="0"/>
                <a:cs typeface="Poppins" panose="00000500000000000000" pitchFamily="50" charset="0"/>
              </a:rPr>
              <a:t>?</a:t>
            </a:r>
          </a:p>
          <a:p>
            <a:pPr>
              <a:lnSpc>
                <a:spcPct val="150000"/>
              </a:lnSpc>
            </a:pPr>
            <a:r>
              <a:rPr lang="es-ES" sz="1600" dirty="0">
                <a:solidFill>
                  <a:srgbClr val="5A312D"/>
                </a:solidFill>
                <a:latin typeface="Poppins" panose="00000500000000000000" pitchFamily="50" charset="0"/>
                <a:cs typeface="Poppins" panose="00000500000000000000" pitchFamily="50" charset="0"/>
              </a:rPr>
              <a:t>s 54		Material att </a:t>
            </a:r>
            <a:r>
              <a:rPr lang="es-ES" sz="1600" dirty="0" err="1">
                <a:solidFill>
                  <a:srgbClr val="5A312D"/>
                </a:solidFill>
                <a:latin typeface="Poppins" panose="00000500000000000000" pitchFamily="50" charset="0"/>
                <a:cs typeface="Poppins" panose="00000500000000000000" pitchFamily="50" charset="0"/>
              </a:rPr>
              <a:t>skriva</a:t>
            </a:r>
            <a:r>
              <a:rPr lang="es-ES" sz="1600" dirty="0">
                <a:solidFill>
                  <a:srgbClr val="5A312D"/>
                </a:solidFill>
                <a:latin typeface="Poppins" panose="00000500000000000000" pitchFamily="50" charset="0"/>
                <a:cs typeface="Poppins" panose="00000500000000000000" pitchFamily="50" charset="0"/>
              </a:rPr>
              <a:t> ut </a:t>
            </a:r>
          </a:p>
          <a:p>
            <a:pPr>
              <a:lnSpc>
                <a:spcPct val="150000"/>
              </a:lnSpc>
            </a:pPr>
            <a:r>
              <a:rPr lang="es-ES" sz="1600" dirty="0">
                <a:solidFill>
                  <a:srgbClr val="5A312D"/>
                </a:solidFill>
                <a:latin typeface="Poppins" panose="00000500000000000000" pitchFamily="50" charset="0"/>
                <a:cs typeface="Poppins" panose="00000500000000000000" pitchFamily="50" charset="0"/>
              </a:rPr>
              <a:t>s 56		Den </a:t>
            </a:r>
            <a:r>
              <a:rPr lang="es-ES" sz="1600" dirty="0" err="1">
                <a:solidFill>
                  <a:srgbClr val="5A312D"/>
                </a:solidFill>
                <a:latin typeface="Poppins" panose="00000500000000000000" pitchFamily="50" charset="0"/>
                <a:cs typeface="Poppins" panose="00000500000000000000" pitchFamily="50" charset="0"/>
              </a:rPr>
              <a:t>pedagogiska</a:t>
            </a:r>
            <a:r>
              <a:rPr lang="es-ES" sz="1600" dirty="0">
                <a:solidFill>
                  <a:srgbClr val="5A312D"/>
                </a:solidFill>
                <a:latin typeface="Poppins" panose="00000500000000000000" pitchFamily="50" charset="0"/>
                <a:cs typeface="Poppins" panose="00000500000000000000" pitchFamily="50" charset="0"/>
              </a:rPr>
              <a:t> </a:t>
            </a:r>
            <a:r>
              <a:rPr lang="es-ES" sz="1600" dirty="0" err="1">
                <a:solidFill>
                  <a:srgbClr val="5A312D"/>
                </a:solidFill>
                <a:latin typeface="Poppins" panose="00000500000000000000" pitchFamily="50" charset="0"/>
                <a:cs typeface="Poppins" panose="00000500000000000000" pitchFamily="50" charset="0"/>
              </a:rPr>
              <a:t>modellen</a:t>
            </a:r>
            <a:endParaRPr lang="es-ES" sz="1600" dirty="0">
              <a:solidFill>
                <a:srgbClr val="5A312D"/>
              </a:solidFill>
              <a:latin typeface="Poppins" panose="00000500000000000000" pitchFamily="50" charset="0"/>
              <a:cs typeface="Poppins" panose="00000500000000000000" pitchFamily="50" charset="0"/>
            </a:endParaRPr>
          </a:p>
          <a:p>
            <a:pPr>
              <a:lnSpc>
                <a:spcPct val="150000"/>
              </a:lnSpc>
            </a:pPr>
            <a:endParaRPr lang="es-ES" sz="1600" dirty="0">
              <a:solidFill>
                <a:srgbClr val="5A312D"/>
              </a:solidFill>
              <a:latin typeface="Poppins" panose="00000500000000000000" pitchFamily="50" charset="0"/>
              <a:cs typeface="Poppins" panose="00000500000000000000" pitchFamily="50" charset="0"/>
            </a:endParaRPr>
          </a:p>
          <a:p>
            <a:pPr marL="342908" indent="-342908">
              <a:lnSpc>
                <a:spcPct val="150000"/>
              </a:lnSpc>
              <a:buFontTx/>
              <a:buAutoNum type="arabicPeriod"/>
            </a:pPr>
            <a:endParaRPr lang="es-ES" sz="1600" dirty="0">
              <a:solidFill>
                <a:srgbClr val="5A312D"/>
              </a:solidFill>
              <a:latin typeface="Poppins" panose="00000500000000000000" pitchFamily="50" charset="0"/>
              <a:cs typeface="Poppins" panose="00000500000000000000" pitchFamily="50" charset="0"/>
            </a:endParaRPr>
          </a:p>
          <a:p>
            <a:pPr marL="342908" indent="-342908">
              <a:lnSpc>
                <a:spcPct val="150000"/>
              </a:lnSpc>
              <a:buAutoNum type="arabicPeriod"/>
            </a:pPr>
            <a:endParaRPr lang="es-ES" sz="1600" dirty="0">
              <a:solidFill>
                <a:srgbClr val="5A312D"/>
              </a:solidFill>
              <a:latin typeface="Poppins" panose="00000500000000000000" pitchFamily="50" charset="0"/>
              <a:cs typeface="Poppins" panose="00000500000000000000" pitchFamily="50" charset="0"/>
            </a:endParaRPr>
          </a:p>
        </p:txBody>
      </p:sp>
      <p:pic>
        <p:nvPicPr>
          <p:cNvPr id="11" name="Bildobjekt 10">
            <a:extLst>
              <a:ext uri="{FF2B5EF4-FFF2-40B4-BE49-F238E27FC236}">
                <a16:creationId xmlns:a16="http://schemas.microsoft.com/office/drawing/2014/main" id="{FB698306-BDFA-D605-04A8-7A0513ECA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722" y="4942085"/>
            <a:ext cx="1738582" cy="459319"/>
          </a:xfrm>
          <a:prstGeom prst="rect">
            <a:avLst/>
          </a:prstGeom>
        </p:spPr>
      </p:pic>
      <p:pic>
        <p:nvPicPr>
          <p:cNvPr id="12" name="Bildobjekt 11">
            <a:extLst>
              <a:ext uri="{FF2B5EF4-FFF2-40B4-BE49-F238E27FC236}">
                <a16:creationId xmlns:a16="http://schemas.microsoft.com/office/drawing/2014/main" id="{23A9E1CB-0BF4-6848-87C6-82532FCCE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22" y="5614863"/>
            <a:ext cx="1566161" cy="368048"/>
          </a:xfrm>
          <a:prstGeom prst="rect">
            <a:avLst/>
          </a:prstGeom>
        </p:spPr>
      </p:pic>
      <p:pic>
        <p:nvPicPr>
          <p:cNvPr id="13" name="Imagen 11">
            <a:extLst>
              <a:ext uri="{FF2B5EF4-FFF2-40B4-BE49-F238E27FC236}">
                <a16:creationId xmlns:a16="http://schemas.microsoft.com/office/drawing/2014/main" id="{3276C73B-2008-B674-AD70-96812B68C1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22" y="6196370"/>
            <a:ext cx="1990398" cy="417984"/>
          </a:xfrm>
          <a:prstGeom prst="rect">
            <a:avLst/>
          </a:prstGeom>
        </p:spPr>
      </p:pic>
    </p:spTree>
    <p:extLst>
      <p:ext uri="{BB962C8B-B14F-4D97-AF65-F5344CB8AC3E}">
        <p14:creationId xmlns:p14="http://schemas.microsoft.com/office/powerpoint/2010/main" val="698390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17885-5B7D-CA00-A825-0649F22D4526}"/>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C18B8954-379D-6C77-6D2A-0C639A910673}"/>
              </a:ext>
            </a:extLst>
          </p:cNvPr>
          <p:cNvSpPr txBox="1"/>
          <p:nvPr/>
        </p:nvSpPr>
        <p:spPr>
          <a:xfrm>
            <a:off x="597312" y="296541"/>
            <a:ext cx="11346332" cy="769441"/>
          </a:xfrm>
          <a:prstGeom prst="rect">
            <a:avLst/>
          </a:prstGeom>
          <a:noFill/>
        </p:spPr>
        <p:txBody>
          <a:bodyPr wrap="square" rtlCol="0">
            <a:spAutoFit/>
          </a:bodyPr>
          <a:lstStyle/>
          <a:p>
            <a:r>
              <a:rPr lang="es-ES" sz="4400" dirty="0" err="1">
                <a:latin typeface="Bebas Neue Regular" panose="020B0606020202050201" pitchFamily="34" charset="0"/>
              </a:rPr>
              <a:t>Bördighet</a:t>
            </a:r>
            <a:r>
              <a:rPr lang="es-ES" sz="4400" dirty="0">
                <a:latin typeface="Bebas Neue Regular" panose="020B0606020202050201" pitchFamily="34" charset="0"/>
              </a:rPr>
              <a:t> </a:t>
            </a:r>
            <a:r>
              <a:rPr lang="es-ES" sz="4400" dirty="0" err="1">
                <a:latin typeface="Bebas Neue Regular" panose="020B0606020202050201" pitchFamily="34" charset="0"/>
              </a:rPr>
              <a:t>och</a:t>
            </a:r>
            <a:r>
              <a:rPr lang="es-ES" sz="4400" dirty="0">
                <a:latin typeface="Bebas Neue Regular" panose="020B0606020202050201" pitchFamily="34" charset="0"/>
              </a:rPr>
              <a:t> </a:t>
            </a:r>
            <a:r>
              <a:rPr lang="es-ES" sz="4400" dirty="0" err="1">
                <a:latin typeface="Bebas Neue Regular" panose="020B0606020202050201" pitchFamily="34" charset="0"/>
              </a:rPr>
              <a:t>fukt</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6E0FA7C3-5B75-D64F-E629-A9C2D18620DD}"/>
              </a:ext>
            </a:extLst>
          </p:cNvPr>
          <p:cNvSpPr txBox="1"/>
          <p:nvPr/>
        </p:nvSpPr>
        <p:spPr>
          <a:xfrm>
            <a:off x="597312" y="1165664"/>
            <a:ext cx="7207285" cy="559383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1">
                <a:solidFill>
                  <a:schemeClr val="tx1"/>
                </a:solidFill>
              </a:rPr>
              <a:t>I naturen har jordbildningen skett under lång tid, som ett samspel mellan olika yttre förhållanden (berggrund, klimat, vatten) och levande organismer. Bördigheten har byggts upp successivt. </a:t>
            </a:r>
          </a:p>
          <a:p>
            <a:pPr marL="0" indent="0">
              <a:buNone/>
            </a:pPr>
            <a:endParaRPr lang="sv-SE" sz="2000" noProof="1">
              <a:solidFill>
                <a:schemeClr val="tx1"/>
              </a:solidFill>
            </a:endParaRPr>
          </a:p>
          <a:p>
            <a:pPr marL="0" indent="0">
              <a:buNone/>
            </a:pPr>
            <a:r>
              <a:rPr lang="sv-SE" sz="2000" noProof="1">
                <a:solidFill>
                  <a:schemeClr val="tx1"/>
                </a:solidFill>
              </a:rPr>
              <a:t>Jord innehåller till stor del mineralkorn, som avgör jordarten och dess grundläggande egenskaper. Lerjordar innehåller till exempel mycket små mineralkorn medan sandjord har förhållandevis stora mineralkorn. En jord med god jordhälsa kan till hälften bestå av tomrum, så kallade porer av olika storlek, fyllda av vatten och luft.</a:t>
            </a:r>
          </a:p>
        </p:txBody>
      </p:sp>
      <p:pic>
        <p:nvPicPr>
          <p:cNvPr id="11" name="Gráfico 10">
            <a:extLst>
              <a:ext uri="{FF2B5EF4-FFF2-40B4-BE49-F238E27FC236}">
                <a16:creationId xmlns:a16="http://schemas.microsoft.com/office/drawing/2014/main" id="{0F30B505-CF80-C0D8-E5D1-C01F4AE921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7BEDE87E-6BC1-9A23-A481-0357006282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A6EEE36E-DE28-CA5D-3207-734754BFBBE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D508E8D0-9F04-BEE3-10F8-24C3EF8BD2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pic>
        <p:nvPicPr>
          <p:cNvPr id="2" name="Bildobjekt 1" descr="En bild som visar text, skärmbild, mat&#10;&#10;AI-genererat innehåll kan vara felaktigt.">
            <a:extLst>
              <a:ext uri="{FF2B5EF4-FFF2-40B4-BE49-F238E27FC236}">
                <a16:creationId xmlns:a16="http://schemas.microsoft.com/office/drawing/2014/main" id="{1DACAF53-D534-E2E7-4378-5FF00D9C2EEF}"/>
              </a:ext>
            </a:extLst>
          </p:cNvPr>
          <p:cNvPicPr>
            <a:picLocks noChangeAspect="1"/>
          </p:cNvPicPr>
          <p:nvPr/>
        </p:nvPicPr>
        <p:blipFill>
          <a:blip r:embed="rId11">
            <a:extLst>
              <a:ext uri="{28A0092B-C50C-407E-A947-70E740481C1C}">
                <a14:useLocalDpi xmlns:a14="http://schemas.microsoft.com/office/drawing/2010/main" val="0"/>
              </a:ext>
            </a:extLst>
          </a:blip>
          <a:srcRect r="30793"/>
          <a:stretch>
            <a:fillRect/>
          </a:stretch>
        </p:blipFill>
        <p:spPr>
          <a:xfrm>
            <a:off x="8105304" y="285751"/>
            <a:ext cx="3858476" cy="6286500"/>
          </a:xfrm>
          <a:prstGeom prst="rect">
            <a:avLst/>
          </a:prstGeom>
        </p:spPr>
      </p:pic>
      <p:sp>
        <p:nvSpPr>
          <p:cNvPr id="3" name="textruta 2">
            <a:extLst>
              <a:ext uri="{FF2B5EF4-FFF2-40B4-BE49-F238E27FC236}">
                <a16:creationId xmlns:a16="http://schemas.microsoft.com/office/drawing/2014/main" id="{6AA3269C-8D03-5352-8CCA-E4B7A6D99CF0}"/>
              </a:ext>
            </a:extLst>
          </p:cNvPr>
          <p:cNvSpPr txBox="1"/>
          <p:nvPr/>
        </p:nvSpPr>
        <p:spPr>
          <a:xfrm>
            <a:off x="8157637" y="6572251"/>
            <a:ext cx="6096000" cy="276999"/>
          </a:xfrm>
          <a:prstGeom prst="rect">
            <a:avLst/>
          </a:prstGeom>
          <a:noFill/>
        </p:spPr>
        <p:txBody>
          <a:bodyPr wrap="square">
            <a:spAutoFit/>
          </a:bodyPr>
          <a:lstStyle/>
          <a:p>
            <a:r>
              <a:rPr lang="sv-SE" sz="1200" dirty="0"/>
              <a:t>Illustration: Lotta W Tomasson/Vetenskap &amp; Allmänhet</a:t>
            </a:r>
          </a:p>
        </p:txBody>
      </p:sp>
    </p:spTree>
    <p:extLst>
      <p:ext uri="{BB962C8B-B14F-4D97-AF65-F5344CB8AC3E}">
        <p14:creationId xmlns:p14="http://schemas.microsoft.com/office/powerpoint/2010/main" val="3308626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40549-7438-06CE-5EB8-CBA80B9CBDE9}"/>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0D535F38-35DF-DECC-BFFE-265CB291DBFF}"/>
              </a:ext>
            </a:extLst>
          </p:cNvPr>
          <p:cNvSpPr txBox="1"/>
          <p:nvPr/>
        </p:nvSpPr>
        <p:spPr>
          <a:xfrm>
            <a:off x="597312" y="296541"/>
            <a:ext cx="11346332" cy="769441"/>
          </a:xfrm>
          <a:prstGeom prst="rect">
            <a:avLst/>
          </a:prstGeom>
          <a:noFill/>
        </p:spPr>
        <p:txBody>
          <a:bodyPr wrap="square" rtlCol="0">
            <a:spAutoFit/>
          </a:bodyPr>
          <a:lstStyle/>
          <a:p>
            <a:r>
              <a:rPr lang="es-ES" sz="4400" dirty="0" err="1">
                <a:latin typeface="Bebas Neue Regular" panose="020B0606020202050201" pitchFamily="34" charset="0"/>
              </a:rPr>
              <a:t>Organiskt</a:t>
            </a:r>
            <a:r>
              <a:rPr lang="es-ES" sz="4400" dirty="0">
                <a:latin typeface="Bebas Neue Regular" panose="020B0606020202050201" pitchFamily="34" charset="0"/>
              </a:rPr>
              <a:t> material</a:t>
            </a:r>
          </a:p>
        </p:txBody>
      </p:sp>
      <p:sp>
        <p:nvSpPr>
          <p:cNvPr id="9" name="CuadroTexto 8">
            <a:extLst>
              <a:ext uri="{FF2B5EF4-FFF2-40B4-BE49-F238E27FC236}">
                <a16:creationId xmlns:a16="http://schemas.microsoft.com/office/drawing/2014/main" id="{EC99EE30-4B20-C294-938D-A51653BD4CFE}"/>
              </a:ext>
            </a:extLst>
          </p:cNvPr>
          <p:cNvSpPr txBox="1"/>
          <p:nvPr/>
        </p:nvSpPr>
        <p:spPr>
          <a:xfrm>
            <a:off x="597312" y="1165664"/>
            <a:ext cx="10488030" cy="467050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1">
                <a:solidFill>
                  <a:schemeClr val="tx1"/>
                </a:solidFill>
              </a:rPr>
              <a:t>När mirkoorganismer, svampar, växter etablerar sig tillförs jorden organiskt material. Det gynnar jordstrukturen och mineralpartiklarna kan klumpa ihop sig och få en grynig struktur där porer bildas.</a:t>
            </a:r>
          </a:p>
          <a:p>
            <a:pPr marL="0" indent="0">
              <a:buNone/>
            </a:pPr>
            <a:endParaRPr lang="sv-SE" sz="2000" noProof="1">
              <a:solidFill>
                <a:schemeClr val="tx1"/>
              </a:solidFill>
            </a:endParaRPr>
          </a:p>
          <a:p>
            <a:pPr marL="0" indent="0">
              <a:buNone/>
            </a:pPr>
            <a:r>
              <a:rPr lang="sv-SE" sz="2000" noProof="1">
                <a:solidFill>
                  <a:schemeClr val="tx1"/>
                </a:solidFill>
              </a:rPr>
              <a:t>I en bra odlingsjord är omkring fem procent mull och annat organiskt material och andelen kan ökas ytterligare i våra trädgårdar. Onödig jordbearbetning kan störa och förstöra strukturen. Exempelvis kan jorden packas hårt, så att porerna minskar, om vi trampar jorden hårt eller kör med tunga maskiner. En hårt packad jord innehåller mindre tomrum och därmed mindre syre. Om det blir syrebrist i jorden avtar jordorganismernas aktivitet och grödornas tillväxt minskar.</a:t>
            </a:r>
          </a:p>
        </p:txBody>
      </p:sp>
      <p:pic>
        <p:nvPicPr>
          <p:cNvPr id="11" name="Gráfico 10">
            <a:extLst>
              <a:ext uri="{FF2B5EF4-FFF2-40B4-BE49-F238E27FC236}">
                <a16:creationId xmlns:a16="http://schemas.microsoft.com/office/drawing/2014/main" id="{D166EF51-F8AC-BE87-F037-A83533970C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F207E328-DEB9-7FCA-5553-F1C3F513EC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7852CCF7-76EC-2F12-B24E-18A9B5960B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A783316C-C7F2-9DF8-DA2D-44C043CE94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619100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57A55-91B3-99F2-5C7A-26785A7568CA}"/>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98620889-9A35-D5B3-3B65-91CE84C90956}"/>
              </a:ext>
            </a:extLst>
          </p:cNvPr>
          <p:cNvSpPr txBox="1"/>
          <p:nvPr/>
        </p:nvSpPr>
        <p:spPr>
          <a:xfrm>
            <a:off x="597312" y="296541"/>
            <a:ext cx="11346332" cy="769441"/>
          </a:xfrm>
          <a:prstGeom prst="rect">
            <a:avLst/>
          </a:prstGeom>
          <a:noFill/>
        </p:spPr>
        <p:txBody>
          <a:bodyPr wrap="square" rtlCol="0">
            <a:spAutoFit/>
          </a:bodyPr>
          <a:lstStyle/>
          <a:p>
            <a:r>
              <a:rPr lang="es-ES" sz="4400" dirty="0" err="1">
                <a:latin typeface="Bebas Neue Regular" panose="020B0606020202050201" pitchFamily="34" charset="0"/>
              </a:rPr>
              <a:t>MIkroliv</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B1D15042-F8AF-CDC4-2EAF-1F15811385AF}"/>
              </a:ext>
            </a:extLst>
          </p:cNvPr>
          <p:cNvSpPr txBox="1"/>
          <p:nvPr/>
        </p:nvSpPr>
        <p:spPr>
          <a:xfrm>
            <a:off x="597311" y="1165664"/>
            <a:ext cx="10969369" cy="559383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1">
                <a:solidFill>
                  <a:schemeClr val="tx1"/>
                </a:solidFill>
              </a:rPr>
              <a:t>En mindre andel av jordens organiska del är levande, men väldigt viktig för jordens funktioner och växternas mående. I jorden lever olika organismer som gynnar och lever av varandra. Detta mikroliv frigör även näringsämnen (från mineralerna i jorden och från dött organiskt material) så att växterna kan ta upp näringen via sina rötter.</a:t>
            </a:r>
          </a:p>
          <a:p>
            <a:pPr marL="0" indent="0">
              <a:buNone/>
            </a:pPr>
            <a:endParaRPr lang="sv-SE" sz="2000" noProof="1">
              <a:solidFill>
                <a:schemeClr val="tx1"/>
              </a:solidFill>
            </a:endParaRPr>
          </a:p>
          <a:p>
            <a:pPr marL="0" indent="0">
              <a:buNone/>
            </a:pPr>
            <a:r>
              <a:rPr lang="sv-SE" sz="2000" noProof="1">
                <a:solidFill>
                  <a:schemeClr val="tx1"/>
                </a:solidFill>
              </a:rPr>
              <a:t>I en bra, levande jord finns mer eller mindre osynliga organismer som svampar, bakterier, protozoer, nematoder, små och större insekter och “jordans ingenjörer”  daggmaskarna. </a:t>
            </a:r>
          </a:p>
          <a:p>
            <a:pPr marL="0" indent="0">
              <a:buNone/>
            </a:pPr>
            <a:endParaRPr lang="sv-SE" sz="2000" noProof="1">
              <a:solidFill>
                <a:schemeClr val="tx1"/>
              </a:solidFill>
            </a:endParaRPr>
          </a:p>
          <a:p>
            <a:pPr marL="0" indent="0">
              <a:buNone/>
            </a:pPr>
            <a:r>
              <a:rPr lang="sv-SE" sz="2000" noProof="1">
                <a:solidFill>
                  <a:schemeClr val="tx1"/>
                </a:solidFill>
              </a:rPr>
              <a:t>Om man gräver ner en boll av färskt gräs en bit ner i jorden och den efter någon månad är utspridd eller försvunnen finns det liv i jorden. Testa!</a:t>
            </a:r>
          </a:p>
        </p:txBody>
      </p:sp>
      <p:pic>
        <p:nvPicPr>
          <p:cNvPr id="11" name="Gráfico 10">
            <a:extLst>
              <a:ext uri="{FF2B5EF4-FFF2-40B4-BE49-F238E27FC236}">
                <a16:creationId xmlns:a16="http://schemas.microsoft.com/office/drawing/2014/main" id="{4D060985-3EF0-45A6-059B-355DAC0B85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8A40D27A-966C-D001-2F49-9087B76597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A0BCA9E2-6EE3-7708-9C22-F868C8F8D7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2AEAC1E3-35A1-AA90-BAC2-71EA688444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702501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BE666-2918-C320-A402-7ADC1C73D0D0}"/>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FDE4D57D-F337-6477-B51B-685279F7CF95}"/>
              </a:ext>
            </a:extLst>
          </p:cNvPr>
          <p:cNvSpPr txBox="1"/>
          <p:nvPr/>
        </p:nvSpPr>
        <p:spPr>
          <a:xfrm>
            <a:off x="597312" y="809497"/>
            <a:ext cx="11346332" cy="769441"/>
          </a:xfrm>
          <a:prstGeom prst="rect">
            <a:avLst/>
          </a:prstGeom>
          <a:noFill/>
        </p:spPr>
        <p:txBody>
          <a:bodyPr wrap="square" rtlCol="0">
            <a:spAutoFit/>
          </a:bodyPr>
          <a:lstStyle/>
          <a:p>
            <a:r>
              <a:rPr lang="sv-SE" sz="4400" noProof="1">
                <a:latin typeface="Bebas Neue Regular" panose="020B0606020202050201" pitchFamily="34" charset="0"/>
              </a:rPr>
              <a:t>beräkna jordens fukthalt</a:t>
            </a:r>
          </a:p>
        </p:txBody>
      </p:sp>
      <p:sp>
        <p:nvSpPr>
          <p:cNvPr id="9" name="CuadroTexto 8">
            <a:extLst>
              <a:ext uri="{FF2B5EF4-FFF2-40B4-BE49-F238E27FC236}">
                <a16:creationId xmlns:a16="http://schemas.microsoft.com/office/drawing/2014/main" id="{8116A465-D546-6224-A156-EF1F43B8A89E}"/>
              </a:ext>
            </a:extLst>
          </p:cNvPr>
          <p:cNvSpPr txBox="1"/>
          <p:nvPr/>
        </p:nvSpPr>
        <p:spPr>
          <a:xfrm>
            <a:off x="597312" y="1678620"/>
            <a:ext cx="10515599" cy="328551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r>
              <a:rPr lang="sv-SE" sz="2000" noProof="1">
                <a:solidFill>
                  <a:schemeClr val="tx1"/>
                </a:solidFill>
              </a:rPr>
              <a:t>Ta en behållare (petriskål, urglas el.dyl.) och skriv ned den tomma behållarens vikt på databladet ni har fått.</a:t>
            </a:r>
          </a:p>
          <a:p>
            <a:r>
              <a:rPr lang="sv-SE" sz="2000" noProof="1">
                <a:solidFill>
                  <a:schemeClr val="tx1"/>
                </a:solidFill>
              </a:rPr>
              <a:t>Häll sedan i 10–30 gram från ditt jordprov. Väg behållare+jord och beräkna sedan vikten på den jorden (våt jord). </a:t>
            </a:r>
          </a:p>
          <a:p>
            <a:r>
              <a:rPr lang="sv-SE" sz="2000" noProof="1">
                <a:solidFill>
                  <a:schemeClr val="tx1"/>
                </a:solidFill>
              </a:rPr>
              <a:t>Ställ sedan denna del av jordprovet i ugnen i 105 °C och torka det under 24 timmar.</a:t>
            </a:r>
          </a:p>
          <a:p>
            <a:r>
              <a:rPr lang="sv-SE" sz="2000" noProof="1">
                <a:solidFill>
                  <a:schemeClr val="tx1"/>
                </a:solidFill>
              </a:rPr>
              <a:t>Ni kommer att jobba vidare med proverna under nästa lektion.</a:t>
            </a:r>
          </a:p>
        </p:txBody>
      </p:sp>
      <p:pic>
        <p:nvPicPr>
          <p:cNvPr id="11" name="Gráfico 10">
            <a:extLst>
              <a:ext uri="{FF2B5EF4-FFF2-40B4-BE49-F238E27FC236}">
                <a16:creationId xmlns:a16="http://schemas.microsoft.com/office/drawing/2014/main" id="{B549A78C-457C-0649-4625-A6A3AE2359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5842786D-2AB0-E0E0-45EF-CEEB9D1E13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BB4A944F-BFBD-6420-B05E-BC86234D23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4A13B678-3320-A3BC-E5CB-18232F447E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696843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422DC-8E6E-629D-04BA-265A9313D293}"/>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8C4376A3-7A47-4B5B-DE1C-58DB6A8FE89D}"/>
              </a:ext>
            </a:extLst>
          </p:cNvPr>
          <p:cNvSpPr txBox="1"/>
          <p:nvPr/>
        </p:nvSpPr>
        <p:spPr>
          <a:xfrm>
            <a:off x="597312" y="809497"/>
            <a:ext cx="11346332" cy="769441"/>
          </a:xfrm>
          <a:prstGeom prst="rect">
            <a:avLst/>
          </a:prstGeom>
          <a:noFill/>
        </p:spPr>
        <p:txBody>
          <a:bodyPr wrap="square" rtlCol="0">
            <a:spAutoFit/>
          </a:bodyPr>
          <a:lstStyle/>
          <a:p>
            <a:r>
              <a:rPr lang="sv-SE" sz="4400" noProof="1">
                <a:latin typeface="Bebas Neue Regular" panose="020B0606020202050201" pitchFamily="34" charset="0"/>
              </a:rPr>
              <a:t>beräkna Andelen organiskt material</a:t>
            </a:r>
          </a:p>
        </p:txBody>
      </p:sp>
      <p:sp>
        <p:nvSpPr>
          <p:cNvPr id="9" name="CuadroTexto 8">
            <a:extLst>
              <a:ext uri="{FF2B5EF4-FFF2-40B4-BE49-F238E27FC236}">
                <a16:creationId xmlns:a16="http://schemas.microsoft.com/office/drawing/2014/main" id="{E4729CB6-5879-6181-90A3-C5928FDA1306}"/>
              </a:ext>
            </a:extLst>
          </p:cNvPr>
          <p:cNvSpPr txBox="1"/>
          <p:nvPr/>
        </p:nvSpPr>
        <p:spPr>
          <a:xfrm>
            <a:off x="597313" y="1678620"/>
            <a:ext cx="6183497" cy="467050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r>
              <a:rPr lang="sv-SE" sz="2000" noProof="1">
                <a:solidFill>
                  <a:schemeClr val="tx1"/>
                </a:solidFill>
              </a:rPr>
              <a:t>Lägg ett jordprov (cirka 10 g) i en petriskål eller på ett urglas. </a:t>
            </a:r>
          </a:p>
          <a:p>
            <a:r>
              <a:rPr lang="sv-SE" sz="2000" noProof="1">
                <a:solidFill>
                  <a:schemeClr val="tx1"/>
                </a:solidFill>
              </a:rPr>
              <a:t>Tillsätt några droppar väteperoxid.</a:t>
            </a:r>
            <a:br>
              <a:rPr lang="sv-SE" sz="2000" noProof="1">
                <a:solidFill>
                  <a:schemeClr val="tx1"/>
                </a:solidFill>
              </a:rPr>
            </a:br>
            <a:r>
              <a:rPr lang="sv-SE" sz="2000" noProof="1">
                <a:solidFill>
                  <a:schemeClr val="tx1"/>
                </a:solidFill>
              </a:rPr>
              <a:t>Om jorden innehåller </a:t>
            </a:r>
            <a:r>
              <a:rPr lang="sv-SE" sz="2000" b="1" noProof="1">
                <a:solidFill>
                  <a:schemeClr val="tx1"/>
                </a:solidFill>
              </a:rPr>
              <a:t>mycket organiskt material </a:t>
            </a:r>
            <a:r>
              <a:rPr lang="sv-SE" sz="2000" noProof="1">
                <a:solidFill>
                  <a:schemeClr val="tx1"/>
                </a:solidFill>
              </a:rPr>
              <a:t>börjar den att </a:t>
            </a:r>
            <a:r>
              <a:rPr lang="sv-SE" sz="2000" b="1" noProof="1">
                <a:solidFill>
                  <a:schemeClr val="tx1"/>
                </a:solidFill>
              </a:rPr>
              <a:t>bubbla</a:t>
            </a:r>
            <a:r>
              <a:rPr lang="sv-SE" sz="2000" noProof="1">
                <a:solidFill>
                  <a:schemeClr val="tx1"/>
                </a:solidFill>
              </a:rPr>
              <a:t>. </a:t>
            </a:r>
            <a:br>
              <a:rPr lang="sv-SE" sz="2000" noProof="1">
                <a:solidFill>
                  <a:schemeClr val="tx1"/>
                </a:solidFill>
              </a:rPr>
            </a:br>
            <a:r>
              <a:rPr lang="sv-SE" sz="2000" noProof="1">
                <a:solidFill>
                  <a:schemeClr val="tx1"/>
                </a:solidFill>
              </a:rPr>
              <a:t>Den kemiska reaktionen som orsakar bubblorna beror på att jorden innehåller </a:t>
            </a:r>
            <a:r>
              <a:rPr lang="sv-SE" sz="2000" b="1" noProof="1">
                <a:solidFill>
                  <a:schemeClr val="tx1"/>
                </a:solidFill>
              </a:rPr>
              <a:t>katalas</a:t>
            </a:r>
            <a:r>
              <a:rPr lang="sv-SE" sz="2000" noProof="1">
                <a:solidFill>
                  <a:schemeClr val="tx1"/>
                </a:solidFill>
              </a:rPr>
              <a:t>. Katalas är ett enzym som finns i djur och växters vävnad.</a:t>
            </a:r>
          </a:p>
          <a:p>
            <a:pPr marL="0" indent="0">
              <a:buNone/>
            </a:pPr>
            <a:endParaRPr lang="sv-SE" sz="2000" noProof="1">
              <a:solidFill>
                <a:schemeClr val="tx1"/>
              </a:solidFill>
            </a:endParaRPr>
          </a:p>
        </p:txBody>
      </p:sp>
      <p:pic>
        <p:nvPicPr>
          <p:cNvPr id="11" name="Gráfico 10">
            <a:extLst>
              <a:ext uri="{FF2B5EF4-FFF2-40B4-BE49-F238E27FC236}">
                <a16:creationId xmlns:a16="http://schemas.microsoft.com/office/drawing/2014/main" id="{169BFF96-E47B-21AA-E640-F44E9B5910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43E8470A-08BF-F00A-66DA-B4E61F6EE8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A4D1EC9E-5D31-CF66-AD57-37857F7C44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4E110B68-AADF-E727-6CC7-39B7073B33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pic>
        <p:nvPicPr>
          <p:cNvPr id="3" name="Bildobjekt 2" descr="En bild som visar inomhus, elektronik, person, enhet&#10;&#10;AI-genererat innehåll kan vara felaktigt.">
            <a:extLst>
              <a:ext uri="{FF2B5EF4-FFF2-40B4-BE49-F238E27FC236}">
                <a16:creationId xmlns:a16="http://schemas.microsoft.com/office/drawing/2014/main" id="{38210B68-18AB-C941-9872-33696149F6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5058" y="1830052"/>
            <a:ext cx="4280953" cy="3905979"/>
          </a:xfrm>
          <a:prstGeom prst="rect">
            <a:avLst/>
          </a:prstGeom>
        </p:spPr>
      </p:pic>
    </p:spTree>
    <p:extLst>
      <p:ext uri="{BB962C8B-B14F-4D97-AF65-F5344CB8AC3E}">
        <p14:creationId xmlns:p14="http://schemas.microsoft.com/office/powerpoint/2010/main" val="606258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7D796-78CE-2E29-7AE5-FA3751DDB1A1}"/>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F06D8091-EF17-AFAC-4DA2-F21E443A963B}"/>
              </a:ext>
            </a:extLst>
          </p:cNvPr>
          <p:cNvSpPr txBox="1"/>
          <p:nvPr/>
        </p:nvSpPr>
        <p:spPr>
          <a:xfrm>
            <a:off x="597312" y="809497"/>
            <a:ext cx="11346332" cy="769441"/>
          </a:xfrm>
          <a:prstGeom prst="rect">
            <a:avLst/>
          </a:prstGeom>
          <a:noFill/>
        </p:spPr>
        <p:txBody>
          <a:bodyPr wrap="square" rtlCol="0">
            <a:spAutoFit/>
          </a:bodyPr>
          <a:lstStyle/>
          <a:p>
            <a:r>
              <a:rPr lang="sv-SE" sz="4400" noProof="1">
                <a:latin typeface="Bebas Neue Regular" panose="020B0606020202050201" pitchFamily="34" charset="0"/>
              </a:rPr>
              <a:t>beräkna Andelen organiskt material</a:t>
            </a:r>
          </a:p>
        </p:txBody>
      </p:sp>
      <p:sp>
        <p:nvSpPr>
          <p:cNvPr id="9" name="CuadroTexto 8">
            <a:extLst>
              <a:ext uri="{FF2B5EF4-FFF2-40B4-BE49-F238E27FC236}">
                <a16:creationId xmlns:a16="http://schemas.microsoft.com/office/drawing/2014/main" id="{26A13363-C8C2-CDAA-B88E-020E430E98C0}"/>
              </a:ext>
            </a:extLst>
          </p:cNvPr>
          <p:cNvSpPr txBox="1"/>
          <p:nvPr/>
        </p:nvSpPr>
        <p:spPr>
          <a:xfrm>
            <a:off x="597312" y="1678620"/>
            <a:ext cx="10515599" cy="515526"/>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1">
                <a:solidFill>
                  <a:schemeClr val="tx1"/>
                </a:solidFill>
              </a:rPr>
              <a:t>3. Mängden bubblor visar mängden organiskt material</a:t>
            </a:r>
          </a:p>
        </p:txBody>
      </p:sp>
      <p:pic>
        <p:nvPicPr>
          <p:cNvPr id="11" name="Gráfico 10">
            <a:extLst>
              <a:ext uri="{FF2B5EF4-FFF2-40B4-BE49-F238E27FC236}">
                <a16:creationId xmlns:a16="http://schemas.microsoft.com/office/drawing/2014/main" id="{0C522570-9F76-FE29-7538-BE292CE71A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4C228F5E-E629-BDA5-418B-0D32CC7F7F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ABF07720-9257-B76E-0E65-82C040AAC9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7A3D6335-309D-55AE-31CE-CC87066DD6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pic>
        <p:nvPicPr>
          <p:cNvPr id="3" name="Bildobjekt 2" descr="En bild som visar mat, Mellanmål, kaka, mark&#10;&#10;AI-genererat innehåll kan vara felaktigt.">
            <a:extLst>
              <a:ext uri="{FF2B5EF4-FFF2-40B4-BE49-F238E27FC236}">
                <a16:creationId xmlns:a16="http://schemas.microsoft.com/office/drawing/2014/main" id="{D7F33C48-6225-66BE-9FA2-18A2191BD870}"/>
              </a:ext>
            </a:extLst>
          </p:cNvPr>
          <p:cNvPicPr>
            <a:picLocks noChangeAspect="1"/>
          </p:cNvPicPr>
          <p:nvPr/>
        </p:nvPicPr>
        <p:blipFill>
          <a:blip r:embed="rId10">
            <a:extLst>
              <a:ext uri="{28A0092B-C50C-407E-A947-70E740481C1C}">
                <a14:useLocalDpi xmlns:a14="http://schemas.microsoft.com/office/drawing/2010/main" val="0"/>
              </a:ext>
            </a:extLst>
          </a:blip>
          <a:srcRect t="17106" b="21983"/>
          <a:stretch>
            <a:fillRect/>
          </a:stretch>
        </p:blipFill>
        <p:spPr>
          <a:xfrm>
            <a:off x="597311" y="2771137"/>
            <a:ext cx="2965285" cy="2408243"/>
          </a:xfrm>
          <a:prstGeom prst="rect">
            <a:avLst/>
          </a:prstGeom>
        </p:spPr>
      </p:pic>
      <p:sp>
        <p:nvSpPr>
          <p:cNvPr id="5" name="textruta 4">
            <a:extLst>
              <a:ext uri="{FF2B5EF4-FFF2-40B4-BE49-F238E27FC236}">
                <a16:creationId xmlns:a16="http://schemas.microsoft.com/office/drawing/2014/main" id="{B3A2E6FF-79FE-E15D-307F-497CB5CEC3F2}"/>
              </a:ext>
            </a:extLst>
          </p:cNvPr>
          <p:cNvSpPr txBox="1"/>
          <p:nvPr/>
        </p:nvSpPr>
        <p:spPr>
          <a:xfrm>
            <a:off x="507671" y="5301733"/>
            <a:ext cx="11435973" cy="646331"/>
          </a:xfrm>
          <a:prstGeom prst="rect">
            <a:avLst/>
          </a:prstGeom>
          <a:noFill/>
        </p:spPr>
        <p:txBody>
          <a:bodyPr wrap="square">
            <a:spAutoFit/>
          </a:bodyPr>
          <a:lstStyle/>
          <a:p>
            <a:r>
              <a:rPr lang="sv-SE" sz="1800" noProof="1">
                <a:solidFill>
                  <a:schemeClr val="tx1"/>
                </a:solidFill>
              </a:rPr>
              <a:t>Liten = inga bubblor</a:t>
            </a:r>
            <a:r>
              <a:rPr lang="sv-SE" noProof="1"/>
              <a:t>                                        Måttlig = en del bubblor                    Mycket = många bubblor och/eller skum</a:t>
            </a:r>
          </a:p>
          <a:p>
            <a:endParaRPr lang="sv-SE" dirty="0"/>
          </a:p>
        </p:txBody>
      </p:sp>
      <p:pic>
        <p:nvPicPr>
          <p:cNvPr id="8" name="Bildobjekt 7" descr="En bild som visar platta, inomhus, Mellanmål, bord&#10;&#10;AI-genererat innehåll kan vara felaktigt.">
            <a:extLst>
              <a:ext uri="{FF2B5EF4-FFF2-40B4-BE49-F238E27FC236}">
                <a16:creationId xmlns:a16="http://schemas.microsoft.com/office/drawing/2014/main" id="{488DA0A8-653B-1F8B-3477-9A232F22B8A5}"/>
              </a:ext>
            </a:extLst>
          </p:cNvPr>
          <p:cNvPicPr>
            <a:picLocks noChangeAspect="1"/>
          </p:cNvPicPr>
          <p:nvPr/>
        </p:nvPicPr>
        <p:blipFill>
          <a:blip r:embed="rId11">
            <a:extLst>
              <a:ext uri="{28A0092B-C50C-407E-A947-70E740481C1C}">
                <a14:useLocalDpi xmlns:a14="http://schemas.microsoft.com/office/drawing/2010/main" val="0"/>
              </a:ext>
            </a:extLst>
          </a:blip>
          <a:srcRect l="56199" t="24315" r="6870" b="40181"/>
          <a:stretch>
            <a:fillRect/>
          </a:stretch>
        </p:blipFill>
        <p:spPr>
          <a:xfrm>
            <a:off x="4247146" y="2771137"/>
            <a:ext cx="3337111" cy="2408243"/>
          </a:xfrm>
          <a:prstGeom prst="rect">
            <a:avLst/>
          </a:prstGeom>
        </p:spPr>
      </p:pic>
      <p:pic>
        <p:nvPicPr>
          <p:cNvPr id="15" name="Bildobjekt 14" descr="En bild som visar inomhus, krydda, blandning, Kryddblandning&#10;&#10;AI-genererat innehåll kan vara felaktigt.">
            <a:extLst>
              <a:ext uri="{FF2B5EF4-FFF2-40B4-BE49-F238E27FC236}">
                <a16:creationId xmlns:a16="http://schemas.microsoft.com/office/drawing/2014/main" id="{AD115744-D314-B9A6-7265-FEB7D87E80B0}"/>
              </a:ext>
            </a:extLst>
          </p:cNvPr>
          <p:cNvPicPr>
            <a:picLocks noChangeAspect="1"/>
          </p:cNvPicPr>
          <p:nvPr/>
        </p:nvPicPr>
        <p:blipFill>
          <a:blip r:embed="rId12">
            <a:extLst>
              <a:ext uri="{28A0092B-C50C-407E-A947-70E740481C1C}">
                <a14:useLocalDpi xmlns:a14="http://schemas.microsoft.com/office/drawing/2010/main" val="0"/>
              </a:ext>
            </a:extLst>
          </a:blip>
          <a:srcRect l="53021" t="21455" r="12259" b="40218"/>
          <a:stretch>
            <a:fillRect/>
          </a:stretch>
        </p:blipFill>
        <p:spPr>
          <a:xfrm>
            <a:off x="8268808" y="2771137"/>
            <a:ext cx="2844103" cy="2365688"/>
          </a:xfrm>
          <a:prstGeom prst="rect">
            <a:avLst/>
          </a:prstGeom>
        </p:spPr>
      </p:pic>
    </p:spTree>
    <p:extLst>
      <p:ext uri="{BB962C8B-B14F-4D97-AF65-F5344CB8AC3E}">
        <p14:creationId xmlns:p14="http://schemas.microsoft.com/office/powerpoint/2010/main" val="1127222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8E8F9-4ABD-FAC9-7148-BEA077D754B1}"/>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EB19224E-41B9-63D4-5102-5EBDBB75E37B}"/>
              </a:ext>
            </a:extLst>
          </p:cNvPr>
          <p:cNvSpPr txBox="1"/>
          <p:nvPr/>
        </p:nvSpPr>
        <p:spPr>
          <a:xfrm>
            <a:off x="845668" y="424776"/>
            <a:ext cx="11346332" cy="769441"/>
          </a:xfrm>
          <a:prstGeom prst="rect">
            <a:avLst/>
          </a:prstGeom>
          <a:noFill/>
        </p:spPr>
        <p:txBody>
          <a:bodyPr wrap="square" rtlCol="0">
            <a:spAutoFit/>
          </a:bodyPr>
          <a:lstStyle/>
          <a:p>
            <a:r>
              <a:rPr lang="sv-SE" sz="4400" noProof="1">
                <a:latin typeface="Bebas Neue Regular" panose="020B0606020202050201" pitchFamily="34" charset="0"/>
              </a:rPr>
              <a:t>Bindning av Näringsämnen</a:t>
            </a:r>
          </a:p>
        </p:txBody>
      </p:sp>
      <p:sp>
        <p:nvSpPr>
          <p:cNvPr id="9" name="CuadroTexto 8">
            <a:extLst>
              <a:ext uri="{FF2B5EF4-FFF2-40B4-BE49-F238E27FC236}">
                <a16:creationId xmlns:a16="http://schemas.microsoft.com/office/drawing/2014/main" id="{FDE78E6C-F8A1-EAA7-8DB4-8C5FE9FC9CA8}"/>
              </a:ext>
            </a:extLst>
          </p:cNvPr>
          <p:cNvSpPr txBox="1"/>
          <p:nvPr/>
        </p:nvSpPr>
        <p:spPr>
          <a:xfrm>
            <a:off x="845669" y="1293899"/>
            <a:ext cx="6343814" cy="4208844"/>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1">
                <a:solidFill>
                  <a:schemeClr val="tx1"/>
                </a:solidFill>
              </a:rPr>
              <a:t>En annan viktig faktor för att kunna bedöma jordens bördighet är jordens förmåga att binda näringsämnen. </a:t>
            </a:r>
          </a:p>
          <a:p>
            <a:pPr marL="0" indent="0">
              <a:buNone/>
            </a:pPr>
            <a:endParaRPr lang="sv-SE" sz="2000" noProof="1">
              <a:solidFill>
                <a:schemeClr val="tx1"/>
              </a:solidFill>
            </a:endParaRPr>
          </a:p>
          <a:p>
            <a:r>
              <a:rPr lang="sv-SE" sz="2000" noProof="1">
                <a:solidFill>
                  <a:schemeClr val="tx1"/>
                </a:solidFill>
              </a:rPr>
              <a:t>Ta en tratt, en bägare och ett filterpapper.</a:t>
            </a:r>
          </a:p>
          <a:p>
            <a:r>
              <a:rPr lang="sv-SE" sz="2000" noProof="1">
                <a:solidFill>
                  <a:schemeClr val="tx1"/>
                </a:solidFill>
              </a:rPr>
              <a:t>Vik filterpappret så att det passar i tratten och fyll det med jord. </a:t>
            </a:r>
          </a:p>
          <a:p>
            <a:r>
              <a:rPr lang="sv-SE" sz="2000" noProof="1">
                <a:solidFill>
                  <a:schemeClr val="tx1"/>
                </a:solidFill>
              </a:rPr>
              <a:t>Häll sedan i en lösning med 100 ml 0,4 M kopparsulfat  (CuSO</a:t>
            </a:r>
            <a:r>
              <a:rPr lang="sv-SE" sz="2000" baseline="-25000" noProof="1">
                <a:solidFill>
                  <a:schemeClr val="tx1"/>
                </a:solidFill>
              </a:rPr>
              <a:t>4</a:t>
            </a:r>
            <a:r>
              <a:rPr lang="sv-SE" sz="2000" noProof="1">
                <a:solidFill>
                  <a:schemeClr val="tx1"/>
                </a:solidFill>
              </a:rPr>
              <a:t>).</a:t>
            </a:r>
          </a:p>
        </p:txBody>
      </p:sp>
      <p:pic>
        <p:nvPicPr>
          <p:cNvPr id="11" name="Gráfico 10">
            <a:extLst>
              <a:ext uri="{FF2B5EF4-FFF2-40B4-BE49-F238E27FC236}">
                <a16:creationId xmlns:a16="http://schemas.microsoft.com/office/drawing/2014/main" id="{1B686FFF-7C8E-AE76-E912-21E84DAB12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41E6620B-095F-E03B-05C3-F2B3C22FC6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76DEF34A-841C-91EE-A398-CAB7C124CC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4A64308B-378A-4AE0-CC01-762E38035E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pic>
        <p:nvPicPr>
          <p:cNvPr id="4" name="Bildobjekt 3" descr="En bild som visar person, inomhus, mat, klädsel&#10;&#10;AI-genererat innehåll kan vara felaktigt.">
            <a:extLst>
              <a:ext uri="{FF2B5EF4-FFF2-40B4-BE49-F238E27FC236}">
                <a16:creationId xmlns:a16="http://schemas.microsoft.com/office/drawing/2014/main" id="{83923719-D239-8A55-800C-0FB016A51C25}"/>
              </a:ext>
            </a:extLst>
          </p:cNvPr>
          <p:cNvPicPr>
            <a:picLocks noChangeAspect="1"/>
          </p:cNvPicPr>
          <p:nvPr/>
        </p:nvPicPr>
        <p:blipFill>
          <a:blip r:embed="rId10">
            <a:extLst>
              <a:ext uri="{28A0092B-C50C-407E-A947-70E740481C1C}">
                <a14:useLocalDpi xmlns:a14="http://schemas.microsoft.com/office/drawing/2010/main" val="0"/>
              </a:ext>
            </a:extLst>
          </a:blip>
          <a:srcRect b="34129"/>
          <a:stretch>
            <a:fillRect/>
          </a:stretch>
        </p:blipFill>
        <p:spPr>
          <a:xfrm>
            <a:off x="7735623" y="546260"/>
            <a:ext cx="3349719" cy="2941987"/>
          </a:xfrm>
          <a:prstGeom prst="rect">
            <a:avLst/>
          </a:prstGeom>
        </p:spPr>
      </p:pic>
      <p:pic>
        <p:nvPicPr>
          <p:cNvPr id="7" name="Bildobjekt 6" descr="En bild som visar person, Dryckeskärl, dryck, Transparent material&#10;&#10;AI-genererat innehåll kan vara felaktigt.">
            <a:extLst>
              <a:ext uri="{FF2B5EF4-FFF2-40B4-BE49-F238E27FC236}">
                <a16:creationId xmlns:a16="http://schemas.microsoft.com/office/drawing/2014/main" id="{5EEAB220-A7A3-6E0A-2678-3989E7D7C3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35623" y="3745717"/>
            <a:ext cx="3349719" cy="2506514"/>
          </a:xfrm>
          <a:prstGeom prst="rect">
            <a:avLst/>
          </a:prstGeom>
        </p:spPr>
      </p:pic>
    </p:spTree>
    <p:extLst>
      <p:ext uri="{BB962C8B-B14F-4D97-AF65-F5344CB8AC3E}">
        <p14:creationId xmlns:p14="http://schemas.microsoft.com/office/powerpoint/2010/main" val="2130997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575E8-BEAB-A245-384F-819ADE1C2A17}"/>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F3DE1A14-D4D2-CB6E-D882-881F2D1A2B93}"/>
              </a:ext>
            </a:extLst>
          </p:cNvPr>
          <p:cNvSpPr txBox="1"/>
          <p:nvPr/>
        </p:nvSpPr>
        <p:spPr>
          <a:xfrm>
            <a:off x="513590" y="310733"/>
            <a:ext cx="11346332" cy="769441"/>
          </a:xfrm>
          <a:prstGeom prst="rect">
            <a:avLst/>
          </a:prstGeom>
          <a:noFill/>
        </p:spPr>
        <p:txBody>
          <a:bodyPr wrap="square" rtlCol="0">
            <a:spAutoFit/>
          </a:bodyPr>
          <a:lstStyle/>
          <a:p>
            <a:r>
              <a:rPr lang="sv-SE" sz="4400" noProof="1">
                <a:latin typeface="Bebas Neue Regular" panose="020B0606020202050201" pitchFamily="34" charset="0"/>
              </a:rPr>
              <a:t>Hur ser lösningen ut? </a:t>
            </a:r>
          </a:p>
        </p:txBody>
      </p:sp>
      <p:sp>
        <p:nvSpPr>
          <p:cNvPr id="9" name="CuadroTexto 8">
            <a:extLst>
              <a:ext uri="{FF2B5EF4-FFF2-40B4-BE49-F238E27FC236}">
                <a16:creationId xmlns:a16="http://schemas.microsoft.com/office/drawing/2014/main" id="{845C863B-586E-E632-94E8-AB100BCFD380}"/>
              </a:ext>
            </a:extLst>
          </p:cNvPr>
          <p:cNvSpPr txBox="1"/>
          <p:nvPr/>
        </p:nvSpPr>
        <p:spPr>
          <a:xfrm>
            <a:off x="513590" y="1179856"/>
            <a:ext cx="10515599" cy="190052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1">
                <a:solidFill>
                  <a:schemeClr val="tx1"/>
                </a:solidFill>
              </a:rPr>
              <a:t>4. Titta på den filtrerade lösningens färg. </a:t>
            </a:r>
            <a:r>
              <a:rPr lang="sv-SE" sz="2000" b="1" noProof="1">
                <a:solidFill>
                  <a:schemeClr val="tx1"/>
                </a:solidFill>
              </a:rPr>
              <a:t>Ju mer genomskinlig den är desto bättre kapacitet har jorden att binda näringsämnen</a:t>
            </a:r>
            <a:r>
              <a:rPr lang="sv-SE" sz="2000" noProof="1">
                <a:solidFill>
                  <a:schemeClr val="tx1"/>
                </a:solidFill>
              </a:rPr>
              <a:t>. Färgen på lösningen kan variera från den ursprungliga blåa färgen på grund av blandning med andra kemiska ämnen. </a:t>
            </a:r>
          </a:p>
        </p:txBody>
      </p:sp>
      <p:pic>
        <p:nvPicPr>
          <p:cNvPr id="11" name="Gráfico 10">
            <a:extLst>
              <a:ext uri="{FF2B5EF4-FFF2-40B4-BE49-F238E27FC236}">
                <a16:creationId xmlns:a16="http://schemas.microsoft.com/office/drawing/2014/main" id="{0F89D9A2-39E6-CDE0-BA32-A52CA3A388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24E4B816-ED50-7E0D-3F46-AE4EB8AF68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7FE83B53-0A7B-F966-ED1B-665B7AF1E3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CD0C24A1-2450-DF1A-799E-2310EBC037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pic>
        <p:nvPicPr>
          <p:cNvPr id="3" name="Bildobjekt 2" descr="En bild som visar bordsservis, kopp, bägare, Laboratorieutrustning&#10;&#10;AI-genererat innehåll kan vara felaktigt.">
            <a:extLst>
              <a:ext uri="{FF2B5EF4-FFF2-40B4-BE49-F238E27FC236}">
                <a16:creationId xmlns:a16="http://schemas.microsoft.com/office/drawing/2014/main" id="{6FE783CD-7440-336A-6AFC-1B5792870E8C}"/>
              </a:ext>
            </a:extLst>
          </p:cNvPr>
          <p:cNvPicPr>
            <a:picLocks noChangeAspect="1"/>
          </p:cNvPicPr>
          <p:nvPr/>
        </p:nvPicPr>
        <p:blipFill>
          <a:blip r:embed="rId10">
            <a:extLst>
              <a:ext uri="{28A0092B-C50C-407E-A947-70E740481C1C}">
                <a14:useLocalDpi xmlns:a14="http://schemas.microsoft.com/office/drawing/2010/main" val="0"/>
              </a:ext>
            </a:extLst>
          </a:blip>
          <a:srcRect l="37155" t="24920" b="18691"/>
          <a:stretch>
            <a:fillRect/>
          </a:stretch>
        </p:blipFill>
        <p:spPr>
          <a:xfrm>
            <a:off x="513590" y="3685531"/>
            <a:ext cx="5800252" cy="2602213"/>
          </a:xfrm>
          <a:prstGeom prst="rect">
            <a:avLst/>
          </a:prstGeom>
        </p:spPr>
      </p:pic>
    </p:spTree>
    <p:extLst>
      <p:ext uri="{BB962C8B-B14F-4D97-AF65-F5344CB8AC3E}">
        <p14:creationId xmlns:p14="http://schemas.microsoft.com/office/powerpoint/2010/main" val="2244887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00">
            <a:alpha val="14000"/>
          </a:srgbClr>
        </a:solidFill>
        <a:effectLst/>
      </p:bgPr>
    </p:bg>
    <p:spTree>
      <p:nvGrpSpPr>
        <p:cNvPr id="1" name="">
          <a:extLst>
            <a:ext uri="{FF2B5EF4-FFF2-40B4-BE49-F238E27FC236}">
              <a16:creationId xmlns:a16="http://schemas.microsoft.com/office/drawing/2014/main" id="{DD12B1A8-DC09-4912-B05B-36813B4C6317}"/>
            </a:ext>
          </a:extLst>
        </p:cNvPr>
        <p:cNvGrpSpPr/>
        <p:nvPr/>
      </p:nvGrpSpPr>
      <p:grpSpPr>
        <a:xfrm>
          <a:off x="0" y="0"/>
          <a:ext cx="0" cy="0"/>
          <a:chOff x="0" y="0"/>
          <a:chExt cx="0" cy="0"/>
        </a:xfrm>
      </p:grpSpPr>
      <p:sp>
        <p:nvSpPr>
          <p:cNvPr id="4" name="CuadroTexto 5">
            <a:extLst>
              <a:ext uri="{FF2B5EF4-FFF2-40B4-BE49-F238E27FC236}">
                <a16:creationId xmlns:a16="http://schemas.microsoft.com/office/drawing/2014/main" id="{95F6CD80-2001-3F1E-ABA4-BF2127774ADA}"/>
              </a:ext>
            </a:extLst>
          </p:cNvPr>
          <p:cNvSpPr txBox="1"/>
          <p:nvPr/>
        </p:nvSpPr>
        <p:spPr>
          <a:xfrm>
            <a:off x="538871" y="669622"/>
            <a:ext cx="5293350" cy="1754326"/>
          </a:xfrm>
          <a:prstGeom prst="rect">
            <a:avLst/>
          </a:prstGeom>
          <a:noFill/>
        </p:spPr>
        <p:txBody>
          <a:bodyPr wrap="square" rtlCol="0">
            <a:spAutoFit/>
          </a:bodyPr>
          <a:lstStyle/>
          <a:p>
            <a:r>
              <a:rPr lang="es-ES" sz="3600" dirty="0" err="1">
                <a:latin typeface="Bebas Neue Regular" panose="020B0606020202050201" pitchFamily="34" charset="0"/>
              </a:rPr>
              <a:t>Lektion</a:t>
            </a:r>
            <a:r>
              <a:rPr lang="es-ES" sz="3600" dirty="0">
                <a:latin typeface="Bebas Neue Regular" panose="020B0606020202050201" pitchFamily="34" charset="0"/>
              </a:rPr>
              <a:t> 4 </a:t>
            </a:r>
          </a:p>
          <a:p>
            <a:r>
              <a:rPr lang="es-ES" sz="3600" dirty="0">
                <a:solidFill>
                  <a:srgbClr val="0CB08E"/>
                </a:solidFill>
                <a:latin typeface="Bebas Neue Regular" panose="020B0606020202050201" pitchFamily="34" charset="0"/>
              </a:rPr>
              <a:t>Hur </a:t>
            </a:r>
            <a:r>
              <a:rPr lang="es-ES" sz="3600" dirty="0" err="1">
                <a:solidFill>
                  <a:srgbClr val="0CB08E"/>
                </a:solidFill>
                <a:latin typeface="Bebas Neue Regular" panose="020B0606020202050201" pitchFamily="34" charset="0"/>
              </a:rPr>
              <a:t>mycket</a:t>
            </a:r>
            <a:r>
              <a:rPr lang="es-ES" sz="3600" dirty="0">
                <a:solidFill>
                  <a:srgbClr val="0CB08E"/>
                </a:solidFill>
                <a:latin typeface="Bebas Neue Regular" panose="020B0606020202050201" pitchFamily="34" charset="0"/>
              </a:rPr>
              <a:t> </a:t>
            </a:r>
            <a:r>
              <a:rPr lang="es-ES" sz="3600" dirty="0" err="1">
                <a:solidFill>
                  <a:srgbClr val="0CB08E"/>
                </a:solidFill>
                <a:latin typeface="Bebas Neue Regular" panose="020B0606020202050201" pitchFamily="34" charset="0"/>
              </a:rPr>
              <a:t>Fukt</a:t>
            </a:r>
            <a:r>
              <a:rPr lang="es-ES" sz="3600" dirty="0">
                <a:solidFill>
                  <a:srgbClr val="0CB08E"/>
                </a:solidFill>
                <a:latin typeface="Bebas Neue Regular" panose="020B0606020202050201" pitchFamily="34" charset="0"/>
              </a:rPr>
              <a:t> </a:t>
            </a:r>
            <a:r>
              <a:rPr lang="es-ES" sz="3600" dirty="0" err="1">
                <a:solidFill>
                  <a:srgbClr val="0CB08E"/>
                </a:solidFill>
                <a:latin typeface="Bebas Neue Regular" panose="020B0606020202050201" pitchFamily="34" charset="0"/>
              </a:rPr>
              <a:t>finns</a:t>
            </a:r>
            <a:r>
              <a:rPr lang="es-ES" sz="3600" dirty="0">
                <a:solidFill>
                  <a:srgbClr val="0CB08E"/>
                </a:solidFill>
                <a:latin typeface="Bebas Neue Regular" panose="020B0606020202050201" pitchFamily="34" charset="0"/>
              </a:rPr>
              <a:t> i </a:t>
            </a:r>
            <a:r>
              <a:rPr lang="es-ES" sz="3600" dirty="0" err="1">
                <a:solidFill>
                  <a:srgbClr val="0CB08E"/>
                </a:solidFill>
                <a:latin typeface="Bebas Neue Regular" panose="020B0606020202050201" pitchFamily="34" charset="0"/>
              </a:rPr>
              <a:t>jorden</a:t>
            </a:r>
            <a:r>
              <a:rPr lang="es-ES" sz="3600" dirty="0">
                <a:solidFill>
                  <a:srgbClr val="0CB08E"/>
                </a:solidFill>
                <a:latin typeface="Bebas Neue Regular" panose="020B0606020202050201" pitchFamily="34" charset="0"/>
              </a:rPr>
              <a:t>?</a:t>
            </a:r>
          </a:p>
          <a:p>
            <a:endParaRPr lang="es-ES" sz="3600" dirty="0">
              <a:solidFill>
                <a:srgbClr val="0CB08E"/>
              </a:solidFill>
              <a:latin typeface="Bebas Neue Regular" panose="020B0606020202050201" pitchFamily="34" charset="0"/>
            </a:endParaRPr>
          </a:p>
        </p:txBody>
      </p:sp>
      <p:sp>
        <p:nvSpPr>
          <p:cNvPr id="5" name="CuadroTexto 8">
            <a:extLst>
              <a:ext uri="{FF2B5EF4-FFF2-40B4-BE49-F238E27FC236}">
                <a16:creationId xmlns:a16="http://schemas.microsoft.com/office/drawing/2014/main" id="{6C128EB3-249B-33C6-A7F1-31A663C937CB}"/>
              </a:ext>
            </a:extLst>
          </p:cNvPr>
          <p:cNvSpPr txBox="1"/>
          <p:nvPr/>
        </p:nvSpPr>
        <p:spPr>
          <a:xfrm>
            <a:off x="538871" y="1983556"/>
            <a:ext cx="4662905" cy="4224233"/>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b="1" dirty="0" err="1">
                <a:solidFill>
                  <a:schemeClr val="tx1"/>
                </a:solidFill>
              </a:rPr>
              <a:t>Eleverna</a:t>
            </a:r>
            <a:r>
              <a:rPr lang="ca-ES" b="1" dirty="0">
                <a:solidFill>
                  <a:schemeClr val="tx1"/>
                </a:solidFill>
              </a:rPr>
              <a:t> </a:t>
            </a:r>
            <a:r>
              <a:rPr lang="ca-ES" b="1" dirty="0" err="1">
                <a:solidFill>
                  <a:schemeClr val="tx1"/>
                </a:solidFill>
              </a:rPr>
              <a:t>undersöker</a:t>
            </a:r>
            <a:r>
              <a:rPr lang="ca-ES" b="1" dirty="0">
                <a:solidFill>
                  <a:schemeClr val="tx1"/>
                </a:solidFill>
              </a:rPr>
              <a:t> </a:t>
            </a:r>
            <a:r>
              <a:rPr lang="ca-ES" b="1" dirty="0" err="1">
                <a:solidFill>
                  <a:schemeClr val="tx1"/>
                </a:solidFill>
              </a:rPr>
              <a:t>jordens</a:t>
            </a:r>
            <a:r>
              <a:rPr lang="ca-ES" b="1" dirty="0">
                <a:solidFill>
                  <a:schemeClr val="tx1"/>
                </a:solidFill>
              </a:rPr>
              <a:t> </a:t>
            </a:r>
            <a:r>
              <a:rPr lang="ca-ES" b="1" dirty="0" err="1">
                <a:solidFill>
                  <a:schemeClr val="tx1"/>
                </a:solidFill>
              </a:rPr>
              <a:t>fukthalt</a:t>
            </a:r>
            <a:r>
              <a:rPr lang="ca-ES" b="1" dirty="0">
                <a:solidFill>
                  <a:schemeClr val="tx1"/>
                </a:solidFill>
              </a:rPr>
              <a:t> </a:t>
            </a:r>
            <a:r>
              <a:rPr lang="ca-ES" b="1" dirty="0" err="1">
                <a:solidFill>
                  <a:schemeClr val="tx1"/>
                </a:solidFill>
              </a:rPr>
              <a:t>genom</a:t>
            </a:r>
            <a:r>
              <a:rPr lang="ca-ES" b="1" dirty="0">
                <a:solidFill>
                  <a:schemeClr val="tx1"/>
                </a:solidFill>
              </a:rPr>
              <a:t> </a:t>
            </a:r>
            <a:r>
              <a:rPr lang="ca-ES" b="1" dirty="0" err="1">
                <a:solidFill>
                  <a:schemeClr val="tx1"/>
                </a:solidFill>
              </a:rPr>
              <a:t>att</a:t>
            </a:r>
            <a:r>
              <a:rPr lang="ca-ES" b="1" dirty="0">
                <a:solidFill>
                  <a:schemeClr val="tx1"/>
                </a:solidFill>
              </a:rPr>
              <a:t> </a:t>
            </a:r>
            <a:r>
              <a:rPr lang="ca-ES" b="1" dirty="0" err="1">
                <a:solidFill>
                  <a:schemeClr val="tx1"/>
                </a:solidFill>
              </a:rPr>
              <a:t>väga</a:t>
            </a:r>
            <a:r>
              <a:rPr lang="ca-ES" b="1" dirty="0">
                <a:solidFill>
                  <a:schemeClr val="tx1"/>
                </a:solidFill>
              </a:rPr>
              <a:t> den. Sedan tas </a:t>
            </a:r>
            <a:r>
              <a:rPr lang="ca-ES" b="1" dirty="0" err="1">
                <a:solidFill>
                  <a:schemeClr val="tx1"/>
                </a:solidFill>
              </a:rPr>
              <a:t>regenerativt</a:t>
            </a:r>
            <a:r>
              <a:rPr lang="ca-ES" b="1" dirty="0">
                <a:solidFill>
                  <a:schemeClr val="tx1"/>
                </a:solidFill>
              </a:rPr>
              <a:t> </a:t>
            </a:r>
            <a:r>
              <a:rPr lang="ca-ES" b="1" dirty="0" err="1">
                <a:solidFill>
                  <a:schemeClr val="tx1"/>
                </a:solidFill>
              </a:rPr>
              <a:t>jordbruk</a:t>
            </a:r>
            <a:r>
              <a:rPr lang="ca-ES" b="1" dirty="0">
                <a:solidFill>
                  <a:schemeClr val="tx1"/>
                </a:solidFill>
              </a:rPr>
              <a:t>, </a:t>
            </a:r>
            <a:r>
              <a:rPr lang="ca-ES" b="1" dirty="0" err="1">
                <a:solidFill>
                  <a:schemeClr val="tx1"/>
                </a:solidFill>
              </a:rPr>
              <a:t>med</a:t>
            </a:r>
            <a:r>
              <a:rPr lang="ca-ES" b="1" dirty="0">
                <a:solidFill>
                  <a:schemeClr val="tx1"/>
                </a:solidFill>
              </a:rPr>
              <a:t> </a:t>
            </a:r>
            <a:r>
              <a:rPr lang="ca-ES" b="1" dirty="0" err="1">
                <a:solidFill>
                  <a:schemeClr val="tx1"/>
                </a:solidFill>
              </a:rPr>
              <a:t>utgångspunkt</a:t>
            </a:r>
            <a:r>
              <a:rPr lang="ca-ES" b="1" dirty="0">
                <a:solidFill>
                  <a:schemeClr val="tx1"/>
                </a:solidFill>
              </a:rPr>
              <a:t> i </a:t>
            </a:r>
            <a:r>
              <a:rPr lang="ca-ES" b="1" dirty="0" err="1">
                <a:solidFill>
                  <a:schemeClr val="tx1"/>
                </a:solidFill>
              </a:rPr>
              <a:t>två</a:t>
            </a:r>
            <a:r>
              <a:rPr lang="ca-ES" b="1" dirty="0">
                <a:solidFill>
                  <a:schemeClr val="tx1"/>
                </a:solidFill>
              </a:rPr>
              <a:t> </a:t>
            </a:r>
            <a:r>
              <a:rPr lang="ca-ES" b="1" dirty="0" err="1">
                <a:solidFill>
                  <a:schemeClr val="tx1"/>
                </a:solidFill>
              </a:rPr>
              <a:t>filmer</a:t>
            </a:r>
            <a:r>
              <a:rPr lang="ca-ES" b="1" dirty="0">
                <a:solidFill>
                  <a:schemeClr val="tx1"/>
                </a:solidFill>
              </a:rPr>
              <a:t> (</a:t>
            </a:r>
            <a:r>
              <a:rPr lang="ca-ES" b="1" dirty="0" err="1">
                <a:solidFill>
                  <a:schemeClr val="tx1"/>
                </a:solidFill>
              </a:rPr>
              <a:t>på</a:t>
            </a:r>
            <a:r>
              <a:rPr lang="ca-ES" b="1" dirty="0">
                <a:solidFill>
                  <a:schemeClr val="tx1"/>
                </a:solidFill>
              </a:rPr>
              <a:t> </a:t>
            </a:r>
            <a:r>
              <a:rPr lang="ca-ES" b="1" dirty="0" err="1">
                <a:solidFill>
                  <a:schemeClr val="tx1"/>
                </a:solidFill>
              </a:rPr>
              <a:t>engelska</a:t>
            </a:r>
            <a:r>
              <a:rPr lang="ca-ES" b="1" dirty="0">
                <a:solidFill>
                  <a:schemeClr val="tx1"/>
                </a:solidFill>
              </a:rPr>
              <a:t>), </a:t>
            </a:r>
            <a:r>
              <a:rPr lang="ca-ES" b="1" dirty="0" err="1">
                <a:solidFill>
                  <a:schemeClr val="tx1"/>
                </a:solidFill>
              </a:rPr>
              <a:t>upp</a:t>
            </a:r>
            <a:r>
              <a:rPr lang="ca-ES" b="1" dirty="0">
                <a:solidFill>
                  <a:schemeClr val="tx1"/>
                </a:solidFill>
              </a:rPr>
              <a:t>. I </a:t>
            </a:r>
            <a:r>
              <a:rPr lang="ca-ES" b="1" dirty="0" err="1">
                <a:solidFill>
                  <a:schemeClr val="tx1"/>
                </a:solidFill>
              </a:rPr>
              <a:t>slutet</a:t>
            </a:r>
            <a:r>
              <a:rPr lang="ca-ES" b="1" dirty="0">
                <a:solidFill>
                  <a:schemeClr val="tx1"/>
                </a:solidFill>
              </a:rPr>
              <a:t> av passat </a:t>
            </a:r>
            <a:r>
              <a:rPr lang="ca-ES" b="1" dirty="0" err="1">
                <a:solidFill>
                  <a:schemeClr val="tx1"/>
                </a:solidFill>
              </a:rPr>
              <a:t>börjar</a:t>
            </a:r>
            <a:r>
              <a:rPr lang="ca-ES" b="1" dirty="0">
                <a:solidFill>
                  <a:schemeClr val="tx1"/>
                </a:solidFill>
              </a:rPr>
              <a:t> </a:t>
            </a:r>
            <a:r>
              <a:rPr lang="ca-ES" b="1" dirty="0" err="1">
                <a:solidFill>
                  <a:schemeClr val="tx1"/>
                </a:solidFill>
              </a:rPr>
              <a:t>eleverna</a:t>
            </a:r>
            <a:r>
              <a:rPr lang="ca-ES" b="1" dirty="0">
                <a:solidFill>
                  <a:schemeClr val="tx1"/>
                </a:solidFill>
              </a:rPr>
              <a:t> </a:t>
            </a:r>
            <a:r>
              <a:rPr lang="ca-ES" b="1" dirty="0" err="1">
                <a:solidFill>
                  <a:schemeClr val="tx1"/>
                </a:solidFill>
              </a:rPr>
              <a:t>fylla</a:t>
            </a:r>
            <a:r>
              <a:rPr lang="ca-ES" b="1" dirty="0">
                <a:solidFill>
                  <a:schemeClr val="tx1"/>
                </a:solidFill>
              </a:rPr>
              <a:t> in sina resultat i </a:t>
            </a:r>
            <a:r>
              <a:rPr lang="ca-ES" b="1" dirty="0" err="1">
                <a:solidFill>
                  <a:schemeClr val="tx1"/>
                </a:solidFill>
              </a:rPr>
              <a:t>ett</a:t>
            </a:r>
            <a:r>
              <a:rPr lang="ca-ES" b="1" dirty="0">
                <a:solidFill>
                  <a:schemeClr val="tx1"/>
                </a:solidFill>
              </a:rPr>
              <a:t> </a:t>
            </a:r>
            <a:r>
              <a:rPr lang="ca-ES" b="1" dirty="0" err="1">
                <a:solidFill>
                  <a:schemeClr val="tx1"/>
                </a:solidFill>
              </a:rPr>
              <a:t>digitalt</a:t>
            </a:r>
            <a:r>
              <a:rPr lang="ca-ES" b="1" dirty="0">
                <a:solidFill>
                  <a:schemeClr val="tx1"/>
                </a:solidFill>
              </a:rPr>
              <a:t> </a:t>
            </a:r>
            <a:r>
              <a:rPr lang="ca-ES" b="1" dirty="0" err="1">
                <a:solidFill>
                  <a:schemeClr val="tx1"/>
                </a:solidFill>
              </a:rPr>
              <a:t>kartverktyg</a:t>
            </a:r>
            <a:r>
              <a:rPr lang="ca-ES" b="1" dirty="0">
                <a:solidFill>
                  <a:schemeClr val="tx1"/>
                </a:solidFill>
              </a:rPr>
              <a:t>.</a:t>
            </a:r>
          </a:p>
          <a:p>
            <a:pPr marL="0" indent="0">
              <a:buNone/>
            </a:pPr>
            <a:endParaRPr lang="ca-ES" b="1" dirty="0"/>
          </a:p>
          <a:p>
            <a:pPr marL="0" indent="0">
              <a:buNone/>
            </a:pPr>
            <a:r>
              <a:rPr lang="sv-SE" b="1" dirty="0">
                <a:solidFill>
                  <a:srgbClr val="0CAF8F"/>
                </a:solidFill>
              </a:rPr>
              <a:t>Ämne: </a:t>
            </a:r>
            <a:r>
              <a:rPr lang="sv-SE" dirty="0">
                <a:solidFill>
                  <a:schemeClr val="tx1"/>
                </a:solidFill>
              </a:rPr>
              <a:t>Geografi</a:t>
            </a:r>
            <a:br>
              <a:rPr lang="sv-SE" dirty="0"/>
            </a:br>
            <a:r>
              <a:rPr lang="sv-SE" b="1" dirty="0">
                <a:solidFill>
                  <a:srgbClr val="0CAF8F"/>
                </a:solidFill>
              </a:rPr>
              <a:t>Undervisningstid: </a:t>
            </a:r>
            <a:r>
              <a:rPr lang="sv-SE" dirty="0">
                <a:solidFill>
                  <a:schemeClr val="tx1"/>
                </a:solidFill>
              </a:rPr>
              <a:t>55 min, uppdelat på tre block </a:t>
            </a:r>
          </a:p>
          <a:p>
            <a:pPr marL="0" indent="0">
              <a:buNone/>
            </a:pPr>
            <a:r>
              <a:rPr lang="sv-SE" b="1" dirty="0">
                <a:solidFill>
                  <a:srgbClr val="0CAF8F"/>
                </a:solidFill>
              </a:rPr>
              <a:t>Material:</a:t>
            </a:r>
          </a:p>
          <a:p>
            <a:pPr marL="0" indent="0">
              <a:buNone/>
            </a:pPr>
            <a:r>
              <a:rPr lang="sv-SE" dirty="0">
                <a:solidFill>
                  <a:schemeClr val="tx1"/>
                </a:solidFill>
              </a:rPr>
              <a:t>Jordproverna (som torkat sedan föregående lektion)</a:t>
            </a:r>
          </a:p>
          <a:p>
            <a:pPr marL="0" indent="0">
              <a:buNone/>
            </a:pPr>
            <a:r>
              <a:rPr lang="sv-SE" b="1" dirty="0">
                <a:solidFill>
                  <a:schemeClr val="tx1"/>
                </a:solidFill>
              </a:rPr>
              <a:t>Digitala kartverktyg:</a:t>
            </a:r>
          </a:p>
          <a:p>
            <a:pPr marL="0" indent="0">
              <a:buNone/>
            </a:pPr>
            <a:r>
              <a:rPr lang="sv-SE" dirty="0">
                <a:solidFill>
                  <a:schemeClr val="tx1"/>
                </a:solidFill>
              </a:rPr>
              <a:t>Google </a:t>
            </a:r>
            <a:r>
              <a:rPr lang="sv-SE" dirty="0" err="1">
                <a:solidFill>
                  <a:schemeClr val="tx1"/>
                </a:solidFill>
              </a:rPr>
              <a:t>MyMaps</a:t>
            </a:r>
            <a:endParaRPr lang="sv-SE" dirty="0">
              <a:solidFill>
                <a:schemeClr val="tx1"/>
              </a:solidFill>
            </a:endParaRPr>
          </a:p>
          <a:p>
            <a:pPr marL="0" indent="0">
              <a:buNone/>
            </a:pPr>
            <a:r>
              <a:rPr lang="sv-SE" dirty="0" err="1">
                <a:solidFill>
                  <a:schemeClr val="tx1"/>
                </a:solidFill>
              </a:rPr>
              <a:t>https</a:t>
            </a:r>
            <a:r>
              <a:rPr lang="sv-SE" dirty="0">
                <a:solidFill>
                  <a:schemeClr val="tx1"/>
                </a:solidFill>
              </a:rPr>
              <a:t>://</a:t>
            </a:r>
            <a:r>
              <a:rPr lang="sv-SE" dirty="0" err="1">
                <a:solidFill>
                  <a:schemeClr val="tx1"/>
                </a:solidFill>
              </a:rPr>
              <a:t>www.google.es</a:t>
            </a:r>
            <a:r>
              <a:rPr lang="sv-SE" dirty="0">
                <a:solidFill>
                  <a:schemeClr val="tx1"/>
                </a:solidFill>
              </a:rPr>
              <a:t>/</a:t>
            </a:r>
            <a:r>
              <a:rPr lang="sv-SE" dirty="0" err="1">
                <a:solidFill>
                  <a:schemeClr val="tx1"/>
                </a:solidFill>
              </a:rPr>
              <a:t>maps</a:t>
            </a:r>
            <a:r>
              <a:rPr lang="sv-SE" dirty="0">
                <a:solidFill>
                  <a:schemeClr val="tx1"/>
                </a:solidFill>
              </a:rPr>
              <a:t>/</a:t>
            </a:r>
          </a:p>
          <a:p>
            <a:pPr marL="0" indent="0">
              <a:buNone/>
            </a:pPr>
            <a:r>
              <a:rPr lang="sv-SE" dirty="0">
                <a:solidFill>
                  <a:schemeClr val="tx1"/>
                </a:solidFill>
              </a:rPr>
              <a:t>Bing </a:t>
            </a:r>
            <a:r>
              <a:rPr lang="sv-SE" dirty="0" err="1">
                <a:solidFill>
                  <a:schemeClr val="tx1"/>
                </a:solidFill>
              </a:rPr>
              <a:t>Maps</a:t>
            </a:r>
            <a:endParaRPr lang="sv-SE" dirty="0">
              <a:solidFill>
                <a:schemeClr val="tx1"/>
              </a:solidFill>
            </a:endParaRPr>
          </a:p>
          <a:p>
            <a:pPr marL="0" indent="0">
              <a:buNone/>
            </a:pPr>
            <a:r>
              <a:rPr lang="sv-SE" dirty="0" err="1">
                <a:solidFill>
                  <a:schemeClr val="tx1"/>
                </a:solidFill>
              </a:rPr>
              <a:t>https</a:t>
            </a:r>
            <a:r>
              <a:rPr lang="sv-SE" dirty="0">
                <a:solidFill>
                  <a:schemeClr val="tx1"/>
                </a:solidFill>
              </a:rPr>
              <a:t>://</a:t>
            </a:r>
            <a:r>
              <a:rPr lang="sv-SE" dirty="0" err="1">
                <a:solidFill>
                  <a:schemeClr val="tx1"/>
                </a:solidFill>
              </a:rPr>
              <a:t>www.bing.com</a:t>
            </a:r>
            <a:r>
              <a:rPr lang="sv-SE" dirty="0">
                <a:solidFill>
                  <a:schemeClr val="tx1"/>
                </a:solidFill>
              </a:rPr>
              <a:t>/</a:t>
            </a:r>
            <a:r>
              <a:rPr lang="sv-SE" dirty="0" err="1">
                <a:solidFill>
                  <a:schemeClr val="tx1"/>
                </a:solidFill>
              </a:rPr>
              <a:t>maps</a:t>
            </a:r>
            <a:endParaRPr lang="sv-SE" dirty="0">
              <a:solidFill>
                <a:schemeClr val="tx1"/>
              </a:solidFill>
            </a:endParaRPr>
          </a:p>
          <a:p>
            <a:pPr marL="0" indent="0">
              <a:buNone/>
            </a:pPr>
            <a:endParaRPr lang="sv-SE" dirty="0">
              <a:solidFill>
                <a:schemeClr val="tx1"/>
              </a:solidFill>
            </a:endParaRPr>
          </a:p>
        </p:txBody>
      </p:sp>
      <p:pic>
        <p:nvPicPr>
          <p:cNvPr id="2" name="Bildobjekt 1" descr="En bild som visar växt, utomhus, mark, natur&#10;&#10;AI-genererat innehåll kan vara felaktigt.">
            <a:extLst>
              <a:ext uri="{FF2B5EF4-FFF2-40B4-BE49-F238E27FC236}">
                <a16:creationId xmlns:a16="http://schemas.microsoft.com/office/drawing/2014/main" id="{4445D3B8-CCFC-342A-D332-53E53FD0159D}"/>
              </a:ext>
            </a:extLst>
          </p:cNvPr>
          <p:cNvPicPr>
            <a:picLocks noChangeAspect="1"/>
          </p:cNvPicPr>
          <p:nvPr/>
        </p:nvPicPr>
        <p:blipFill>
          <a:blip r:embed="rId2">
            <a:extLst>
              <a:ext uri="{28A0092B-C50C-407E-A947-70E740481C1C}">
                <a14:useLocalDpi xmlns:a14="http://schemas.microsoft.com/office/drawing/2010/main" val="0"/>
              </a:ext>
            </a:extLst>
          </a:blip>
          <a:srcRect l="35100"/>
          <a:stretch>
            <a:fillRect/>
          </a:stretch>
        </p:blipFill>
        <p:spPr>
          <a:xfrm>
            <a:off x="5832221" y="-45720"/>
            <a:ext cx="6761869" cy="6949440"/>
          </a:xfrm>
          <a:prstGeom prst="rect">
            <a:avLst/>
          </a:prstGeom>
        </p:spPr>
      </p:pic>
    </p:spTree>
    <p:extLst>
      <p:ext uri="{BB962C8B-B14F-4D97-AF65-F5344CB8AC3E}">
        <p14:creationId xmlns:p14="http://schemas.microsoft.com/office/powerpoint/2010/main" val="1168915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8D03EC3C-EE43-4CC9-9E28-EA0709A6353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3CFBF9F0-F951-58A9-6369-C670C0AC0BFA}"/>
              </a:ext>
            </a:extLst>
          </p:cNvPr>
          <p:cNvSpPr txBox="1"/>
          <p:nvPr/>
        </p:nvSpPr>
        <p:spPr>
          <a:xfrm>
            <a:off x="597312" y="371378"/>
            <a:ext cx="7613038" cy="707886"/>
          </a:xfrm>
          <a:prstGeom prst="rect">
            <a:avLst/>
          </a:prstGeom>
          <a:noFill/>
        </p:spPr>
        <p:txBody>
          <a:bodyPr wrap="square" rtlCol="0">
            <a:spAutoFit/>
          </a:bodyPr>
          <a:lstStyle/>
          <a:p>
            <a:r>
              <a:rPr lang="es-ES" sz="4000" dirty="0" err="1">
                <a:solidFill>
                  <a:srgbClr val="0CB08E"/>
                </a:solidFill>
                <a:latin typeface="Bebas Neue Regular" panose="020B0606020202050201" pitchFamily="34" charset="0"/>
              </a:rPr>
              <a:t>Lärare</a:t>
            </a:r>
            <a:r>
              <a:rPr lang="es-ES" sz="4000" dirty="0">
                <a:solidFill>
                  <a:srgbClr val="0CB08E"/>
                </a:solidFill>
                <a:latin typeface="Bebas Neue Regular" panose="020B0606020202050201" pitchFamily="34" charset="0"/>
              </a:rPr>
              <a:t>: </a:t>
            </a:r>
            <a:r>
              <a:rPr lang="es-ES" sz="4000" dirty="0" err="1">
                <a:latin typeface="Bebas Neue Regular" panose="020B0606020202050201" pitchFamily="34" charset="0"/>
              </a:rPr>
              <a:t>Instruktioner</a:t>
            </a:r>
            <a:r>
              <a:rPr lang="es-ES" sz="4000" dirty="0">
                <a:latin typeface="Bebas Neue Regular" panose="020B0606020202050201" pitchFamily="34" charset="0"/>
              </a:rPr>
              <a:t> </a:t>
            </a:r>
            <a:r>
              <a:rPr lang="es-ES" sz="4000" dirty="0" err="1">
                <a:latin typeface="Bebas Neue Regular" panose="020B0606020202050201" pitchFamily="34" charset="0"/>
              </a:rPr>
              <a:t>inför</a:t>
            </a:r>
            <a:r>
              <a:rPr lang="es-ES" sz="4000" dirty="0">
                <a:latin typeface="Bebas Neue Regular" panose="020B0606020202050201" pitchFamily="34" charset="0"/>
              </a:rPr>
              <a:t> </a:t>
            </a:r>
            <a:r>
              <a:rPr lang="es-ES" sz="4000" dirty="0" err="1">
                <a:latin typeface="Bebas Neue Regular" panose="020B0606020202050201" pitchFamily="34" charset="0"/>
              </a:rPr>
              <a:t>lektion</a:t>
            </a:r>
            <a:r>
              <a:rPr lang="es-ES" sz="4000" dirty="0">
                <a:latin typeface="Bebas Neue Regular" panose="020B0606020202050201" pitchFamily="34" charset="0"/>
              </a:rPr>
              <a:t> 4 </a:t>
            </a:r>
          </a:p>
        </p:txBody>
      </p:sp>
      <p:sp>
        <p:nvSpPr>
          <p:cNvPr id="7" name="CuadroTexto 8">
            <a:extLst>
              <a:ext uri="{FF2B5EF4-FFF2-40B4-BE49-F238E27FC236}">
                <a16:creationId xmlns:a16="http://schemas.microsoft.com/office/drawing/2014/main" id="{3F141504-ACC6-0418-9FE0-DB77BAFD8042}"/>
              </a:ext>
            </a:extLst>
          </p:cNvPr>
          <p:cNvSpPr txBox="1"/>
          <p:nvPr/>
        </p:nvSpPr>
        <p:spPr>
          <a:xfrm>
            <a:off x="597312" y="1079264"/>
            <a:ext cx="10515599" cy="4778231"/>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1">
                <a:solidFill>
                  <a:schemeClr val="tx1"/>
                </a:solidFill>
              </a:rPr>
              <a:t>BLOCK 1 (10 min): </a:t>
            </a:r>
          </a:p>
          <a:p>
            <a:pPr marL="0" indent="0">
              <a:buNone/>
            </a:pPr>
            <a:r>
              <a:rPr lang="sv-SE" noProof="1">
                <a:solidFill>
                  <a:schemeClr val="tx1"/>
                </a:solidFill>
              </a:rPr>
              <a:t>Varje grupp tar ut sitt prov ur ugnen, låter det svalna och väger det sedan igen. Beräkna jordens fukthalt i % med hjälp av formeln på databladet</a:t>
            </a:r>
            <a:br>
              <a:rPr lang="sv-SE" noProof="1">
                <a:solidFill>
                  <a:schemeClr val="tx1"/>
                </a:solidFill>
              </a:rPr>
            </a:br>
            <a:endParaRPr lang="sv-SE" noProof="1">
              <a:solidFill>
                <a:schemeClr val="tx1"/>
              </a:solidFill>
            </a:endParaRPr>
          </a:p>
          <a:p>
            <a:pPr marL="0" indent="0">
              <a:buNone/>
            </a:pPr>
            <a:r>
              <a:rPr lang="sv-SE" b="1" noProof="1">
                <a:solidFill>
                  <a:schemeClr val="tx1"/>
                </a:solidFill>
              </a:rPr>
              <a:t>BLOCK 2 (15 min):</a:t>
            </a:r>
          </a:p>
          <a:p>
            <a:pPr marL="0" indent="0">
              <a:buNone/>
            </a:pPr>
            <a:r>
              <a:rPr lang="sv-SE" noProof="1">
                <a:solidFill>
                  <a:schemeClr val="tx1"/>
                </a:solidFill>
              </a:rPr>
              <a:t>Gå igenom resultaten från alla mätningar tillsammans. Diskutera om jorden ni undersökt kan sägas bördig eller inte. </a:t>
            </a:r>
            <a:br>
              <a:rPr lang="sv-SE" noProof="1">
                <a:solidFill>
                  <a:schemeClr val="tx1"/>
                </a:solidFill>
              </a:rPr>
            </a:br>
            <a:r>
              <a:rPr lang="sv-SE" noProof="1">
                <a:solidFill>
                  <a:schemeClr val="tx1"/>
                </a:solidFill>
              </a:rPr>
              <a:t>Diskutera även vad som kan göras för att upprätthålla och/eller återskapa bördigheten. </a:t>
            </a:r>
          </a:p>
          <a:p>
            <a:pPr marL="0" indent="0">
              <a:buNone/>
            </a:pPr>
            <a:endParaRPr lang="sv-SE" noProof="1">
              <a:solidFill>
                <a:schemeClr val="tx1"/>
              </a:solidFill>
            </a:endParaRPr>
          </a:p>
          <a:p>
            <a:pPr marL="0" indent="0">
              <a:buNone/>
            </a:pPr>
            <a:r>
              <a:rPr lang="sv-SE" noProof="1">
                <a:solidFill>
                  <a:schemeClr val="tx1"/>
                </a:solidFill>
              </a:rPr>
              <a:t>Berätta om regenerativt jordbruk och hur det kan vara ett sätt att öka den biologiska mångfalden.</a:t>
            </a:r>
          </a:p>
          <a:p>
            <a:pPr marL="0" indent="0">
              <a:buNone/>
            </a:pPr>
            <a:r>
              <a:rPr lang="sv-SE" noProof="1">
                <a:solidFill>
                  <a:schemeClr val="tx1"/>
                </a:solidFill>
              </a:rPr>
              <a:t>Inbäddat finns två engelska filmer att titta på. I den första videon undersöks tre olika typer av regenerativt jordbruk. I den andra har organisationen NRDC intervjuat 113 odlare som berättar vad regenerativt jordbruk innebär för dem.</a:t>
            </a:r>
          </a:p>
          <a:p>
            <a:pPr marL="0" indent="0">
              <a:buNone/>
            </a:pPr>
            <a:endParaRPr lang="sv-SE" noProof="1">
              <a:solidFill>
                <a:schemeClr val="tx1"/>
              </a:solidFill>
            </a:endParaRPr>
          </a:p>
          <a:p>
            <a:pPr marL="0" indent="0">
              <a:buNone/>
            </a:pPr>
            <a:r>
              <a:rPr lang="sv-SE" b="1" noProof="1">
                <a:solidFill>
                  <a:schemeClr val="tx1"/>
                </a:solidFill>
              </a:rPr>
              <a:t>BLOCK 3 (30 min): </a:t>
            </a:r>
          </a:p>
          <a:p>
            <a:pPr marL="0" indent="0">
              <a:buNone/>
            </a:pPr>
            <a:r>
              <a:rPr lang="sv-SE" noProof="1">
                <a:solidFill>
                  <a:schemeClr val="tx1"/>
                </a:solidFill>
              </a:rPr>
              <a:t>När experimenten är genomförda och samtliga parametrar för de olika jordproverna har samlats in ska eleverna (i grupper om fyra) fundera över varje jordtyps egenskaper med hjälp av ett interaktivt kartverktyg (t.ex. Google MyMaps eller Bing). Med verktyget kan vi arbeta med georefererad information, bearbeta, analysera och presentera rumsliga data (geografiskt informationssystem, GIS). </a:t>
            </a:r>
          </a:p>
          <a:p>
            <a:pPr marL="0" indent="0">
              <a:buNone/>
            </a:pPr>
            <a:endParaRPr lang="sv-SE" noProof="1">
              <a:solidFill>
                <a:schemeClr val="tx1"/>
              </a:solidFill>
            </a:endParaRPr>
          </a:p>
        </p:txBody>
      </p:sp>
    </p:spTree>
    <p:extLst>
      <p:ext uri="{BB962C8B-B14F-4D97-AF65-F5344CB8AC3E}">
        <p14:creationId xmlns:p14="http://schemas.microsoft.com/office/powerpoint/2010/main" val="2211620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EE7E727-3A7E-56AF-DF3D-8FA991851848}"/>
              </a:ext>
            </a:extLst>
          </p:cNvPr>
          <p:cNvSpPr txBox="1"/>
          <p:nvPr/>
        </p:nvSpPr>
        <p:spPr>
          <a:xfrm>
            <a:off x="597312" y="371378"/>
            <a:ext cx="7613038" cy="707886"/>
          </a:xfrm>
          <a:prstGeom prst="rect">
            <a:avLst/>
          </a:prstGeom>
          <a:noFill/>
        </p:spPr>
        <p:txBody>
          <a:bodyPr wrap="square" rtlCol="0">
            <a:spAutoFit/>
          </a:bodyPr>
          <a:lstStyle/>
          <a:p>
            <a:r>
              <a:rPr lang="es-ES" sz="4000" err="1">
                <a:latin typeface="Bebas Neue Regular" panose="020B0606020202050201" pitchFamily="34" charset="0"/>
              </a:rPr>
              <a:t>Så</a:t>
            </a:r>
            <a:r>
              <a:rPr lang="es-ES" sz="4000">
                <a:latin typeface="Bebas Neue Regular" panose="020B0606020202050201" pitchFamily="34" charset="0"/>
              </a:rPr>
              <a:t> </a:t>
            </a:r>
            <a:r>
              <a:rPr lang="es-ES" sz="4000" err="1">
                <a:latin typeface="Bebas Neue Regular" panose="020B0606020202050201" pitchFamily="34" charset="0"/>
              </a:rPr>
              <a:t>funkar</a:t>
            </a:r>
            <a:r>
              <a:rPr lang="es-ES" sz="4000">
                <a:latin typeface="Bebas Neue Regular" panose="020B0606020202050201" pitchFamily="34" charset="0"/>
              </a:rPr>
              <a:t> </a:t>
            </a:r>
            <a:r>
              <a:rPr lang="es-ES" sz="4000" err="1">
                <a:latin typeface="Bebas Neue Regular" panose="020B0606020202050201" pitchFamily="34" charset="0"/>
              </a:rPr>
              <a:t>lektionsupplägget</a:t>
            </a:r>
            <a:endParaRPr lang="es-ES" sz="4000">
              <a:latin typeface="Bebas Neue Regular" panose="020B0606020202050201" pitchFamily="34" charset="0"/>
            </a:endParaRPr>
          </a:p>
        </p:txBody>
      </p:sp>
      <p:sp>
        <p:nvSpPr>
          <p:cNvPr id="7" name="CuadroTexto 8">
            <a:extLst>
              <a:ext uri="{FF2B5EF4-FFF2-40B4-BE49-F238E27FC236}">
                <a16:creationId xmlns:a16="http://schemas.microsoft.com/office/drawing/2014/main" id="{6A34D2F8-8FA2-58AD-C0F4-E1CCC594697D}"/>
              </a:ext>
            </a:extLst>
          </p:cNvPr>
          <p:cNvSpPr txBox="1"/>
          <p:nvPr/>
        </p:nvSpPr>
        <p:spPr>
          <a:xfrm>
            <a:off x="597312" y="1079264"/>
            <a:ext cx="11135652" cy="6163226"/>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171450" indent="-171450">
              <a:buFont typeface="Arial" panose="020B0604020202020204" pitchFamily="34" charset="0"/>
              <a:buChar char="•"/>
            </a:pPr>
            <a:r>
              <a:rPr lang="sv-SE" noProof="1">
                <a:solidFill>
                  <a:schemeClr val="tx1"/>
                </a:solidFill>
              </a:rPr>
              <a:t>I den här lärarhandledningen har vi kombinerat slides med information till dig som lärare med slides som kan visas direkt för eleverna. De med ljusgul bakgrund (som denna) är information till dig som lärare, vit bakgrund mot elever. Du kan så klart redigera texten och anpassa slidsen själv. </a:t>
            </a:r>
            <a:r>
              <a:rPr lang="sv-SE" dirty="0">
                <a:solidFill>
                  <a:schemeClr val="tx1"/>
                </a:solidFill>
              </a:rPr>
              <a:t>De tre lektionerna är tänkta passa inom </a:t>
            </a:r>
            <a:r>
              <a:rPr lang="sv-SE" b="1" dirty="0">
                <a:solidFill>
                  <a:schemeClr val="tx1"/>
                </a:solidFill>
              </a:rPr>
              <a:t>biologi</a:t>
            </a:r>
            <a:r>
              <a:rPr lang="sv-SE" dirty="0">
                <a:solidFill>
                  <a:schemeClr val="tx1"/>
                </a:solidFill>
              </a:rPr>
              <a:t> och </a:t>
            </a:r>
            <a:r>
              <a:rPr lang="sv-SE" b="1" dirty="0">
                <a:solidFill>
                  <a:schemeClr val="tx1"/>
                </a:solidFill>
              </a:rPr>
              <a:t>geografi</a:t>
            </a:r>
            <a:r>
              <a:rPr lang="sv-SE" dirty="0">
                <a:solidFill>
                  <a:schemeClr val="tx1"/>
                </a:solidFill>
              </a:rPr>
              <a:t>. </a:t>
            </a:r>
          </a:p>
          <a:p>
            <a:pPr marL="171450" indent="-171450">
              <a:buFont typeface="Arial" panose="020B0604020202020204" pitchFamily="34" charset="0"/>
              <a:buChar char="•"/>
            </a:pPr>
            <a:endParaRPr lang="sv-SE" dirty="0">
              <a:solidFill>
                <a:schemeClr val="tx1"/>
              </a:solidFill>
            </a:endParaRPr>
          </a:p>
          <a:p>
            <a:pPr marL="171450" indent="-171450">
              <a:buFont typeface="Arial" panose="020B0604020202020204" pitchFamily="34" charset="0"/>
              <a:buChar char="•"/>
            </a:pPr>
            <a:r>
              <a:rPr lang="sv-SE" noProof="1">
                <a:solidFill>
                  <a:schemeClr val="tx1"/>
                </a:solidFill>
              </a:rPr>
              <a:t>När de vita sidorna innehåller fakta finns, i de fall det har varit möjligt, en länk i kommentarsfältet för den som vill läsa mer information inför lektionen. På </a:t>
            </a:r>
            <a:r>
              <a:rPr lang="sv-SE" b="1" noProof="1">
                <a:solidFill>
                  <a:schemeClr val="tx1"/>
                </a:solidFill>
              </a:rPr>
              <a:t>vetenskapallmanhet.se/jordhalsa </a:t>
            </a:r>
            <a:r>
              <a:rPr lang="sv-SE" noProof="1">
                <a:solidFill>
                  <a:schemeClr val="tx1"/>
                </a:solidFill>
              </a:rPr>
              <a:t>finns det även en del information på svenska om jordhälsa och en ordlista.</a:t>
            </a:r>
            <a:endParaRPr lang="sv-SE" dirty="0">
              <a:solidFill>
                <a:schemeClr val="tx1"/>
              </a:solidFill>
            </a:endParaRPr>
          </a:p>
          <a:p>
            <a:pPr marL="171450" indent="-171450">
              <a:buFont typeface="Arial" panose="020B0604020202020204" pitchFamily="34" charset="0"/>
              <a:buChar char="•"/>
            </a:pPr>
            <a:endParaRPr lang="sv-SE" dirty="0">
              <a:solidFill>
                <a:schemeClr val="tx1"/>
              </a:solidFill>
            </a:endParaRPr>
          </a:p>
          <a:p>
            <a:pPr marL="171450" indent="-171450">
              <a:buFont typeface="Arial" panose="020B0604020202020204" pitchFamily="34" charset="0"/>
              <a:buChar char="•"/>
            </a:pPr>
            <a:r>
              <a:rPr lang="sv-SE" noProof="1">
                <a:solidFill>
                  <a:schemeClr val="tx1"/>
                </a:solidFill>
              </a:rPr>
              <a:t>Samarbeta gärna inom arbetslaget med olika lektioner, exempelvis om ni vill arbeta med hållbar utveckling i tema-undervisning.</a:t>
            </a:r>
          </a:p>
          <a:p>
            <a:pPr marL="171450" indent="-171450">
              <a:buFont typeface="Arial" panose="020B0604020202020204" pitchFamily="34" charset="0"/>
              <a:buChar char="•"/>
            </a:pPr>
            <a:endParaRPr lang="sv-SE" dirty="0">
              <a:solidFill>
                <a:schemeClr val="tx1"/>
              </a:solidFill>
            </a:endParaRPr>
          </a:p>
          <a:p>
            <a:pPr marL="171450" indent="-171450">
              <a:buFont typeface="Arial" panose="020B0604020202020204" pitchFamily="34" charset="0"/>
              <a:buChar char="•"/>
            </a:pPr>
            <a:r>
              <a:rPr lang="sv-SE" dirty="0">
                <a:solidFill>
                  <a:schemeClr val="tx1"/>
                </a:solidFill>
              </a:rPr>
              <a:t>I detta scenario analyseras olika </a:t>
            </a:r>
            <a:r>
              <a:rPr lang="sv-SE" b="1" dirty="0">
                <a:solidFill>
                  <a:schemeClr val="tx1"/>
                </a:solidFill>
              </a:rPr>
              <a:t>jordegenskaper</a:t>
            </a:r>
            <a:r>
              <a:rPr lang="sv-SE" dirty="0">
                <a:solidFill>
                  <a:schemeClr val="tx1"/>
                </a:solidFill>
              </a:rPr>
              <a:t> (</a:t>
            </a:r>
            <a:r>
              <a:rPr lang="sv-SE" b="1" dirty="0">
                <a:solidFill>
                  <a:schemeClr val="tx1"/>
                </a:solidFill>
              </a:rPr>
              <a:t>fukthalt</a:t>
            </a:r>
            <a:r>
              <a:rPr lang="sv-SE" dirty="0">
                <a:solidFill>
                  <a:schemeClr val="tx1"/>
                </a:solidFill>
              </a:rPr>
              <a:t>, innehåll av </a:t>
            </a:r>
            <a:r>
              <a:rPr lang="sv-SE" b="1" dirty="0">
                <a:solidFill>
                  <a:schemeClr val="tx1"/>
                </a:solidFill>
              </a:rPr>
              <a:t>organiskt material </a:t>
            </a:r>
            <a:r>
              <a:rPr lang="sv-SE" dirty="0">
                <a:solidFill>
                  <a:schemeClr val="tx1"/>
                </a:solidFill>
              </a:rPr>
              <a:t>och bibehållande av </a:t>
            </a:r>
            <a:r>
              <a:rPr lang="sv-SE" b="1" dirty="0">
                <a:solidFill>
                  <a:schemeClr val="tx1"/>
                </a:solidFill>
              </a:rPr>
              <a:t>näringsämnen</a:t>
            </a:r>
            <a:r>
              <a:rPr lang="sv-SE" dirty="0">
                <a:solidFill>
                  <a:schemeClr val="tx1"/>
                </a:solidFill>
              </a:rPr>
              <a:t>) och eleverna får analysera jordens bördighet. Dessutom får eleverna träna på att lägga in sina resultat i ett </a:t>
            </a:r>
            <a:r>
              <a:rPr lang="sv-SE" b="1" dirty="0">
                <a:solidFill>
                  <a:schemeClr val="tx1"/>
                </a:solidFill>
              </a:rPr>
              <a:t>kartverktyg</a:t>
            </a:r>
            <a:r>
              <a:rPr lang="sv-SE" dirty="0">
                <a:solidFill>
                  <a:schemeClr val="tx1"/>
                </a:solidFill>
              </a:rPr>
              <a:t> som kartlägger området (GIS). </a:t>
            </a:r>
          </a:p>
          <a:p>
            <a:pPr marL="171450" indent="-171450">
              <a:buFont typeface="Arial" panose="020B0604020202020204" pitchFamily="34" charset="0"/>
              <a:buChar char="•"/>
            </a:pPr>
            <a:r>
              <a:rPr lang="sv-SE" dirty="0">
                <a:solidFill>
                  <a:schemeClr val="tx1"/>
                </a:solidFill>
              </a:rPr>
              <a:t>Lektion 3 och 4  behöver utföras dagarna efter varandra.</a:t>
            </a:r>
          </a:p>
          <a:p>
            <a:pPr marL="0" indent="0">
              <a:buNone/>
            </a:pPr>
            <a:endParaRPr lang="sv-SE" dirty="0">
              <a:solidFill>
                <a:schemeClr val="tx1"/>
              </a:solidFill>
            </a:endParaRPr>
          </a:p>
          <a:p>
            <a:pPr marL="0" indent="0">
              <a:buNone/>
            </a:pPr>
            <a:r>
              <a:rPr lang="sv-SE" b="1" dirty="0">
                <a:solidFill>
                  <a:schemeClr val="tx1"/>
                </a:solidFill>
              </a:rPr>
              <a:t>Författare: </a:t>
            </a:r>
            <a:r>
              <a:rPr lang="sv-SE" dirty="0">
                <a:solidFill>
                  <a:schemeClr val="tx1"/>
                </a:solidFill>
              </a:rPr>
              <a:t>Ana </a:t>
            </a:r>
            <a:r>
              <a:rPr lang="sv-SE" dirty="0" err="1">
                <a:solidFill>
                  <a:schemeClr val="tx1"/>
                </a:solidFill>
              </a:rPr>
              <a:t>Belén</a:t>
            </a:r>
            <a:r>
              <a:rPr lang="sv-SE" dirty="0">
                <a:solidFill>
                  <a:schemeClr val="tx1"/>
                </a:solidFill>
              </a:rPr>
              <a:t> </a:t>
            </a:r>
            <a:r>
              <a:rPr lang="sv-SE" dirty="0" err="1">
                <a:solidFill>
                  <a:schemeClr val="tx1"/>
                </a:solidFill>
              </a:rPr>
              <a:t>Yuste</a:t>
            </a:r>
            <a:r>
              <a:rPr lang="sv-SE" dirty="0">
                <a:solidFill>
                  <a:schemeClr val="tx1"/>
                </a:solidFill>
              </a:rPr>
              <a:t> </a:t>
            </a:r>
            <a:r>
              <a:rPr lang="sv-SE" dirty="0" err="1">
                <a:solidFill>
                  <a:schemeClr val="tx1"/>
                </a:solidFill>
              </a:rPr>
              <a:t>Martínez</a:t>
            </a:r>
            <a:r>
              <a:rPr lang="sv-SE" dirty="0">
                <a:solidFill>
                  <a:schemeClr val="tx1"/>
                </a:solidFill>
              </a:rPr>
              <a:t> och Javier </a:t>
            </a:r>
            <a:r>
              <a:rPr lang="sv-SE" dirty="0" err="1">
                <a:solidFill>
                  <a:schemeClr val="tx1"/>
                </a:solidFill>
              </a:rPr>
              <a:t>Calamardo</a:t>
            </a:r>
            <a:r>
              <a:rPr lang="sv-SE" dirty="0">
                <a:solidFill>
                  <a:schemeClr val="tx1"/>
                </a:solidFill>
              </a:rPr>
              <a:t> Murat (LOESS), översatt och bearbetat av Vetenskap &amp; Allmänhet</a:t>
            </a:r>
            <a:br>
              <a:rPr lang="sv-SE" dirty="0">
                <a:solidFill>
                  <a:schemeClr val="tx1"/>
                </a:solidFill>
              </a:rPr>
            </a:br>
            <a:r>
              <a:rPr lang="sv-SE" b="1" dirty="0">
                <a:solidFill>
                  <a:schemeClr val="tx1"/>
                </a:solidFill>
              </a:rPr>
              <a:t>Foto: </a:t>
            </a:r>
            <a:r>
              <a:rPr lang="sv-SE" dirty="0" err="1">
                <a:solidFill>
                  <a:schemeClr val="tx1"/>
                </a:solidFill>
              </a:rPr>
              <a:t>Unsplash</a:t>
            </a:r>
            <a:r>
              <a:rPr lang="sv-SE" dirty="0">
                <a:solidFill>
                  <a:schemeClr val="tx1"/>
                </a:solidFill>
              </a:rPr>
              <a:t> om inget annat anges</a:t>
            </a:r>
          </a:p>
          <a:p>
            <a:pPr marL="0" indent="0">
              <a:buNone/>
            </a:pPr>
            <a:endParaRPr lang="sv-SE" dirty="0">
              <a:solidFill>
                <a:schemeClr val="tx1"/>
              </a:solidFill>
            </a:endParaRPr>
          </a:p>
          <a:p>
            <a:pPr marL="0" indent="0">
              <a:buNone/>
            </a:pPr>
            <a:r>
              <a:rPr lang="sv-SE" dirty="0">
                <a:solidFill>
                  <a:schemeClr val="tx1"/>
                </a:solidFill>
              </a:rPr>
              <a:t>Vi på Vetenskap &amp; Allmänhet välkomnar feedback på materialet och hur det används. </a:t>
            </a:r>
            <a:br>
              <a:rPr lang="sv-SE" dirty="0">
                <a:solidFill>
                  <a:schemeClr val="tx1"/>
                </a:solidFill>
              </a:rPr>
            </a:br>
            <a:r>
              <a:rPr lang="sv-SE" dirty="0">
                <a:solidFill>
                  <a:schemeClr val="tx1"/>
                </a:solidFill>
              </a:rPr>
              <a:t>Mejla gärna </a:t>
            </a:r>
            <a:r>
              <a:rPr lang="sv-SE" dirty="0">
                <a:solidFill>
                  <a:schemeClr val="tx1"/>
                </a:solidFill>
                <a:hlinkClick r:id="rId5"/>
              </a:rPr>
              <a:t>info@vetenskapallmanhet.se</a:t>
            </a:r>
            <a:r>
              <a:rPr lang="sv-SE" dirty="0">
                <a:solidFill>
                  <a:schemeClr val="tx1"/>
                </a:solidFill>
              </a:rPr>
              <a:t> om du har något medskick eller frågor. </a:t>
            </a:r>
          </a:p>
          <a:p>
            <a:pPr marL="0" indent="0">
              <a:buNone/>
            </a:pPr>
            <a:endParaRPr lang="sv-SE" dirty="0">
              <a:solidFill>
                <a:schemeClr val="tx1"/>
              </a:solidFill>
            </a:endParaRPr>
          </a:p>
          <a:p>
            <a:pPr marL="171450" indent="-171450">
              <a:buFont typeface="Arial" panose="020B0604020202020204" pitchFamily="34" charset="0"/>
              <a:buChar char="•"/>
            </a:pPr>
            <a:endParaRPr lang="sv-SE" dirty="0">
              <a:solidFill>
                <a:schemeClr val="tx1"/>
              </a:solidFill>
            </a:endParaRPr>
          </a:p>
          <a:p>
            <a:pPr marL="171450" indent="-171450">
              <a:buFont typeface="Arial" panose="020B0604020202020204" pitchFamily="34" charset="0"/>
              <a:buChar char="•"/>
            </a:pPr>
            <a:endParaRPr lang="sv-SE" dirty="0">
              <a:solidFill>
                <a:schemeClr val="tx1"/>
              </a:solidFill>
            </a:endParaRPr>
          </a:p>
        </p:txBody>
      </p:sp>
    </p:spTree>
    <p:extLst>
      <p:ext uri="{BB962C8B-B14F-4D97-AF65-F5344CB8AC3E}">
        <p14:creationId xmlns:p14="http://schemas.microsoft.com/office/powerpoint/2010/main" val="2997115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A30C8FF0-7416-F4A9-C21F-12A6B19B7694}"/>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34327F49-AF04-A828-FEF2-F04454BEA18C}"/>
              </a:ext>
            </a:extLst>
          </p:cNvPr>
          <p:cNvSpPr txBox="1"/>
          <p:nvPr/>
        </p:nvSpPr>
        <p:spPr>
          <a:xfrm>
            <a:off x="597312" y="371378"/>
            <a:ext cx="7613038" cy="707886"/>
          </a:xfrm>
          <a:prstGeom prst="rect">
            <a:avLst/>
          </a:prstGeom>
          <a:noFill/>
        </p:spPr>
        <p:txBody>
          <a:bodyPr wrap="square" rtlCol="0">
            <a:spAutoFit/>
          </a:bodyPr>
          <a:lstStyle/>
          <a:p>
            <a:r>
              <a:rPr lang="es-ES" sz="4000" dirty="0" err="1">
                <a:solidFill>
                  <a:srgbClr val="0CB08E"/>
                </a:solidFill>
                <a:latin typeface="Bebas Neue Regular" panose="020B0606020202050201" pitchFamily="34" charset="0"/>
              </a:rPr>
              <a:t>Lärare</a:t>
            </a:r>
            <a:r>
              <a:rPr lang="es-ES" sz="4000" dirty="0">
                <a:solidFill>
                  <a:srgbClr val="0CB08E"/>
                </a:solidFill>
                <a:latin typeface="Bebas Neue Regular" panose="020B0606020202050201" pitchFamily="34" charset="0"/>
              </a:rPr>
              <a:t>: </a:t>
            </a:r>
            <a:r>
              <a:rPr lang="es-ES" sz="4000" dirty="0" err="1">
                <a:latin typeface="Bebas Neue Regular" panose="020B0606020202050201" pitchFamily="34" charset="0"/>
              </a:rPr>
              <a:t>Instruktioner</a:t>
            </a:r>
            <a:r>
              <a:rPr lang="es-ES" sz="4000" dirty="0">
                <a:latin typeface="Bebas Neue Regular" panose="020B0606020202050201" pitchFamily="34" charset="0"/>
              </a:rPr>
              <a:t> </a:t>
            </a:r>
            <a:r>
              <a:rPr lang="es-ES" sz="4000" dirty="0" err="1">
                <a:latin typeface="Bebas Neue Regular" panose="020B0606020202050201" pitchFamily="34" charset="0"/>
              </a:rPr>
              <a:t>inför</a:t>
            </a:r>
            <a:r>
              <a:rPr lang="es-ES" sz="4000" dirty="0">
                <a:latin typeface="Bebas Neue Regular" panose="020B0606020202050201" pitchFamily="34" charset="0"/>
              </a:rPr>
              <a:t> </a:t>
            </a:r>
            <a:r>
              <a:rPr lang="es-ES" sz="4000" dirty="0" err="1">
                <a:latin typeface="Bebas Neue Regular" panose="020B0606020202050201" pitchFamily="34" charset="0"/>
              </a:rPr>
              <a:t>lektion</a:t>
            </a:r>
            <a:r>
              <a:rPr lang="es-ES" sz="4000" dirty="0">
                <a:latin typeface="Bebas Neue Regular" panose="020B0606020202050201" pitchFamily="34" charset="0"/>
              </a:rPr>
              <a:t> 4 </a:t>
            </a:r>
          </a:p>
        </p:txBody>
      </p:sp>
      <p:sp>
        <p:nvSpPr>
          <p:cNvPr id="7" name="CuadroTexto 8">
            <a:extLst>
              <a:ext uri="{FF2B5EF4-FFF2-40B4-BE49-F238E27FC236}">
                <a16:creationId xmlns:a16="http://schemas.microsoft.com/office/drawing/2014/main" id="{77DEE1A5-6562-62E7-4E83-48522FE98382}"/>
              </a:ext>
            </a:extLst>
          </p:cNvPr>
          <p:cNvSpPr txBox="1"/>
          <p:nvPr/>
        </p:nvSpPr>
        <p:spPr>
          <a:xfrm>
            <a:off x="597312" y="1316883"/>
            <a:ext cx="10515599" cy="4224233"/>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1">
                <a:solidFill>
                  <a:schemeClr val="tx1"/>
                </a:solidFill>
              </a:rPr>
              <a:t>Förbered en karta </a:t>
            </a:r>
            <a:r>
              <a:rPr lang="sv-SE" noProof="1">
                <a:solidFill>
                  <a:schemeClr val="tx1"/>
                </a:solidFill>
              </a:rPr>
              <a:t>(i verktyget du väljer) och skapa ett lager som kallas </a:t>
            </a:r>
            <a:r>
              <a:rPr lang="sv-SE" b="1" noProof="1">
                <a:solidFill>
                  <a:schemeClr val="tx1"/>
                </a:solidFill>
              </a:rPr>
              <a:t>fuk</a:t>
            </a:r>
            <a:r>
              <a:rPr lang="sv-SE" noProof="1">
                <a:solidFill>
                  <a:schemeClr val="tx1"/>
                </a:solidFill>
              </a:rPr>
              <a:t>t. Varje grupp ska nu sätta en nål vid de koordinater där de tog jordprovet. Där skriver de sedan om fukthalten i deras jord och beskriver den. </a:t>
            </a:r>
          </a:p>
          <a:p>
            <a:pPr marL="0" indent="0">
              <a:buNone/>
            </a:pPr>
            <a:endParaRPr lang="sv-SE" noProof="1">
              <a:solidFill>
                <a:schemeClr val="tx1"/>
              </a:solidFill>
            </a:endParaRPr>
          </a:p>
          <a:p>
            <a:pPr marL="0" indent="0">
              <a:buNone/>
            </a:pPr>
            <a:r>
              <a:rPr lang="sv-SE" noProof="1">
                <a:solidFill>
                  <a:schemeClr val="tx1"/>
                </a:solidFill>
              </a:rPr>
              <a:t>Slutligen lägger de till en bild från området. Nålen ska vara röd, gul eller grön beroende på vilken information de har inhämtat </a:t>
            </a:r>
            <a:br>
              <a:rPr lang="sv-SE" noProof="1">
                <a:solidFill>
                  <a:schemeClr val="tx1"/>
                </a:solidFill>
              </a:rPr>
            </a:br>
            <a:r>
              <a:rPr lang="sv-SE" b="1" noProof="1">
                <a:solidFill>
                  <a:schemeClr val="tx1"/>
                </a:solidFill>
              </a:rPr>
              <a:t>grön = hög fukthalt</a:t>
            </a:r>
            <a:br>
              <a:rPr lang="sv-SE" b="1" noProof="1">
                <a:solidFill>
                  <a:schemeClr val="tx1"/>
                </a:solidFill>
              </a:rPr>
            </a:br>
            <a:r>
              <a:rPr lang="sv-SE" b="1" noProof="1">
                <a:solidFill>
                  <a:schemeClr val="tx1"/>
                </a:solidFill>
              </a:rPr>
              <a:t>gul =  medelhög fukthalt </a:t>
            </a:r>
          </a:p>
          <a:p>
            <a:pPr marL="0" indent="0">
              <a:buNone/>
            </a:pPr>
            <a:r>
              <a:rPr lang="sv-SE" b="1" noProof="1">
                <a:solidFill>
                  <a:schemeClr val="tx1"/>
                </a:solidFill>
              </a:rPr>
              <a:t>röd =  låg fukthalt</a:t>
            </a:r>
          </a:p>
          <a:p>
            <a:pPr marL="0" indent="0">
              <a:buNone/>
            </a:pPr>
            <a:endParaRPr lang="sv-SE" noProof="1">
              <a:solidFill>
                <a:schemeClr val="tx1"/>
              </a:solidFill>
            </a:endParaRPr>
          </a:p>
          <a:p>
            <a:pPr marL="0" indent="0">
              <a:buNone/>
            </a:pPr>
            <a:r>
              <a:rPr lang="sv-SE" b="1" noProof="1">
                <a:solidFill>
                  <a:schemeClr val="tx1"/>
                </a:solidFill>
              </a:rPr>
              <a:t>Skapa sedan två kartlager till</a:t>
            </a:r>
            <a:r>
              <a:rPr lang="sv-SE" noProof="1">
                <a:solidFill>
                  <a:schemeClr val="tx1"/>
                </a:solidFill>
              </a:rPr>
              <a:t>: ett för </a:t>
            </a:r>
            <a:r>
              <a:rPr lang="sv-SE" b="1" noProof="1">
                <a:solidFill>
                  <a:schemeClr val="tx1"/>
                </a:solidFill>
              </a:rPr>
              <a:t>bindning av näringsämnen </a:t>
            </a:r>
            <a:r>
              <a:rPr lang="sv-SE" noProof="1">
                <a:solidFill>
                  <a:schemeClr val="tx1"/>
                </a:solidFill>
              </a:rPr>
              <a:t>och ett för </a:t>
            </a:r>
            <a:r>
              <a:rPr lang="sv-SE" b="1" noProof="1">
                <a:solidFill>
                  <a:schemeClr val="tx1"/>
                </a:solidFill>
              </a:rPr>
              <a:t>organiskt material</a:t>
            </a:r>
            <a:r>
              <a:rPr lang="sv-SE" noProof="1">
                <a:solidFill>
                  <a:schemeClr val="tx1"/>
                </a:solidFill>
              </a:rPr>
              <a:t>. </a:t>
            </a:r>
          </a:p>
          <a:p>
            <a:pPr marL="0" indent="0">
              <a:buNone/>
            </a:pPr>
            <a:r>
              <a:rPr lang="sv-SE" noProof="1">
                <a:solidFill>
                  <a:schemeClr val="tx1"/>
                </a:solidFill>
              </a:rPr>
              <a:t>Processen är den samma för varje lager. Eleverna skapar en ny nål (vid provtagnigsplatsen), väljer färgen som överensstämmer med deras resultat, skriver ned den och kopierar sedan samma beskrivning av jorden och laddar upp sina bilder</a:t>
            </a:r>
          </a:p>
          <a:p>
            <a:pPr marL="0" indent="0">
              <a:buNone/>
            </a:pPr>
            <a:endParaRPr lang="sv-SE" noProof="1">
              <a:solidFill>
                <a:schemeClr val="tx1"/>
              </a:solidFill>
            </a:endParaRPr>
          </a:p>
          <a:p>
            <a:pPr marL="0" indent="0">
              <a:buNone/>
            </a:pPr>
            <a:r>
              <a:rPr lang="sv-SE" noProof="1">
                <a:solidFill>
                  <a:schemeClr val="tx1"/>
                </a:solidFill>
              </a:rPr>
              <a:t>Hinner ni inte klart kan ni fortsätta med kartorna under lektion. Då kommer ni även att diskutera resultaten.</a:t>
            </a:r>
          </a:p>
          <a:p>
            <a:pPr marL="0" indent="0">
              <a:buNone/>
            </a:pPr>
            <a:endParaRPr lang="sv-SE" b="1" noProof="1">
              <a:solidFill>
                <a:schemeClr val="tx1"/>
              </a:solidFill>
            </a:endParaRPr>
          </a:p>
          <a:p>
            <a:pPr marL="0" indent="0">
              <a:buNone/>
            </a:pPr>
            <a:endParaRPr lang="sv-SE" b="1" noProof="1">
              <a:solidFill>
                <a:schemeClr val="tx1"/>
              </a:solidFill>
            </a:endParaRPr>
          </a:p>
        </p:txBody>
      </p:sp>
    </p:spTree>
    <p:extLst>
      <p:ext uri="{BB962C8B-B14F-4D97-AF65-F5344CB8AC3E}">
        <p14:creationId xmlns:p14="http://schemas.microsoft.com/office/powerpoint/2010/main" val="3217692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C5803-000E-BBB1-D639-658E5F1AA214}"/>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981BD71B-8839-4C58-07DF-DD5DB4EEE929}"/>
              </a:ext>
            </a:extLst>
          </p:cNvPr>
          <p:cNvSpPr txBox="1"/>
          <p:nvPr/>
        </p:nvSpPr>
        <p:spPr>
          <a:xfrm>
            <a:off x="597311" y="809497"/>
            <a:ext cx="11357265"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1 (10 min) </a:t>
            </a:r>
            <a:r>
              <a:rPr lang="es-ES" sz="4400" dirty="0" err="1">
                <a:latin typeface="Bebas Neue Regular" panose="020B0606020202050201" pitchFamily="34" charset="0"/>
              </a:rPr>
              <a:t>Fundera</a:t>
            </a:r>
            <a:endParaRPr lang="es-ES" sz="4400" dirty="0">
              <a:latin typeface="Bebas Neue Regular" panose="020B0606020202050201" pitchFamily="34" charset="0"/>
            </a:endParaRPr>
          </a:p>
        </p:txBody>
      </p:sp>
      <p:pic>
        <p:nvPicPr>
          <p:cNvPr id="11" name="Gráfico 10">
            <a:extLst>
              <a:ext uri="{FF2B5EF4-FFF2-40B4-BE49-F238E27FC236}">
                <a16:creationId xmlns:a16="http://schemas.microsoft.com/office/drawing/2014/main" id="{DE7DE19C-609F-0E51-67C2-8A3AAB5443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DB7FF8A2-D380-973A-2C06-A9CD5C5B8A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61AE46B4-73CD-B618-3870-A35987A45C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A4629085-B0DE-3B39-B0C6-EFA0B2B9FD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
        <p:nvSpPr>
          <p:cNvPr id="3" name="CuadroTexto 8">
            <a:extLst>
              <a:ext uri="{FF2B5EF4-FFF2-40B4-BE49-F238E27FC236}">
                <a16:creationId xmlns:a16="http://schemas.microsoft.com/office/drawing/2014/main" id="{E1FF629A-3322-A0E6-61B0-5C07FE1ED074}"/>
              </a:ext>
            </a:extLst>
          </p:cNvPr>
          <p:cNvSpPr txBox="1"/>
          <p:nvPr/>
        </p:nvSpPr>
        <p:spPr>
          <a:xfrm>
            <a:off x="569743" y="2002684"/>
            <a:ext cx="10515599" cy="515526"/>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dirty="0" err="1">
                <a:solidFill>
                  <a:schemeClr val="tx1"/>
                </a:solidFill>
              </a:rPr>
              <a:t>Vad</a:t>
            </a:r>
            <a:r>
              <a:rPr lang="ca-ES" sz="2000" dirty="0">
                <a:solidFill>
                  <a:schemeClr val="tx1"/>
                </a:solidFill>
              </a:rPr>
              <a:t> kan </a:t>
            </a:r>
            <a:r>
              <a:rPr lang="ca-ES" sz="2000" dirty="0" err="1">
                <a:solidFill>
                  <a:schemeClr val="tx1"/>
                </a:solidFill>
              </a:rPr>
              <a:t>jordens</a:t>
            </a:r>
            <a:r>
              <a:rPr lang="ca-ES" sz="2000" dirty="0">
                <a:solidFill>
                  <a:schemeClr val="tx1"/>
                </a:solidFill>
              </a:rPr>
              <a:t> </a:t>
            </a:r>
            <a:r>
              <a:rPr lang="ca-ES" sz="2000" dirty="0" err="1">
                <a:solidFill>
                  <a:schemeClr val="tx1"/>
                </a:solidFill>
              </a:rPr>
              <a:t>fukthalt</a:t>
            </a:r>
            <a:r>
              <a:rPr lang="ca-ES" sz="2000" dirty="0">
                <a:solidFill>
                  <a:schemeClr val="tx1"/>
                </a:solidFill>
              </a:rPr>
              <a:t> </a:t>
            </a:r>
            <a:r>
              <a:rPr lang="ca-ES" sz="2000" dirty="0" err="1">
                <a:solidFill>
                  <a:schemeClr val="tx1"/>
                </a:solidFill>
              </a:rPr>
              <a:t>berätta</a:t>
            </a:r>
            <a:r>
              <a:rPr lang="ca-ES" sz="2000" dirty="0">
                <a:solidFill>
                  <a:schemeClr val="tx1"/>
                </a:solidFill>
              </a:rPr>
              <a:t>?</a:t>
            </a:r>
          </a:p>
        </p:txBody>
      </p:sp>
    </p:spTree>
    <p:extLst>
      <p:ext uri="{BB962C8B-B14F-4D97-AF65-F5344CB8AC3E}">
        <p14:creationId xmlns:p14="http://schemas.microsoft.com/office/powerpoint/2010/main" val="888403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DB791-7A1F-1509-35CB-054E6BA7A3A3}"/>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A89D89B1-9868-F2D1-E3AF-A38444E116A8}"/>
              </a:ext>
            </a:extLst>
          </p:cNvPr>
          <p:cNvSpPr txBox="1"/>
          <p:nvPr/>
        </p:nvSpPr>
        <p:spPr>
          <a:xfrm>
            <a:off x="597312" y="809497"/>
            <a:ext cx="11346332" cy="769441"/>
          </a:xfrm>
          <a:prstGeom prst="rect">
            <a:avLst/>
          </a:prstGeom>
          <a:noFill/>
        </p:spPr>
        <p:txBody>
          <a:bodyPr wrap="square" rtlCol="0">
            <a:spAutoFit/>
          </a:bodyPr>
          <a:lstStyle/>
          <a:p>
            <a:r>
              <a:rPr lang="es-ES" sz="4400" dirty="0" err="1">
                <a:latin typeface="Bebas Neue Regular" panose="020B0606020202050201" pitchFamily="34" charset="0"/>
              </a:rPr>
              <a:t>beräkna</a:t>
            </a:r>
            <a:r>
              <a:rPr lang="es-ES" sz="4400" dirty="0">
                <a:latin typeface="Bebas Neue Regular" panose="020B0606020202050201" pitchFamily="34" charset="0"/>
              </a:rPr>
              <a:t> </a:t>
            </a:r>
            <a:r>
              <a:rPr lang="es-ES" sz="4400" dirty="0" err="1">
                <a:latin typeface="Bebas Neue Regular" panose="020B0606020202050201" pitchFamily="34" charset="0"/>
              </a:rPr>
              <a:t>jordens</a:t>
            </a:r>
            <a:r>
              <a:rPr lang="es-ES" sz="4400" dirty="0">
                <a:latin typeface="Bebas Neue Regular" panose="020B0606020202050201" pitchFamily="34" charset="0"/>
              </a:rPr>
              <a:t> </a:t>
            </a:r>
            <a:r>
              <a:rPr lang="es-ES" sz="4400" dirty="0" err="1">
                <a:latin typeface="Bebas Neue Regular" panose="020B0606020202050201" pitchFamily="34" charset="0"/>
              </a:rPr>
              <a:t>fukthalt</a:t>
            </a:r>
            <a:endParaRPr lang="es-ES" sz="4400" dirty="0">
              <a:latin typeface="Bebas Neue Regular" panose="020B0606020202050201" pitchFamily="34" charset="0"/>
            </a:endParaRPr>
          </a:p>
        </p:txBody>
      </p:sp>
      <p:sp>
        <p:nvSpPr>
          <p:cNvPr id="9" name="CuadroTexto 8">
            <a:extLst>
              <a:ext uri="{FF2B5EF4-FFF2-40B4-BE49-F238E27FC236}">
                <a16:creationId xmlns:a16="http://schemas.microsoft.com/office/drawing/2014/main" id="{960C9E85-50E9-BE18-79B3-95F2BD166E45}"/>
              </a:ext>
            </a:extLst>
          </p:cNvPr>
          <p:cNvSpPr txBox="1"/>
          <p:nvPr/>
        </p:nvSpPr>
        <p:spPr>
          <a:xfrm>
            <a:off x="597312" y="1678620"/>
            <a:ext cx="10875320" cy="467050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r>
              <a:rPr lang="ca-ES" sz="2000" dirty="0">
                <a:solidFill>
                  <a:schemeClr val="tx1"/>
                </a:solidFill>
              </a:rPr>
              <a:t>Ta ut </a:t>
            </a:r>
            <a:r>
              <a:rPr lang="ca-ES" sz="2000" dirty="0" err="1">
                <a:solidFill>
                  <a:schemeClr val="tx1"/>
                </a:solidFill>
              </a:rPr>
              <a:t>jordprovet</a:t>
            </a:r>
            <a:r>
              <a:rPr lang="ca-ES" sz="2000" dirty="0">
                <a:solidFill>
                  <a:schemeClr val="tx1"/>
                </a:solidFill>
              </a:rPr>
              <a:t> ur </a:t>
            </a:r>
            <a:r>
              <a:rPr lang="ca-ES" sz="2000" dirty="0" err="1">
                <a:solidFill>
                  <a:schemeClr val="tx1"/>
                </a:solidFill>
              </a:rPr>
              <a:t>ugnen</a:t>
            </a:r>
            <a:r>
              <a:rPr lang="ca-ES" sz="2000" dirty="0">
                <a:solidFill>
                  <a:schemeClr val="tx1"/>
                </a:solidFill>
              </a:rPr>
              <a:t>, </a:t>
            </a:r>
            <a:r>
              <a:rPr lang="ca-ES" sz="2000" dirty="0" err="1">
                <a:solidFill>
                  <a:schemeClr val="tx1"/>
                </a:solidFill>
              </a:rPr>
              <a:t>låt</a:t>
            </a:r>
            <a:r>
              <a:rPr lang="ca-ES" sz="2000" dirty="0">
                <a:solidFill>
                  <a:schemeClr val="tx1"/>
                </a:solidFill>
              </a:rPr>
              <a:t> </a:t>
            </a:r>
            <a:r>
              <a:rPr lang="ca-ES" sz="2000" dirty="0" err="1">
                <a:solidFill>
                  <a:schemeClr val="tx1"/>
                </a:solidFill>
              </a:rPr>
              <a:t>det</a:t>
            </a:r>
            <a:r>
              <a:rPr lang="ca-ES" sz="2000" dirty="0">
                <a:solidFill>
                  <a:schemeClr val="tx1"/>
                </a:solidFill>
              </a:rPr>
              <a:t> </a:t>
            </a:r>
            <a:r>
              <a:rPr lang="ca-ES" sz="2000" dirty="0" err="1">
                <a:solidFill>
                  <a:schemeClr val="tx1"/>
                </a:solidFill>
              </a:rPr>
              <a:t>svalna</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väg</a:t>
            </a:r>
            <a:r>
              <a:rPr lang="ca-ES" sz="2000" dirty="0">
                <a:solidFill>
                  <a:schemeClr val="tx1"/>
                </a:solidFill>
              </a:rPr>
              <a:t> </a:t>
            </a:r>
            <a:r>
              <a:rPr lang="ca-ES" sz="2000" dirty="0" err="1">
                <a:solidFill>
                  <a:schemeClr val="tx1"/>
                </a:solidFill>
              </a:rPr>
              <a:t>det</a:t>
            </a:r>
            <a:r>
              <a:rPr lang="ca-ES" sz="2000" dirty="0">
                <a:solidFill>
                  <a:schemeClr val="tx1"/>
                </a:solidFill>
              </a:rPr>
              <a:t> sedan </a:t>
            </a:r>
            <a:r>
              <a:rPr lang="ca-ES" sz="2000" dirty="0" err="1">
                <a:solidFill>
                  <a:schemeClr val="tx1"/>
                </a:solidFill>
              </a:rPr>
              <a:t>igen</a:t>
            </a:r>
            <a:r>
              <a:rPr lang="ca-ES" sz="2000" dirty="0">
                <a:solidFill>
                  <a:schemeClr val="tx1"/>
                </a:solidFill>
              </a:rPr>
              <a:t>. </a:t>
            </a:r>
          </a:p>
          <a:p>
            <a:endParaRPr lang="ca-ES" sz="2000" dirty="0">
              <a:solidFill>
                <a:schemeClr val="tx1"/>
              </a:solidFill>
            </a:endParaRPr>
          </a:p>
          <a:p>
            <a:r>
              <a:rPr lang="ca-ES" sz="2000" dirty="0" err="1">
                <a:solidFill>
                  <a:schemeClr val="tx1"/>
                </a:solidFill>
              </a:rPr>
              <a:t>Beräkna</a:t>
            </a:r>
            <a:r>
              <a:rPr lang="ca-ES" sz="2000" dirty="0">
                <a:solidFill>
                  <a:schemeClr val="tx1"/>
                </a:solidFill>
              </a:rPr>
              <a:t> </a:t>
            </a:r>
            <a:r>
              <a:rPr lang="ca-ES" sz="2000" dirty="0" err="1">
                <a:solidFill>
                  <a:schemeClr val="tx1"/>
                </a:solidFill>
              </a:rPr>
              <a:t>jordens</a:t>
            </a:r>
            <a:r>
              <a:rPr lang="ca-ES" sz="2000" dirty="0">
                <a:solidFill>
                  <a:schemeClr val="tx1"/>
                </a:solidFill>
              </a:rPr>
              <a:t> </a:t>
            </a:r>
            <a:r>
              <a:rPr lang="ca-ES" sz="2000" dirty="0" err="1">
                <a:solidFill>
                  <a:schemeClr val="tx1"/>
                </a:solidFill>
              </a:rPr>
              <a:t>fukthalt</a:t>
            </a:r>
            <a:r>
              <a:rPr lang="ca-ES" sz="2000" dirty="0">
                <a:solidFill>
                  <a:schemeClr val="tx1"/>
                </a:solidFill>
              </a:rPr>
              <a:t> i % </a:t>
            </a:r>
            <a:r>
              <a:rPr lang="ca-ES" sz="2000" dirty="0" err="1">
                <a:solidFill>
                  <a:schemeClr val="tx1"/>
                </a:solidFill>
              </a:rPr>
              <a:t>med</a:t>
            </a:r>
            <a:r>
              <a:rPr lang="ca-ES" sz="2000" dirty="0">
                <a:solidFill>
                  <a:schemeClr val="tx1"/>
                </a:solidFill>
              </a:rPr>
              <a:t> </a:t>
            </a:r>
            <a:r>
              <a:rPr lang="ca-ES" sz="2000" dirty="0" err="1">
                <a:solidFill>
                  <a:schemeClr val="tx1"/>
                </a:solidFill>
              </a:rPr>
              <a:t>hjälp</a:t>
            </a:r>
            <a:r>
              <a:rPr lang="ca-ES" sz="2000" dirty="0">
                <a:solidFill>
                  <a:schemeClr val="tx1"/>
                </a:solidFill>
              </a:rPr>
              <a:t> av </a:t>
            </a:r>
            <a:r>
              <a:rPr lang="ca-ES" sz="2000" dirty="0" err="1">
                <a:solidFill>
                  <a:schemeClr val="tx1"/>
                </a:solidFill>
              </a:rPr>
              <a:t>formeln</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databladet</a:t>
            </a:r>
            <a:r>
              <a:rPr lang="ca-ES" sz="2000" dirty="0">
                <a:solidFill>
                  <a:schemeClr val="tx1"/>
                </a:solidFill>
              </a:rPr>
              <a:t>, </a:t>
            </a:r>
            <a:r>
              <a:rPr lang="ca-ES" sz="2000" dirty="0" err="1">
                <a:solidFill>
                  <a:schemeClr val="tx1"/>
                </a:solidFill>
              </a:rPr>
              <a:t>dvs</a:t>
            </a:r>
            <a:r>
              <a:rPr lang="ca-ES" sz="2000" dirty="0">
                <a:solidFill>
                  <a:schemeClr val="tx1"/>
                </a:solidFill>
              </a:rPr>
              <a:t>:</a:t>
            </a:r>
          </a:p>
          <a:p>
            <a:pPr marL="0" indent="0">
              <a:buNone/>
            </a:pPr>
            <a:endParaRPr lang="ca-ES" sz="2000" dirty="0">
              <a:solidFill>
                <a:schemeClr val="tx1"/>
              </a:solidFill>
            </a:endParaRPr>
          </a:p>
          <a:p>
            <a:pPr marL="0" indent="0">
              <a:buNone/>
            </a:pPr>
            <a:r>
              <a:rPr lang="ca-ES" sz="2000" b="1" dirty="0" err="1">
                <a:solidFill>
                  <a:schemeClr val="tx1"/>
                </a:solidFill>
              </a:rPr>
              <a:t>Fukthallt</a:t>
            </a:r>
            <a:r>
              <a:rPr lang="ca-ES" sz="2000" b="1" dirty="0">
                <a:solidFill>
                  <a:schemeClr val="tx1"/>
                </a:solidFill>
              </a:rPr>
              <a:t> = </a:t>
            </a:r>
          </a:p>
          <a:p>
            <a:pPr marL="0" indent="0">
              <a:buNone/>
            </a:pPr>
            <a:endParaRPr lang="ca-ES" sz="2000" b="1" dirty="0">
              <a:solidFill>
                <a:schemeClr val="tx1"/>
              </a:solidFill>
            </a:endParaRPr>
          </a:p>
          <a:p>
            <a:pPr marL="0" indent="0">
              <a:buNone/>
            </a:pPr>
            <a:r>
              <a:rPr lang="ca-ES" sz="2000" b="1" dirty="0">
                <a:solidFill>
                  <a:schemeClr val="tx1"/>
                </a:solidFill>
              </a:rPr>
              <a:t>= [ (</a:t>
            </a:r>
            <a:r>
              <a:rPr lang="ca-ES" sz="2000" b="1" dirty="0" err="1">
                <a:solidFill>
                  <a:schemeClr val="tx1"/>
                </a:solidFill>
              </a:rPr>
              <a:t>våt</a:t>
            </a:r>
            <a:r>
              <a:rPr lang="ca-ES" sz="2000" b="1" dirty="0">
                <a:solidFill>
                  <a:schemeClr val="tx1"/>
                </a:solidFill>
              </a:rPr>
              <a:t> </a:t>
            </a:r>
            <a:r>
              <a:rPr lang="ca-ES" sz="2000" b="1" dirty="0" err="1">
                <a:solidFill>
                  <a:schemeClr val="tx1"/>
                </a:solidFill>
              </a:rPr>
              <a:t>jordvikt</a:t>
            </a:r>
            <a:r>
              <a:rPr lang="ca-ES" sz="2000" b="1" dirty="0">
                <a:solidFill>
                  <a:schemeClr val="tx1"/>
                </a:solidFill>
              </a:rPr>
              <a:t> – torr </a:t>
            </a:r>
            <a:r>
              <a:rPr lang="ca-ES" sz="2000" b="1" dirty="0" err="1">
                <a:solidFill>
                  <a:schemeClr val="tx1"/>
                </a:solidFill>
              </a:rPr>
              <a:t>jordvikt</a:t>
            </a:r>
            <a:r>
              <a:rPr lang="ca-ES" sz="2000" b="1" dirty="0">
                <a:solidFill>
                  <a:schemeClr val="tx1"/>
                </a:solidFill>
              </a:rPr>
              <a:t>) / (torr </a:t>
            </a:r>
            <a:r>
              <a:rPr lang="ca-ES" sz="2000" b="1" dirty="0" err="1">
                <a:solidFill>
                  <a:schemeClr val="tx1"/>
                </a:solidFill>
              </a:rPr>
              <a:t>jordvikt</a:t>
            </a:r>
            <a:r>
              <a:rPr lang="ca-ES" sz="2000" b="1" dirty="0">
                <a:solidFill>
                  <a:schemeClr val="tx1"/>
                </a:solidFill>
              </a:rPr>
              <a:t>) ] x 100 =</a:t>
            </a:r>
            <a:br>
              <a:rPr lang="ca-ES" sz="2000" b="1" dirty="0">
                <a:solidFill>
                  <a:schemeClr val="tx1"/>
                </a:solidFill>
              </a:rPr>
            </a:br>
            <a:endParaRPr lang="ca-ES" sz="2000" b="1" dirty="0">
              <a:solidFill>
                <a:schemeClr val="tx1"/>
              </a:solidFill>
            </a:endParaRPr>
          </a:p>
          <a:p>
            <a:pPr marL="0" indent="0">
              <a:buNone/>
            </a:pPr>
            <a:r>
              <a:rPr lang="ca-ES" sz="2000" b="1" dirty="0">
                <a:solidFill>
                  <a:schemeClr val="tx1"/>
                </a:solidFill>
              </a:rPr>
              <a:t>= _________%</a:t>
            </a:r>
          </a:p>
          <a:p>
            <a:endParaRPr lang="ca-ES" sz="2000" dirty="0">
              <a:solidFill>
                <a:schemeClr val="tx1"/>
              </a:solidFill>
            </a:endParaRPr>
          </a:p>
        </p:txBody>
      </p:sp>
      <p:pic>
        <p:nvPicPr>
          <p:cNvPr id="11" name="Gráfico 10">
            <a:extLst>
              <a:ext uri="{FF2B5EF4-FFF2-40B4-BE49-F238E27FC236}">
                <a16:creationId xmlns:a16="http://schemas.microsoft.com/office/drawing/2014/main" id="{0C99F90E-6547-F330-0CD2-1FD34AD0E6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45FFF6F6-1F3E-A801-2F72-5DA97476FB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552D968E-C400-3549-2D43-369E83DED4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E6F2CDC4-EEB6-E419-CCFA-27FC87A665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1741979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media 5" descr="What is Regenerative Agriculture?">
            <a:hlinkClick r:id="" action="ppaction://media"/>
            <a:extLst>
              <a:ext uri="{FF2B5EF4-FFF2-40B4-BE49-F238E27FC236}">
                <a16:creationId xmlns:a16="http://schemas.microsoft.com/office/drawing/2014/main" id="{7ECA949C-60E6-7497-F182-6EE8CCDA564E}"/>
              </a:ext>
            </a:extLst>
          </p:cNvPr>
          <p:cNvPicPr>
            <a:picLocks noGrp="1" noRot="1" noChangeAspect="1"/>
          </p:cNvPicPr>
          <p:nvPr>
            <p:ph idx="1"/>
            <a:videoFile r:link="rId1"/>
          </p:nvPr>
        </p:nvPicPr>
        <p:blipFill>
          <a:blip r:embed="rId3"/>
          <a:stretch>
            <a:fillRect/>
          </a:stretch>
        </p:blipFill>
        <p:spPr>
          <a:xfrm>
            <a:off x="1091751" y="1274351"/>
            <a:ext cx="7700962" cy="4351338"/>
          </a:xfrm>
          <a:prstGeom prst="rect">
            <a:avLst/>
          </a:prstGeom>
        </p:spPr>
      </p:pic>
      <p:sp>
        <p:nvSpPr>
          <p:cNvPr id="9" name="Rubrik 1">
            <a:extLst>
              <a:ext uri="{FF2B5EF4-FFF2-40B4-BE49-F238E27FC236}">
                <a16:creationId xmlns:a16="http://schemas.microsoft.com/office/drawing/2014/main" id="{D45E00A9-72ED-1C49-A456-7D0B342DF725}"/>
              </a:ext>
            </a:extLst>
          </p:cNvPr>
          <p:cNvSpPr>
            <a:spLocks noGrp="1"/>
          </p:cNvSpPr>
          <p:nvPr>
            <p:ph type="title"/>
          </p:nvPr>
        </p:nvSpPr>
        <p:spPr>
          <a:xfrm>
            <a:off x="1024758" y="158837"/>
            <a:ext cx="10515600" cy="1325563"/>
          </a:xfrm>
        </p:spPr>
        <p:txBody>
          <a:bodyPr/>
          <a:lstStyle/>
          <a:p>
            <a:r>
              <a:rPr lang="es-ES" dirty="0">
                <a:latin typeface="Bebas Neue Regular" panose="020B0606020202050201" pitchFamily="34" charset="0"/>
              </a:rPr>
              <a:t>Se filmen: (6:54 min)</a:t>
            </a:r>
            <a:endParaRPr lang="sv-SE" dirty="0"/>
          </a:p>
        </p:txBody>
      </p:sp>
      <p:sp>
        <p:nvSpPr>
          <p:cNvPr id="11" name="textruta 10">
            <a:extLst>
              <a:ext uri="{FF2B5EF4-FFF2-40B4-BE49-F238E27FC236}">
                <a16:creationId xmlns:a16="http://schemas.microsoft.com/office/drawing/2014/main" id="{28F8F908-8E4E-B62F-6579-2CAED5B12DBF}"/>
              </a:ext>
            </a:extLst>
          </p:cNvPr>
          <p:cNvSpPr txBox="1"/>
          <p:nvPr/>
        </p:nvSpPr>
        <p:spPr>
          <a:xfrm>
            <a:off x="1024758" y="5790345"/>
            <a:ext cx="6099462" cy="369332"/>
          </a:xfrm>
          <a:prstGeom prst="rect">
            <a:avLst/>
          </a:prstGeom>
          <a:noFill/>
        </p:spPr>
        <p:txBody>
          <a:bodyPr wrap="square">
            <a:spAutoFit/>
          </a:bodyPr>
          <a:lstStyle/>
          <a:p>
            <a:r>
              <a:rPr lang="sv-SE" u="sng" dirty="0">
                <a:hlinkClick r:id="rId4"/>
              </a:rPr>
              <a:t>https://www.youtube.com/watch?v=_0yn74At4ks</a:t>
            </a:r>
            <a:endParaRPr lang="sv-SE" dirty="0"/>
          </a:p>
        </p:txBody>
      </p:sp>
    </p:spTree>
    <p:extLst>
      <p:ext uri="{BB962C8B-B14F-4D97-AF65-F5344CB8AC3E}">
        <p14:creationId xmlns:p14="http://schemas.microsoft.com/office/powerpoint/2010/main" val="36257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descr="What is Regenerative Agriculture?">
            <a:hlinkClick r:id="" action="ppaction://media"/>
            <a:extLst>
              <a:ext uri="{FF2B5EF4-FFF2-40B4-BE49-F238E27FC236}">
                <a16:creationId xmlns:a16="http://schemas.microsoft.com/office/drawing/2014/main" id="{276403E0-D9EB-9CFE-AE62-28CFF421ADD9}"/>
              </a:ext>
            </a:extLst>
          </p:cNvPr>
          <p:cNvPicPr>
            <a:picLocks noGrp="1" noRot="1" noChangeAspect="1"/>
          </p:cNvPicPr>
          <p:nvPr>
            <p:ph idx="1"/>
            <a:videoFile r:link="rId1"/>
          </p:nvPr>
        </p:nvPicPr>
        <p:blipFill>
          <a:blip r:embed="rId3"/>
          <a:stretch>
            <a:fillRect/>
          </a:stretch>
        </p:blipFill>
        <p:spPr>
          <a:xfrm>
            <a:off x="937058" y="1617807"/>
            <a:ext cx="7700962" cy="4351338"/>
          </a:xfrm>
          <a:prstGeom prst="rect">
            <a:avLst/>
          </a:prstGeom>
        </p:spPr>
      </p:pic>
      <p:sp>
        <p:nvSpPr>
          <p:cNvPr id="7" name="Rubrik 1">
            <a:extLst>
              <a:ext uri="{FF2B5EF4-FFF2-40B4-BE49-F238E27FC236}">
                <a16:creationId xmlns:a16="http://schemas.microsoft.com/office/drawing/2014/main" id="{EBE8708F-0ACB-BEC5-381C-3F0529FC0D5E}"/>
              </a:ext>
            </a:extLst>
          </p:cNvPr>
          <p:cNvSpPr txBox="1">
            <a:spLocks/>
          </p:cNvSpPr>
          <p:nvPr/>
        </p:nvSpPr>
        <p:spPr>
          <a:xfrm>
            <a:off x="937058" y="5195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latin typeface="Bebas Neue Regular" panose="020B0606020202050201" pitchFamily="34" charset="0"/>
              </a:rPr>
              <a:t>Se filmen: (3:53 min)</a:t>
            </a:r>
            <a:endParaRPr lang="sv-SE" dirty="0"/>
          </a:p>
        </p:txBody>
      </p:sp>
      <p:sp>
        <p:nvSpPr>
          <p:cNvPr id="10" name="textruta 9">
            <a:extLst>
              <a:ext uri="{FF2B5EF4-FFF2-40B4-BE49-F238E27FC236}">
                <a16:creationId xmlns:a16="http://schemas.microsoft.com/office/drawing/2014/main" id="{697BEBBB-D56E-F766-6D0C-8DF554CFE2DE}"/>
              </a:ext>
            </a:extLst>
          </p:cNvPr>
          <p:cNvSpPr txBox="1"/>
          <p:nvPr/>
        </p:nvSpPr>
        <p:spPr>
          <a:xfrm>
            <a:off x="846859" y="6049879"/>
            <a:ext cx="6099462" cy="646331"/>
          </a:xfrm>
          <a:prstGeom prst="rect">
            <a:avLst/>
          </a:prstGeom>
          <a:noFill/>
        </p:spPr>
        <p:txBody>
          <a:bodyPr wrap="square">
            <a:spAutoFit/>
          </a:bodyPr>
          <a:lstStyle/>
          <a:p>
            <a:r>
              <a:rPr lang="sv-SE" dirty="0">
                <a:hlinkClick r:id="rId4"/>
              </a:rPr>
              <a:t>https://www.youtube.com/watch?v=fSEtiixgRJI</a:t>
            </a:r>
            <a:endParaRPr lang="sv-SE" dirty="0"/>
          </a:p>
          <a:p>
            <a:endParaRPr lang="sv-SE" dirty="0"/>
          </a:p>
        </p:txBody>
      </p:sp>
    </p:spTree>
    <p:extLst>
      <p:ext uri="{BB962C8B-B14F-4D97-AF65-F5344CB8AC3E}">
        <p14:creationId xmlns:p14="http://schemas.microsoft.com/office/powerpoint/2010/main" val="325600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E33A9-6E77-C809-B676-4205C34BAE25}"/>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EB12734D-EAAA-D846-5BDB-FB75D28423CC}"/>
              </a:ext>
            </a:extLst>
          </p:cNvPr>
          <p:cNvSpPr txBox="1"/>
          <p:nvPr/>
        </p:nvSpPr>
        <p:spPr>
          <a:xfrm>
            <a:off x="597312" y="809497"/>
            <a:ext cx="11346332" cy="769441"/>
          </a:xfrm>
          <a:prstGeom prst="rect">
            <a:avLst/>
          </a:prstGeom>
          <a:noFill/>
        </p:spPr>
        <p:txBody>
          <a:bodyPr wrap="square" rtlCol="0">
            <a:spAutoFit/>
          </a:bodyPr>
          <a:lstStyle/>
          <a:p>
            <a:r>
              <a:rPr lang="es-ES" sz="4400" dirty="0" err="1">
                <a:latin typeface="Bebas Neue Regular" panose="020B0606020202050201" pitchFamily="34" charset="0"/>
              </a:rPr>
              <a:t>Lägg</a:t>
            </a:r>
            <a:r>
              <a:rPr lang="es-ES" sz="4400" dirty="0">
                <a:latin typeface="Bebas Neue Regular" panose="020B0606020202050201" pitchFamily="34" charset="0"/>
              </a:rPr>
              <a:t> in </a:t>
            </a:r>
            <a:r>
              <a:rPr lang="es-ES" sz="4400" dirty="0" err="1">
                <a:latin typeface="Bebas Neue Regular" panose="020B0606020202050201" pitchFamily="34" charset="0"/>
              </a:rPr>
              <a:t>resultaten</a:t>
            </a:r>
            <a:r>
              <a:rPr lang="es-ES" sz="4400" dirty="0">
                <a:latin typeface="Bebas Neue Regular" panose="020B0606020202050201" pitchFamily="34" charset="0"/>
              </a:rPr>
              <a:t> i </a:t>
            </a:r>
            <a:r>
              <a:rPr lang="es-ES" sz="4400" dirty="0" err="1">
                <a:latin typeface="Bebas Neue Regular" panose="020B0606020202050201" pitchFamily="34" charset="0"/>
              </a:rPr>
              <a:t>kartan</a:t>
            </a:r>
            <a:endParaRPr lang="es-ES" sz="4400" dirty="0">
              <a:latin typeface="Bebas Neue Regular" panose="020B0606020202050201" pitchFamily="34" charset="0"/>
            </a:endParaRPr>
          </a:p>
        </p:txBody>
      </p:sp>
      <p:pic>
        <p:nvPicPr>
          <p:cNvPr id="11" name="Gráfico 10">
            <a:extLst>
              <a:ext uri="{FF2B5EF4-FFF2-40B4-BE49-F238E27FC236}">
                <a16:creationId xmlns:a16="http://schemas.microsoft.com/office/drawing/2014/main" id="{D5E110D1-AE76-42DB-1119-6252729A88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B9C3618D-1B99-94F5-8A6E-CA2DEB20B9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2C7A7CD6-0CB4-A469-01F0-EB3CECEBF3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B7A58F46-CC87-3BF5-75B3-C4B658A582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
        <p:nvSpPr>
          <p:cNvPr id="4" name="CuadroTexto 8">
            <a:extLst>
              <a:ext uri="{FF2B5EF4-FFF2-40B4-BE49-F238E27FC236}">
                <a16:creationId xmlns:a16="http://schemas.microsoft.com/office/drawing/2014/main" id="{C923D02C-2E10-8B9A-14EE-A2AC003232FC}"/>
              </a:ext>
            </a:extLst>
          </p:cNvPr>
          <p:cNvSpPr txBox="1"/>
          <p:nvPr/>
        </p:nvSpPr>
        <p:spPr>
          <a:xfrm>
            <a:off x="597312" y="1725826"/>
            <a:ext cx="10515599" cy="4670509"/>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r>
              <a:rPr lang="sv-SE" sz="2000" noProof="1">
                <a:solidFill>
                  <a:schemeClr val="tx1"/>
                </a:solidFill>
              </a:rPr>
              <a:t>Resultaten för FUKT</a:t>
            </a:r>
          </a:p>
          <a:p>
            <a:pPr marL="0" indent="0">
              <a:buNone/>
            </a:pPr>
            <a:r>
              <a:rPr lang="sv-SE" sz="2000" noProof="1">
                <a:solidFill>
                  <a:schemeClr val="tx1"/>
                </a:solidFill>
              </a:rPr>
              <a:t>Se till att ni är i lagret “FUKT”</a:t>
            </a:r>
            <a:br>
              <a:rPr lang="sv-SE" sz="2000" noProof="1">
                <a:solidFill>
                  <a:schemeClr val="tx1"/>
                </a:solidFill>
              </a:rPr>
            </a:br>
            <a:r>
              <a:rPr lang="sv-SE" sz="2000" noProof="1">
                <a:solidFill>
                  <a:schemeClr val="tx1"/>
                </a:solidFill>
              </a:rPr>
              <a:t>Sätt en nål vid de koordinater där ni tog jordprovet.</a:t>
            </a:r>
          </a:p>
          <a:p>
            <a:pPr marL="0" indent="0">
              <a:buNone/>
            </a:pPr>
            <a:r>
              <a:rPr lang="sv-SE" sz="2000" noProof="1">
                <a:solidFill>
                  <a:schemeClr val="tx1"/>
                </a:solidFill>
              </a:rPr>
              <a:t>Era resultat avgör vilken färg ni ska ha på kartnålen:</a:t>
            </a:r>
          </a:p>
          <a:p>
            <a:pPr marL="0" indent="0">
              <a:buNone/>
            </a:pPr>
            <a:endParaRPr lang="sv-SE" sz="2000" b="1" noProof="1">
              <a:solidFill>
                <a:schemeClr val="tx1"/>
              </a:solidFill>
            </a:endParaRPr>
          </a:p>
          <a:p>
            <a:pPr marL="0" indent="0">
              <a:buNone/>
            </a:pPr>
            <a:r>
              <a:rPr lang="sv-SE" sz="2000" b="1" noProof="1">
                <a:solidFill>
                  <a:srgbClr val="00B050"/>
                </a:solidFill>
              </a:rPr>
              <a:t>grön</a:t>
            </a:r>
            <a:r>
              <a:rPr lang="sv-SE" sz="2000" b="1" noProof="1">
                <a:solidFill>
                  <a:schemeClr val="tx1"/>
                </a:solidFill>
              </a:rPr>
              <a:t> = hög fukthalt</a:t>
            </a:r>
            <a:br>
              <a:rPr lang="sv-SE" sz="2000" b="1" noProof="1">
                <a:solidFill>
                  <a:schemeClr val="tx1"/>
                </a:solidFill>
              </a:rPr>
            </a:br>
            <a:r>
              <a:rPr lang="sv-SE" sz="2000" b="1" noProof="1">
                <a:ln>
                  <a:solidFill>
                    <a:schemeClr val="tx1"/>
                  </a:solidFill>
                </a:ln>
                <a:solidFill>
                  <a:srgbClr val="FFFF00"/>
                </a:solidFill>
              </a:rPr>
              <a:t>gul</a:t>
            </a:r>
            <a:r>
              <a:rPr lang="sv-SE" sz="2000" b="1" noProof="1">
                <a:solidFill>
                  <a:schemeClr val="tx1"/>
                </a:solidFill>
              </a:rPr>
              <a:t> =  medelhög fukthalt </a:t>
            </a:r>
          </a:p>
          <a:p>
            <a:pPr marL="0" indent="0">
              <a:buNone/>
            </a:pPr>
            <a:r>
              <a:rPr lang="sv-SE" sz="2000" b="1" noProof="1">
                <a:solidFill>
                  <a:srgbClr val="FF0000"/>
                </a:solidFill>
              </a:rPr>
              <a:t>röd</a:t>
            </a:r>
            <a:r>
              <a:rPr lang="sv-SE" sz="2000" b="1" noProof="1">
                <a:solidFill>
                  <a:schemeClr val="tx1"/>
                </a:solidFill>
              </a:rPr>
              <a:t> =  låg fukthalt</a:t>
            </a:r>
          </a:p>
          <a:p>
            <a:pPr marL="0" indent="0">
              <a:buNone/>
            </a:pPr>
            <a:endParaRPr lang="sv-SE" sz="2000" b="1" noProof="1">
              <a:solidFill>
                <a:schemeClr val="tx1"/>
              </a:solidFill>
            </a:endParaRPr>
          </a:p>
          <a:p>
            <a:pPr marL="0" indent="0">
              <a:buNone/>
            </a:pPr>
            <a:r>
              <a:rPr lang="sv-SE" sz="2000" noProof="1">
                <a:solidFill>
                  <a:schemeClr val="tx1"/>
                </a:solidFill>
              </a:rPr>
              <a:t>Ladda även upp de foton ni tog på platsen.</a:t>
            </a:r>
          </a:p>
        </p:txBody>
      </p:sp>
      <p:pic>
        <p:nvPicPr>
          <p:cNvPr id="8" name="Bildobjekt 7" descr="En bild som visar text, skärmbild, karta, diagram&#10;&#10;AI-genererat innehåll kan vara felaktigt.">
            <a:extLst>
              <a:ext uri="{FF2B5EF4-FFF2-40B4-BE49-F238E27FC236}">
                <a16:creationId xmlns:a16="http://schemas.microsoft.com/office/drawing/2014/main" id="{BD09620C-5633-AAE0-45A1-A2D37A21BB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94559" y="1482813"/>
            <a:ext cx="4072122" cy="2968375"/>
          </a:xfrm>
          <a:prstGeom prst="rect">
            <a:avLst/>
          </a:prstGeom>
        </p:spPr>
      </p:pic>
    </p:spTree>
    <p:extLst>
      <p:ext uri="{BB962C8B-B14F-4D97-AF65-F5344CB8AC3E}">
        <p14:creationId xmlns:p14="http://schemas.microsoft.com/office/powerpoint/2010/main" val="862004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21603-46E5-9A88-FA11-6E806159AAB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9372A5E-2A59-B49B-9995-BCAEC4A6C61C}"/>
              </a:ext>
            </a:extLst>
          </p:cNvPr>
          <p:cNvSpPr txBox="1"/>
          <p:nvPr/>
        </p:nvSpPr>
        <p:spPr>
          <a:xfrm>
            <a:off x="597312" y="809497"/>
            <a:ext cx="11346332" cy="1446550"/>
          </a:xfrm>
          <a:prstGeom prst="rect">
            <a:avLst/>
          </a:prstGeom>
          <a:noFill/>
        </p:spPr>
        <p:txBody>
          <a:bodyPr wrap="square" rtlCol="0">
            <a:spAutoFit/>
          </a:bodyPr>
          <a:lstStyle/>
          <a:p>
            <a:r>
              <a:rPr lang="es-ES" sz="4400" dirty="0" err="1">
                <a:latin typeface="Bebas Neue Regular" panose="020B0606020202050201" pitchFamily="34" charset="0"/>
              </a:rPr>
              <a:t>Resultaten</a:t>
            </a:r>
            <a:r>
              <a:rPr lang="es-ES" sz="4400" dirty="0">
                <a:latin typeface="Bebas Neue Regular" panose="020B0606020202050201" pitchFamily="34" charset="0"/>
              </a:rPr>
              <a:t> </a:t>
            </a:r>
            <a:r>
              <a:rPr lang="es-ES" sz="4400" dirty="0" err="1">
                <a:latin typeface="Bebas Neue Regular" panose="020B0606020202050201" pitchFamily="34" charset="0"/>
              </a:rPr>
              <a:t>för</a:t>
            </a:r>
            <a:r>
              <a:rPr lang="es-ES" sz="4400" dirty="0">
                <a:latin typeface="Bebas Neue Regular" panose="020B0606020202050201" pitchFamily="34" charset="0"/>
              </a:rPr>
              <a:t> </a:t>
            </a:r>
            <a:r>
              <a:rPr lang="es-ES" sz="4400" dirty="0" err="1">
                <a:latin typeface="Bebas Neue Regular" panose="020B0606020202050201" pitchFamily="34" charset="0"/>
              </a:rPr>
              <a:t>Näringsämnen</a:t>
            </a:r>
            <a:endParaRPr lang="es-ES" sz="4400" dirty="0">
              <a:latin typeface="Bebas Neue Regular" panose="020B0606020202050201" pitchFamily="34" charset="0"/>
            </a:endParaRPr>
          </a:p>
          <a:p>
            <a:endParaRPr lang="es-ES" sz="4400" dirty="0" err="1">
              <a:latin typeface="Bebas Neue Regular" panose="020B0606020202050201" pitchFamily="34" charset="0"/>
            </a:endParaRPr>
          </a:p>
        </p:txBody>
      </p:sp>
      <p:pic>
        <p:nvPicPr>
          <p:cNvPr id="11" name="Gráfico 10">
            <a:extLst>
              <a:ext uri="{FF2B5EF4-FFF2-40B4-BE49-F238E27FC236}">
                <a16:creationId xmlns:a16="http://schemas.microsoft.com/office/drawing/2014/main" id="{2FC2782A-7E40-20E5-2998-778F2CC6CE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C03E8F92-FF2D-813E-B640-8A99EDBCA8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C54BEF48-ECEC-5BEC-4949-BB7AB68C52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65F84078-727B-3DAA-FF6A-92CCA730E9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
        <p:nvSpPr>
          <p:cNvPr id="4" name="CuadroTexto 8">
            <a:extLst>
              <a:ext uri="{FF2B5EF4-FFF2-40B4-BE49-F238E27FC236}">
                <a16:creationId xmlns:a16="http://schemas.microsoft.com/office/drawing/2014/main" id="{FA3F0256-A63E-EB96-D9A5-E8741D12C081}"/>
              </a:ext>
            </a:extLst>
          </p:cNvPr>
          <p:cNvSpPr txBox="1"/>
          <p:nvPr/>
        </p:nvSpPr>
        <p:spPr>
          <a:xfrm>
            <a:off x="597312" y="1725826"/>
            <a:ext cx="10515599" cy="4208844"/>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1">
                <a:solidFill>
                  <a:schemeClr val="tx1"/>
                </a:solidFill>
              </a:rPr>
              <a:t>Se till att ni är i lagret “NÄRINGSÄMNEN”</a:t>
            </a:r>
            <a:br>
              <a:rPr lang="sv-SE" sz="2000" noProof="1">
                <a:solidFill>
                  <a:schemeClr val="tx1"/>
                </a:solidFill>
              </a:rPr>
            </a:br>
            <a:r>
              <a:rPr lang="sv-SE" sz="2000" noProof="1">
                <a:solidFill>
                  <a:schemeClr val="tx1"/>
                </a:solidFill>
              </a:rPr>
              <a:t>Sätt en nål vid de koordinater där ni tog jordprovet.</a:t>
            </a:r>
          </a:p>
          <a:p>
            <a:pPr marL="0" indent="0">
              <a:buNone/>
            </a:pPr>
            <a:r>
              <a:rPr lang="sv-SE" sz="2000" noProof="1">
                <a:solidFill>
                  <a:schemeClr val="tx1"/>
                </a:solidFill>
              </a:rPr>
              <a:t>Era resultat avgör vilken färg ni ska ha på kartnålen:</a:t>
            </a:r>
          </a:p>
          <a:p>
            <a:pPr marL="0" indent="0">
              <a:buNone/>
            </a:pPr>
            <a:endParaRPr lang="sv-SE" sz="2000" b="1" noProof="1">
              <a:solidFill>
                <a:schemeClr val="tx1"/>
              </a:solidFill>
            </a:endParaRPr>
          </a:p>
          <a:p>
            <a:pPr marL="0" indent="0">
              <a:buNone/>
            </a:pPr>
            <a:r>
              <a:rPr lang="sv-SE" sz="2000" b="1" noProof="1">
                <a:solidFill>
                  <a:srgbClr val="00B050"/>
                </a:solidFill>
              </a:rPr>
              <a:t>grön</a:t>
            </a:r>
            <a:r>
              <a:rPr lang="sv-SE" sz="2000" b="1" noProof="1">
                <a:solidFill>
                  <a:schemeClr val="tx1"/>
                </a:solidFill>
              </a:rPr>
              <a:t> = hög andel näringsämnen</a:t>
            </a:r>
            <a:br>
              <a:rPr lang="sv-SE" sz="2000" b="1" noProof="1">
                <a:solidFill>
                  <a:schemeClr val="tx1"/>
                </a:solidFill>
              </a:rPr>
            </a:br>
            <a:r>
              <a:rPr lang="sv-SE" sz="2000" b="1" noProof="1">
                <a:ln>
                  <a:solidFill>
                    <a:schemeClr val="tx1"/>
                  </a:solidFill>
                </a:ln>
                <a:solidFill>
                  <a:srgbClr val="FFFF00"/>
                </a:solidFill>
              </a:rPr>
              <a:t>gul</a:t>
            </a:r>
            <a:r>
              <a:rPr lang="sv-SE" sz="2000" b="1" noProof="1">
                <a:solidFill>
                  <a:schemeClr val="tx1"/>
                </a:solidFill>
              </a:rPr>
              <a:t> =  medelhög andel näringsämnen </a:t>
            </a:r>
          </a:p>
          <a:p>
            <a:pPr marL="0" indent="0">
              <a:buNone/>
            </a:pPr>
            <a:r>
              <a:rPr lang="sv-SE" sz="2000" b="1" noProof="1">
                <a:solidFill>
                  <a:srgbClr val="FF0000"/>
                </a:solidFill>
              </a:rPr>
              <a:t>röd</a:t>
            </a:r>
            <a:r>
              <a:rPr lang="sv-SE" sz="2000" b="1" noProof="1">
                <a:solidFill>
                  <a:schemeClr val="tx1"/>
                </a:solidFill>
              </a:rPr>
              <a:t> =  låg andel näringsämnen </a:t>
            </a:r>
          </a:p>
          <a:p>
            <a:pPr marL="0" indent="0">
              <a:buNone/>
            </a:pPr>
            <a:endParaRPr lang="sv-SE" sz="2000" b="1" noProof="1">
              <a:solidFill>
                <a:schemeClr val="tx1"/>
              </a:solidFill>
            </a:endParaRPr>
          </a:p>
          <a:p>
            <a:pPr marL="0" indent="0">
              <a:buNone/>
            </a:pPr>
            <a:r>
              <a:rPr lang="sv-SE" sz="2000" noProof="1">
                <a:solidFill>
                  <a:schemeClr val="tx1"/>
                </a:solidFill>
              </a:rPr>
              <a:t>Ladda även upp de foton ni tog på platsen.</a:t>
            </a:r>
          </a:p>
        </p:txBody>
      </p:sp>
    </p:spTree>
    <p:extLst>
      <p:ext uri="{BB962C8B-B14F-4D97-AF65-F5344CB8AC3E}">
        <p14:creationId xmlns:p14="http://schemas.microsoft.com/office/powerpoint/2010/main" val="37261605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3D43D-A104-B9E2-92B7-73AB21BDDB38}"/>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BEFF05D5-C1E6-82C4-48C8-97DCA8EDE844}"/>
              </a:ext>
            </a:extLst>
          </p:cNvPr>
          <p:cNvSpPr txBox="1"/>
          <p:nvPr/>
        </p:nvSpPr>
        <p:spPr>
          <a:xfrm>
            <a:off x="608887" y="821072"/>
            <a:ext cx="11346332" cy="769441"/>
          </a:xfrm>
          <a:prstGeom prst="rect">
            <a:avLst/>
          </a:prstGeom>
          <a:noFill/>
        </p:spPr>
        <p:txBody>
          <a:bodyPr wrap="square" rtlCol="0">
            <a:spAutoFit/>
          </a:bodyPr>
          <a:lstStyle/>
          <a:p>
            <a:r>
              <a:rPr lang="sv-SE" sz="4400" noProof="1">
                <a:latin typeface="Bebas Neue Regular" panose="020B0606020202050201" pitchFamily="34" charset="0"/>
              </a:rPr>
              <a:t>Resultaten för organiskt material</a:t>
            </a:r>
            <a:endParaRPr lang="es-ES" sz="4400" dirty="0" err="1">
              <a:latin typeface="Bebas Neue Regular" panose="020B0606020202050201" pitchFamily="34" charset="0"/>
            </a:endParaRPr>
          </a:p>
        </p:txBody>
      </p:sp>
      <p:pic>
        <p:nvPicPr>
          <p:cNvPr id="11" name="Gráfico 10">
            <a:extLst>
              <a:ext uri="{FF2B5EF4-FFF2-40B4-BE49-F238E27FC236}">
                <a16:creationId xmlns:a16="http://schemas.microsoft.com/office/drawing/2014/main" id="{5BDF694B-EA15-2DD7-759E-45B6B224CA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3E2D5BA3-B325-1E2D-2EFA-CDC43AB547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7BF326F4-84F3-1532-02CE-68C1DF673D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A795053F-14FC-BE53-7E50-1324C1B49E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
        <p:nvSpPr>
          <p:cNvPr id="4" name="CuadroTexto 8">
            <a:extLst>
              <a:ext uri="{FF2B5EF4-FFF2-40B4-BE49-F238E27FC236}">
                <a16:creationId xmlns:a16="http://schemas.microsoft.com/office/drawing/2014/main" id="{E803A894-8856-0064-BDD9-0A0C9D051669}"/>
              </a:ext>
            </a:extLst>
          </p:cNvPr>
          <p:cNvSpPr txBox="1"/>
          <p:nvPr/>
        </p:nvSpPr>
        <p:spPr>
          <a:xfrm>
            <a:off x="597312" y="1725826"/>
            <a:ext cx="10515599" cy="4208844"/>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1">
                <a:solidFill>
                  <a:schemeClr val="tx1"/>
                </a:solidFill>
              </a:rPr>
              <a:t>Se till att ni är i lagret “organiskt material”</a:t>
            </a:r>
            <a:br>
              <a:rPr lang="sv-SE" sz="2000" noProof="1">
                <a:solidFill>
                  <a:schemeClr val="tx1"/>
                </a:solidFill>
              </a:rPr>
            </a:br>
            <a:r>
              <a:rPr lang="sv-SE" sz="2000" noProof="1">
                <a:solidFill>
                  <a:schemeClr val="tx1"/>
                </a:solidFill>
              </a:rPr>
              <a:t>Sätt en nål vid de koordinater där ni tog jordprovet.</a:t>
            </a:r>
          </a:p>
          <a:p>
            <a:pPr marL="0" indent="0">
              <a:buNone/>
            </a:pPr>
            <a:r>
              <a:rPr lang="sv-SE" sz="2000" noProof="1">
                <a:solidFill>
                  <a:schemeClr val="tx1"/>
                </a:solidFill>
              </a:rPr>
              <a:t>Era resultat avgör vilken färg ni ska ha på kartnålen:</a:t>
            </a:r>
          </a:p>
          <a:p>
            <a:pPr marL="0" indent="0">
              <a:buNone/>
            </a:pPr>
            <a:endParaRPr lang="sv-SE" sz="2000" b="1" noProof="1">
              <a:solidFill>
                <a:schemeClr val="tx1"/>
              </a:solidFill>
            </a:endParaRPr>
          </a:p>
          <a:p>
            <a:pPr marL="0" indent="0">
              <a:buNone/>
            </a:pPr>
            <a:r>
              <a:rPr lang="sv-SE" sz="2000" b="1" noProof="1">
                <a:solidFill>
                  <a:srgbClr val="00B050"/>
                </a:solidFill>
              </a:rPr>
              <a:t>grön</a:t>
            </a:r>
            <a:r>
              <a:rPr lang="sv-SE" sz="2000" b="1" noProof="1">
                <a:solidFill>
                  <a:schemeClr val="tx1"/>
                </a:solidFill>
              </a:rPr>
              <a:t> = hög andel organiskt material</a:t>
            </a:r>
            <a:br>
              <a:rPr lang="sv-SE" sz="2000" b="1" noProof="1">
                <a:solidFill>
                  <a:schemeClr val="tx1"/>
                </a:solidFill>
              </a:rPr>
            </a:br>
            <a:r>
              <a:rPr lang="sv-SE" sz="2000" b="1" noProof="1">
                <a:ln>
                  <a:solidFill>
                    <a:schemeClr val="tx1"/>
                  </a:solidFill>
                </a:ln>
                <a:solidFill>
                  <a:srgbClr val="FFFF00"/>
                </a:solidFill>
              </a:rPr>
              <a:t>gul</a:t>
            </a:r>
            <a:r>
              <a:rPr lang="sv-SE" sz="2000" b="1" noProof="1">
                <a:solidFill>
                  <a:schemeClr val="tx1"/>
                </a:solidFill>
              </a:rPr>
              <a:t> =  medelhög andel organiskt material</a:t>
            </a:r>
          </a:p>
          <a:p>
            <a:pPr marL="0" indent="0">
              <a:buNone/>
            </a:pPr>
            <a:r>
              <a:rPr lang="sv-SE" sz="2000" b="1" noProof="1">
                <a:solidFill>
                  <a:srgbClr val="FF0000"/>
                </a:solidFill>
              </a:rPr>
              <a:t>röd</a:t>
            </a:r>
            <a:r>
              <a:rPr lang="sv-SE" sz="2000" b="1" noProof="1">
                <a:solidFill>
                  <a:schemeClr val="tx1"/>
                </a:solidFill>
              </a:rPr>
              <a:t> =  låg andel organiskt material</a:t>
            </a:r>
          </a:p>
          <a:p>
            <a:pPr marL="0" indent="0">
              <a:buNone/>
            </a:pPr>
            <a:endParaRPr lang="sv-SE" sz="2000" b="1" noProof="1">
              <a:solidFill>
                <a:schemeClr val="tx1"/>
              </a:solidFill>
            </a:endParaRPr>
          </a:p>
          <a:p>
            <a:pPr marL="0" indent="0">
              <a:buNone/>
            </a:pPr>
            <a:r>
              <a:rPr lang="sv-SE" sz="2000" noProof="1">
                <a:solidFill>
                  <a:schemeClr val="tx1"/>
                </a:solidFill>
              </a:rPr>
              <a:t>Ladda även upp de foton ni tog på platsen.</a:t>
            </a:r>
          </a:p>
        </p:txBody>
      </p:sp>
    </p:spTree>
    <p:extLst>
      <p:ext uri="{BB962C8B-B14F-4D97-AF65-F5344CB8AC3E}">
        <p14:creationId xmlns:p14="http://schemas.microsoft.com/office/powerpoint/2010/main" val="2468265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00">
            <a:alpha val="14000"/>
          </a:srgbClr>
        </a:solidFill>
        <a:effectLst/>
      </p:bgPr>
    </p:bg>
    <p:spTree>
      <p:nvGrpSpPr>
        <p:cNvPr id="1" name="">
          <a:extLst>
            <a:ext uri="{FF2B5EF4-FFF2-40B4-BE49-F238E27FC236}">
              <a16:creationId xmlns:a16="http://schemas.microsoft.com/office/drawing/2014/main" id="{15558B06-BC68-63C3-4A86-190C6A80B328}"/>
            </a:ext>
          </a:extLst>
        </p:cNvPr>
        <p:cNvGrpSpPr/>
        <p:nvPr/>
      </p:nvGrpSpPr>
      <p:grpSpPr>
        <a:xfrm>
          <a:off x="0" y="0"/>
          <a:ext cx="0" cy="0"/>
          <a:chOff x="0" y="0"/>
          <a:chExt cx="0" cy="0"/>
        </a:xfrm>
      </p:grpSpPr>
      <p:sp>
        <p:nvSpPr>
          <p:cNvPr id="5" name="CuadroTexto 8">
            <a:extLst>
              <a:ext uri="{FF2B5EF4-FFF2-40B4-BE49-F238E27FC236}">
                <a16:creationId xmlns:a16="http://schemas.microsoft.com/office/drawing/2014/main" id="{3D65B60E-D1CC-0E36-F1DA-418E1E87EDC6}"/>
              </a:ext>
            </a:extLst>
          </p:cNvPr>
          <p:cNvSpPr txBox="1"/>
          <p:nvPr/>
        </p:nvSpPr>
        <p:spPr>
          <a:xfrm>
            <a:off x="943821" y="1978631"/>
            <a:ext cx="3655339" cy="3670236"/>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1">
                <a:solidFill>
                  <a:schemeClr val="tx1"/>
                </a:solidFill>
              </a:rPr>
              <a:t>Den sista sessionen kommer att ägnas åt att slutföra införandet av data </a:t>
            </a:r>
          </a:p>
          <a:p>
            <a:pPr marL="0" indent="0">
              <a:buNone/>
            </a:pPr>
            <a:r>
              <a:rPr lang="sv-SE" b="1" noProof="1">
                <a:solidFill>
                  <a:schemeClr val="tx1"/>
                </a:solidFill>
              </a:rPr>
              <a:t>och att tolka data från elevgrupperna</a:t>
            </a:r>
          </a:p>
          <a:p>
            <a:pPr marL="0" indent="0">
              <a:buNone/>
            </a:pPr>
            <a:endParaRPr lang="sv-SE" b="1" noProof="1"/>
          </a:p>
          <a:p>
            <a:pPr marL="0" indent="0">
              <a:buNone/>
            </a:pPr>
            <a:r>
              <a:rPr lang="sv-SE" b="1" noProof="1">
                <a:solidFill>
                  <a:srgbClr val="0CAF8F"/>
                </a:solidFill>
              </a:rPr>
              <a:t>Ämne: </a:t>
            </a:r>
            <a:r>
              <a:rPr lang="sv-SE" noProof="1">
                <a:solidFill>
                  <a:schemeClr val="tx1"/>
                </a:solidFill>
              </a:rPr>
              <a:t>Geografi</a:t>
            </a:r>
            <a:br>
              <a:rPr lang="sv-SE" noProof="1"/>
            </a:br>
            <a:r>
              <a:rPr lang="sv-SE" b="1" noProof="1">
                <a:solidFill>
                  <a:srgbClr val="0CAF8F"/>
                </a:solidFill>
              </a:rPr>
              <a:t>Undervisningstid: </a:t>
            </a:r>
            <a:r>
              <a:rPr lang="sv-SE" noProof="1">
                <a:solidFill>
                  <a:schemeClr val="tx1"/>
                </a:solidFill>
              </a:rPr>
              <a:t>55 min</a:t>
            </a:r>
          </a:p>
          <a:p>
            <a:pPr marL="0" indent="0">
              <a:buNone/>
            </a:pPr>
            <a:r>
              <a:rPr lang="sv-SE" b="1" noProof="1">
                <a:solidFill>
                  <a:srgbClr val="0CAF8F"/>
                </a:solidFill>
              </a:rPr>
              <a:t>Material:</a:t>
            </a:r>
          </a:p>
          <a:p>
            <a:pPr marL="0" indent="0">
              <a:buNone/>
            </a:pPr>
            <a:r>
              <a:rPr lang="sv-SE" noProof="1">
                <a:solidFill>
                  <a:schemeClr val="tx1"/>
                </a:solidFill>
              </a:rPr>
              <a:t>Google MyMaps</a:t>
            </a:r>
          </a:p>
          <a:p>
            <a:pPr marL="0" indent="0">
              <a:buNone/>
            </a:pPr>
            <a:r>
              <a:rPr lang="sv-SE" noProof="1">
                <a:solidFill>
                  <a:schemeClr val="tx1"/>
                </a:solidFill>
                <a:hlinkClick r:id="rId2"/>
              </a:rPr>
              <a:t>https://www.google.es/maps/</a:t>
            </a:r>
            <a:endParaRPr lang="sv-SE" noProof="1">
              <a:solidFill>
                <a:schemeClr val="tx1"/>
              </a:solidFill>
            </a:endParaRPr>
          </a:p>
          <a:p>
            <a:pPr marL="0" indent="0">
              <a:buNone/>
            </a:pPr>
            <a:r>
              <a:rPr lang="sv-SE" noProof="1">
                <a:solidFill>
                  <a:schemeClr val="tx1"/>
                </a:solidFill>
              </a:rPr>
              <a:t>Bing Maps</a:t>
            </a:r>
          </a:p>
          <a:p>
            <a:pPr marL="0" indent="0">
              <a:buNone/>
            </a:pPr>
            <a:r>
              <a:rPr lang="sv-SE" noProof="1">
                <a:solidFill>
                  <a:schemeClr val="tx1"/>
                </a:solidFill>
                <a:hlinkClick r:id="rId3"/>
              </a:rPr>
              <a:t>https://www.bing.com/maps</a:t>
            </a:r>
            <a:endParaRPr lang="sv-SE" noProof="1">
              <a:solidFill>
                <a:schemeClr val="tx1"/>
              </a:solidFill>
            </a:endParaRPr>
          </a:p>
          <a:p>
            <a:pPr marL="0" indent="0">
              <a:buNone/>
            </a:pPr>
            <a:endParaRPr lang="sv-SE" noProof="1">
              <a:solidFill>
                <a:schemeClr val="tx1"/>
              </a:solidFill>
            </a:endParaRPr>
          </a:p>
          <a:p>
            <a:pPr marL="0" indent="0">
              <a:buNone/>
            </a:pPr>
            <a:endParaRPr lang="sv-SE" noProof="1">
              <a:solidFill>
                <a:schemeClr val="tx1"/>
              </a:solidFill>
            </a:endParaRPr>
          </a:p>
        </p:txBody>
      </p:sp>
      <p:sp>
        <p:nvSpPr>
          <p:cNvPr id="4" name="CuadroTexto 5">
            <a:extLst>
              <a:ext uri="{FF2B5EF4-FFF2-40B4-BE49-F238E27FC236}">
                <a16:creationId xmlns:a16="http://schemas.microsoft.com/office/drawing/2014/main" id="{CE8CEB9C-C4DE-B644-F63F-AACAD7B3F60B}"/>
              </a:ext>
            </a:extLst>
          </p:cNvPr>
          <p:cNvSpPr txBox="1"/>
          <p:nvPr/>
        </p:nvSpPr>
        <p:spPr>
          <a:xfrm>
            <a:off x="943821" y="651871"/>
            <a:ext cx="5293350" cy="1200329"/>
          </a:xfrm>
          <a:prstGeom prst="rect">
            <a:avLst/>
          </a:prstGeom>
          <a:noFill/>
        </p:spPr>
        <p:txBody>
          <a:bodyPr wrap="square" rtlCol="0">
            <a:spAutoFit/>
          </a:bodyPr>
          <a:lstStyle/>
          <a:p>
            <a:r>
              <a:rPr lang="sv-SE" sz="3600" noProof="1">
                <a:latin typeface="Bebas Neue Regular" panose="020B0606020202050201" pitchFamily="34" charset="0"/>
              </a:rPr>
              <a:t>Lektion 5 </a:t>
            </a:r>
            <a:r>
              <a:rPr lang="sv-SE" sz="3600" noProof="1">
                <a:solidFill>
                  <a:srgbClr val="0CB08E"/>
                </a:solidFill>
                <a:latin typeface="Bebas Neue Regular" panose="020B0606020202050201" pitchFamily="34" charset="0"/>
              </a:rPr>
              <a:t>Vad säger </a:t>
            </a:r>
            <a:br>
              <a:rPr lang="sv-SE" sz="3600" noProof="1">
                <a:solidFill>
                  <a:srgbClr val="0CB08E"/>
                </a:solidFill>
                <a:latin typeface="Bebas Neue Regular" panose="020B0606020202050201" pitchFamily="34" charset="0"/>
              </a:rPr>
            </a:br>
            <a:r>
              <a:rPr lang="sv-SE" sz="3600" noProof="1">
                <a:solidFill>
                  <a:srgbClr val="0CB08E"/>
                </a:solidFill>
                <a:latin typeface="Bebas Neue Regular" panose="020B0606020202050201" pitchFamily="34" charset="0"/>
              </a:rPr>
              <a:t>undersökningarna?</a:t>
            </a:r>
          </a:p>
        </p:txBody>
      </p:sp>
      <p:pic>
        <p:nvPicPr>
          <p:cNvPr id="3" name="Bildobjekt 2" descr="En bild som visar text, karta, kartbok, aqua&#10;&#10;AI-genererat innehåll kan vara felaktigt.">
            <a:extLst>
              <a:ext uri="{FF2B5EF4-FFF2-40B4-BE49-F238E27FC236}">
                <a16:creationId xmlns:a16="http://schemas.microsoft.com/office/drawing/2014/main" id="{3CBB71BA-D0F5-97F4-2076-91B9F041F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8331" y="-53307"/>
            <a:ext cx="9302315" cy="7213600"/>
          </a:xfrm>
          <a:prstGeom prst="rect">
            <a:avLst/>
          </a:prstGeom>
        </p:spPr>
      </p:pic>
    </p:spTree>
    <p:extLst>
      <p:ext uri="{BB962C8B-B14F-4D97-AF65-F5344CB8AC3E}">
        <p14:creationId xmlns:p14="http://schemas.microsoft.com/office/powerpoint/2010/main" val="1314424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40C0B66A-FB84-F8A8-CCC7-F94A8265FE22}"/>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91153341-78B2-264A-2C12-11B36C2FE0B7}"/>
              </a:ext>
            </a:extLst>
          </p:cNvPr>
          <p:cNvSpPr txBox="1"/>
          <p:nvPr/>
        </p:nvSpPr>
        <p:spPr>
          <a:xfrm>
            <a:off x="597312" y="371378"/>
            <a:ext cx="7613038" cy="707886"/>
          </a:xfrm>
          <a:prstGeom prst="rect">
            <a:avLst/>
          </a:prstGeom>
          <a:noFill/>
        </p:spPr>
        <p:txBody>
          <a:bodyPr wrap="square" rtlCol="0">
            <a:spAutoFit/>
          </a:bodyPr>
          <a:lstStyle/>
          <a:p>
            <a:r>
              <a:rPr lang="es-ES" sz="4000" dirty="0" err="1">
                <a:solidFill>
                  <a:srgbClr val="0CB08E"/>
                </a:solidFill>
                <a:latin typeface="Bebas Neue Regular" panose="020B0606020202050201" pitchFamily="34" charset="0"/>
              </a:rPr>
              <a:t>Lärare</a:t>
            </a:r>
            <a:r>
              <a:rPr lang="es-ES" sz="4000" dirty="0">
                <a:solidFill>
                  <a:srgbClr val="0CB08E"/>
                </a:solidFill>
                <a:latin typeface="Bebas Neue Regular" panose="020B0606020202050201" pitchFamily="34" charset="0"/>
              </a:rPr>
              <a:t>: </a:t>
            </a:r>
            <a:r>
              <a:rPr lang="es-ES" sz="4000" dirty="0" err="1">
                <a:latin typeface="Bebas Neue Regular" panose="020B0606020202050201" pitchFamily="34" charset="0"/>
              </a:rPr>
              <a:t>Instruktioner</a:t>
            </a:r>
            <a:r>
              <a:rPr lang="es-ES" sz="4000" dirty="0">
                <a:latin typeface="Bebas Neue Regular" panose="020B0606020202050201" pitchFamily="34" charset="0"/>
              </a:rPr>
              <a:t> </a:t>
            </a:r>
            <a:r>
              <a:rPr lang="es-ES" sz="4000" dirty="0" err="1">
                <a:latin typeface="Bebas Neue Regular" panose="020B0606020202050201" pitchFamily="34" charset="0"/>
              </a:rPr>
              <a:t>inför</a:t>
            </a:r>
            <a:r>
              <a:rPr lang="es-ES" sz="4000" dirty="0">
                <a:latin typeface="Bebas Neue Regular" panose="020B0606020202050201" pitchFamily="34" charset="0"/>
              </a:rPr>
              <a:t> </a:t>
            </a:r>
            <a:r>
              <a:rPr lang="es-ES" sz="4000" dirty="0" err="1">
                <a:latin typeface="Bebas Neue Regular" panose="020B0606020202050201" pitchFamily="34" charset="0"/>
              </a:rPr>
              <a:t>lektion</a:t>
            </a:r>
            <a:r>
              <a:rPr lang="es-ES" sz="4000" dirty="0">
                <a:latin typeface="Bebas Neue Regular" panose="020B0606020202050201" pitchFamily="34" charset="0"/>
              </a:rPr>
              <a:t> 5 </a:t>
            </a:r>
          </a:p>
        </p:txBody>
      </p:sp>
      <p:sp>
        <p:nvSpPr>
          <p:cNvPr id="7" name="CuadroTexto 8">
            <a:extLst>
              <a:ext uri="{FF2B5EF4-FFF2-40B4-BE49-F238E27FC236}">
                <a16:creationId xmlns:a16="http://schemas.microsoft.com/office/drawing/2014/main" id="{FC2BE703-88DD-28A3-D67C-E0E33D0BCB8A}"/>
              </a:ext>
            </a:extLst>
          </p:cNvPr>
          <p:cNvSpPr txBox="1"/>
          <p:nvPr/>
        </p:nvSpPr>
        <p:spPr>
          <a:xfrm>
            <a:off x="597312" y="1079264"/>
            <a:ext cx="10515599" cy="3393237"/>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b="1" noProof="1">
                <a:solidFill>
                  <a:schemeClr val="tx1"/>
                </a:solidFill>
              </a:rPr>
              <a:t>BLOCK 1 (10 min): Fortsätt lägga in resultat i kartan</a:t>
            </a:r>
          </a:p>
          <a:p>
            <a:pPr marL="0" indent="0">
              <a:buNone/>
            </a:pPr>
            <a:r>
              <a:rPr lang="sv-SE" noProof="1">
                <a:solidFill>
                  <a:schemeClr val="tx1"/>
                </a:solidFill>
              </a:rPr>
              <a:t>Slutför den interaktiva gemensamma kartan (vid behov).</a:t>
            </a:r>
          </a:p>
          <a:p>
            <a:pPr marL="0" indent="0">
              <a:buNone/>
            </a:pPr>
            <a:endParaRPr lang="sv-SE" noProof="1">
              <a:solidFill>
                <a:schemeClr val="tx1"/>
              </a:solidFill>
            </a:endParaRPr>
          </a:p>
          <a:p>
            <a:pPr marL="0" indent="0">
              <a:buNone/>
            </a:pPr>
            <a:r>
              <a:rPr lang="sv-SE" b="1" noProof="1">
                <a:solidFill>
                  <a:schemeClr val="tx1"/>
                </a:solidFill>
              </a:rPr>
              <a:t>BLOCK 2 (15 min): Tolka resultaten</a:t>
            </a:r>
          </a:p>
          <a:p>
            <a:pPr marL="0" indent="0">
              <a:buNone/>
            </a:pPr>
            <a:r>
              <a:rPr lang="sv-SE" noProof="1">
                <a:solidFill>
                  <a:schemeClr val="tx1"/>
                </a:solidFill>
              </a:rPr>
              <a:t>Den sista sessionen kommer att ägnas åt att slutföra införandet av data (vid behov) och att tolka data från elevgrupperna. Genom </a:t>
            </a:r>
            <a:endParaRPr lang="sv-SE" b="1" noProof="1">
              <a:solidFill>
                <a:schemeClr val="tx1"/>
              </a:solidFill>
            </a:endParaRPr>
          </a:p>
          <a:p>
            <a:pPr marL="0" indent="0">
              <a:buNone/>
            </a:pPr>
            <a:r>
              <a:rPr lang="sv-SE" noProof="1">
                <a:solidFill>
                  <a:schemeClr val="tx1"/>
                </a:solidFill>
              </a:rPr>
              <a:t>en jämförande analys av de prover som undersökts kommer eleverna att nå slutsatser om egenskaperna hos den jord som finns i deras närområden. För att hjälpa eleverna att samordna sina slutsatser kan frågorna från brainstormingen vid det första tillfället användas som utgångspunkt.</a:t>
            </a:r>
          </a:p>
          <a:p>
            <a:pPr marL="171450" indent="-171450">
              <a:buFont typeface="Arial" panose="020B0604020202020204" pitchFamily="34" charset="0"/>
              <a:buChar char="•"/>
            </a:pPr>
            <a:r>
              <a:rPr lang="sv-SE" noProof="1">
                <a:solidFill>
                  <a:schemeClr val="tx1"/>
                </a:solidFill>
              </a:rPr>
              <a:t>Vilka delar består jorden främst av? </a:t>
            </a:r>
          </a:p>
          <a:p>
            <a:pPr marL="171450" indent="-171450">
              <a:buFont typeface="Arial" panose="020B0604020202020204" pitchFamily="34" charset="0"/>
              <a:buChar char="•"/>
            </a:pPr>
            <a:r>
              <a:rPr lang="sv-SE" noProof="1">
                <a:solidFill>
                  <a:schemeClr val="tx1"/>
                </a:solidFill>
              </a:rPr>
              <a:t>Vilken betydelse har organiskt material för jordens bördighet? </a:t>
            </a:r>
          </a:p>
          <a:p>
            <a:pPr marL="171450" indent="-171450">
              <a:buFont typeface="Arial" panose="020B0604020202020204" pitchFamily="34" charset="0"/>
              <a:buChar char="•"/>
            </a:pPr>
            <a:r>
              <a:rPr lang="sv-SE" noProof="1">
                <a:solidFill>
                  <a:schemeClr val="tx1"/>
                </a:solidFill>
              </a:rPr>
              <a:t>Vilken betydelse har jordens biologiska mångfald för ekosystemen? </a:t>
            </a:r>
          </a:p>
          <a:p>
            <a:pPr marL="171450" indent="-171450">
              <a:buFont typeface="Arial" panose="020B0604020202020204" pitchFamily="34" charset="0"/>
              <a:buChar char="•"/>
            </a:pPr>
            <a:r>
              <a:rPr lang="sv-SE" noProof="1">
                <a:solidFill>
                  <a:schemeClr val="tx1"/>
                </a:solidFill>
              </a:rPr>
              <a:t>Hur kan jordbruket påverka jordhälsan och vegetationen som växer på marken?</a:t>
            </a:r>
          </a:p>
        </p:txBody>
      </p:sp>
    </p:spTree>
    <p:extLst>
      <p:ext uri="{BB962C8B-B14F-4D97-AF65-F5344CB8AC3E}">
        <p14:creationId xmlns:p14="http://schemas.microsoft.com/office/powerpoint/2010/main" val="163461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00">
            <a:alpha val="12827"/>
          </a:srgbClr>
        </a:solidFill>
        <a:effectLst/>
      </p:bgPr>
    </p:bg>
    <p:spTree>
      <p:nvGrpSpPr>
        <p:cNvPr id="1" name=""/>
        <p:cNvGrpSpPr/>
        <p:nvPr/>
      </p:nvGrpSpPr>
      <p:grpSpPr>
        <a:xfrm>
          <a:off x="0" y="0"/>
          <a:ext cx="0" cy="0"/>
          <a:chOff x="0" y="0"/>
          <a:chExt cx="0" cy="0"/>
        </a:xfrm>
      </p:grpSpPr>
      <p:sp>
        <p:nvSpPr>
          <p:cNvPr id="4" name="CuadroTexto 5">
            <a:extLst>
              <a:ext uri="{FF2B5EF4-FFF2-40B4-BE49-F238E27FC236}">
                <a16:creationId xmlns:a16="http://schemas.microsoft.com/office/drawing/2014/main" id="{219BE571-7307-17CC-CA03-03BF1D9D20F6}"/>
              </a:ext>
            </a:extLst>
          </p:cNvPr>
          <p:cNvSpPr txBox="1"/>
          <p:nvPr/>
        </p:nvSpPr>
        <p:spPr>
          <a:xfrm>
            <a:off x="943821" y="775206"/>
            <a:ext cx="5293350" cy="1200329"/>
          </a:xfrm>
          <a:prstGeom prst="rect">
            <a:avLst/>
          </a:prstGeom>
          <a:noFill/>
        </p:spPr>
        <p:txBody>
          <a:bodyPr wrap="square" rtlCol="0">
            <a:spAutoFit/>
          </a:bodyPr>
          <a:lstStyle/>
          <a:p>
            <a:r>
              <a:rPr lang="es-ES" sz="3600" dirty="0" err="1">
                <a:latin typeface="Bebas Neue Regular" panose="020B0606020202050201" pitchFamily="34" charset="0"/>
              </a:rPr>
              <a:t>Lektion</a:t>
            </a:r>
            <a:r>
              <a:rPr lang="es-ES" sz="3600" dirty="0">
                <a:latin typeface="Bebas Neue Regular" panose="020B0606020202050201" pitchFamily="34" charset="0"/>
              </a:rPr>
              <a:t> 1 </a:t>
            </a:r>
            <a:r>
              <a:rPr lang="es-ES" sz="3600" dirty="0" err="1">
                <a:solidFill>
                  <a:srgbClr val="0CB08E"/>
                </a:solidFill>
                <a:latin typeface="Bebas Neue Regular" panose="020B0606020202050201" pitchFamily="34" charset="0"/>
              </a:rPr>
              <a:t>Vilken</a:t>
            </a:r>
            <a:r>
              <a:rPr lang="es-ES" sz="3600" dirty="0">
                <a:solidFill>
                  <a:srgbClr val="0CB08E"/>
                </a:solidFill>
                <a:latin typeface="Bebas Neue Regular" panose="020B0606020202050201" pitchFamily="34" charset="0"/>
              </a:rPr>
              <a:t> roll </a:t>
            </a:r>
            <a:br>
              <a:rPr lang="es-ES" sz="3600" dirty="0">
                <a:solidFill>
                  <a:srgbClr val="0CB08E"/>
                </a:solidFill>
                <a:latin typeface="Bebas Neue Regular" panose="020B0606020202050201" pitchFamily="34" charset="0"/>
              </a:rPr>
            </a:br>
            <a:r>
              <a:rPr lang="es-ES" sz="3600" dirty="0" err="1">
                <a:solidFill>
                  <a:srgbClr val="0CB08E"/>
                </a:solidFill>
                <a:latin typeface="Bebas Neue Regular" panose="020B0606020202050201" pitchFamily="34" charset="0"/>
              </a:rPr>
              <a:t>spelar</a:t>
            </a:r>
            <a:r>
              <a:rPr lang="es-ES" sz="3600" dirty="0">
                <a:solidFill>
                  <a:srgbClr val="0CB08E"/>
                </a:solidFill>
                <a:latin typeface="Bebas Neue Regular" panose="020B0606020202050201" pitchFamily="34" charset="0"/>
              </a:rPr>
              <a:t> </a:t>
            </a:r>
            <a:r>
              <a:rPr lang="es-ES" sz="3600" dirty="0" err="1">
                <a:solidFill>
                  <a:srgbClr val="0CB08E"/>
                </a:solidFill>
                <a:latin typeface="Bebas Neue Regular" panose="020B0606020202050201" pitchFamily="34" charset="0"/>
              </a:rPr>
              <a:t>jorden</a:t>
            </a:r>
            <a:r>
              <a:rPr lang="es-ES" sz="3600" dirty="0">
                <a:solidFill>
                  <a:srgbClr val="0CB08E"/>
                </a:solidFill>
                <a:latin typeface="Bebas Neue Regular" panose="020B0606020202050201" pitchFamily="34" charset="0"/>
              </a:rPr>
              <a:t>?</a:t>
            </a:r>
          </a:p>
        </p:txBody>
      </p:sp>
      <p:sp>
        <p:nvSpPr>
          <p:cNvPr id="5" name="CuadroTexto 8">
            <a:extLst>
              <a:ext uri="{FF2B5EF4-FFF2-40B4-BE49-F238E27FC236}">
                <a16:creationId xmlns:a16="http://schemas.microsoft.com/office/drawing/2014/main" id="{B8A1BFB3-1271-EBB9-38F8-4DEDCBC15CBC}"/>
              </a:ext>
            </a:extLst>
          </p:cNvPr>
          <p:cNvSpPr txBox="1"/>
          <p:nvPr/>
        </p:nvSpPr>
        <p:spPr>
          <a:xfrm>
            <a:off x="943821" y="2125846"/>
            <a:ext cx="4662905" cy="3116238"/>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b="1" dirty="0" err="1">
                <a:solidFill>
                  <a:schemeClr val="tx1"/>
                </a:solidFill>
              </a:rPr>
              <a:t>Eleverna</a:t>
            </a:r>
            <a:r>
              <a:rPr lang="ca-ES" b="1" dirty="0">
                <a:solidFill>
                  <a:schemeClr val="tx1"/>
                </a:solidFill>
              </a:rPr>
              <a:t> </a:t>
            </a:r>
            <a:r>
              <a:rPr lang="ca-ES" b="1" dirty="0" err="1">
                <a:solidFill>
                  <a:schemeClr val="tx1"/>
                </a:solidFill>
              </a:rPr>
              <a:t>får</a:t>
            </a:r>
            <a:r>
              <a:rPr lang="ca-ES" b="1" dirty="0">
                <a:solidFill>
                  <a:schemeClr val="tx1"/>
                </a:solidFill>
              </a:rPr>
              <a:t> </a:t>
            </a:r>
            <a:r>
              <a:rPr lang="ca-ES" b="1" dirty="0" err="1">
                <a:solidFill>
                  <a:schemeClr val="tx1"/>
                </a:solidFill>
              </a:rPr>
              <a:t>lära</a:t>
            </a:r>
            <a:r>
              <a:rPr lang="ca-ES" b="1" dirty="0">
                <a:solidFill>
                  <a:schemeClr val="tx1"/>
                </a:solidFill>
              </a:rPr>
              <a:t> </a:t>
            </a:r>
            <a:r>
              <a:rPr lang="ca-ES" b="1" dirty="0" err="1">
                <a:solidFill>
                  <a:schemeClr val="tx1"/>
                </a:solidFill>
              </a:rPr>
              <a:t>sig</a:t>
            </a:r>
            <a:r>
              <a:rPr lang="ca-ES" b="1" dirty="0">
                <a:solidFill>
                  <a:schemeClr val="tx1"/>
                </a:solidFill>
              </a:rPr>
              <a:t> om </a:t>
            </a:r>
            <a:r>
              <a:rPr lang="ca-ES" b="1" dirty="0" err="1">
                <a:solidFill>
                  <a:schemeClr val="tx1"/>
                </a:solidFill>
              </a:rPr>
              <a:t>jord</a:t>
            </a:r>
            <a:r>
              <a:rPr lang="ca-ES" b="1" dirty="0">
                <a:solidFill>
                  <a:schemeClr val="tx1"/>
                </a:solidFill>
              </a:rPr>
              <a:t> </a:t>
            </a:r>
            <a:r>
              <a:rPr lang="ca-ES" b="1" dirty="0" err="1">
                <a:solidFill>
                  <a:schemeClr val="tx1"/>
                </a:solidFill>
              </a:rPr>
              <a:t>och</a:t>
            </a:r>
            <a:r>
              <a:rPr lang="ca-ES" b="1" dirty="0">
                <a:solidFill>
                  <a:schemeClr val="tx1"/>
                </a:solidFill>
              </a:rPr>
              <a:t> om </a:t>
            </a:r>
            <a:r>
              <a:rPr lang="ca-ES" b="1" dirty="0" err="1">
                <a:solidFill>
                  <a:schemeClr val="tx1"/>
                </a:solidFill>
              </a:rPr>
              <a:t>dess</a:t>
            </a:r>
            <a:r>
              <a:rPr lang="ca-ES" b="1" dirty="0">
                <a:solidFill>
                  <a:schemeClr val="tx1"/>
                </a:solidFill>
              </a:rPr>
              <a:t> </a:t>
            </a:r>
            <a:r>
              <a:rPr lang="ca-ES" b="1" dirty="0" err="1">
                <a:solidFill>
                  <a:schemeClr val="tx1"/>
                </a:solidFill>
              </a:rPr>
              <a:t>betydelse</a:t>
            </a:r>
            <a:r>
              <a:rPr lang="ca-ES" b="1" dirty="0">
                <a:solidFill>
                  <a:schemeClr val="tx1"/>
                </a:solidFill>
              </a:rPr>
              <a:t>, </a:t>
            </a:r>
            <a:r>
              <a:rPr lang="ca-ES" b="1" dirty="0" err="1">
                <a:solidFill>
                  <a:schemeClr val="tx1"/>
                </a:solidFill>
              </a:rPr>
              <a:t>bland</a:t>
            </a:r>
            <a:r>
              <a:rPr lang="ca-ES" b="1" dirty="0">
                <a:solidFill>
                  <a:schemeClr val="tx1"/>
                </a:solidFill>
              </a:rPr>
              <a:t> </a:t>
            </a:r>
            <a:r>
              <a:rPr lang="ca-ES" b="1" dirty="0" err="1">
                <a:solidFill>
                  <a:schemeClr val="tx1"/>
                </a:solidFill>
              </a:rPr>
              <a:t>annat</a:t>
            </a:r>
            <a:r>
              <a:rPr lang="ca-ES" b="1" dirty="0">
                <a:solidFill>
                  <a:schemeClr val="tx1"/>
                </a:solidFill>
              </a:rPr>
              <a:t> </a:t>
            </a:r>
            <a:r>
              <a:rPr lang="ca-ES" b="1" dirty="0" err="1">
                <a:solidFill>
                  <a:schemeClr val="tx1"/>
                </a:solidFill>
              </a:rPr>
              <a:t>genom</a:t>
            </a:r>
            <a:r>
              <a:rPr lang="ca-ES" b="1" dirty="0">
                <a:solidFill>
                  <a:schemeClr val="tx1"/>
                </a:solidFill>
              </a:rPr>
              <a:t> en </a:t>
            </a:r>
            <a:r>
              <a:rPr lang="ca-ES" b="1" dirty="0" err="1">
                <a:solidFill>
                  <a:schemeClr val="tx1"/>
                </a:solidFill>
              </a:rPr>
              <a:t>nätbaserad</a:t>
            </a:r>
            <a:r>
              <a:rPr lang="ca-ES" b="1" dirty="0">
                <a:solidFill>
                  <a:schemeClr val="tx1"/>
                </a:solidFill>
              </a:rPr>
              <a:t> </a:t>
            </a:r>
            <a:r>
              <a:rPr lang="ca-ES" b="1" dirty="0" err="1">
                <a:solidFill>
                  <a:schemeClr val="tx1"/>
                </a:solidFill>
              </a:rPr>
              <a:t>lärresurs</a:t>
            </a:r>
            <a:r>
              <a:rPr lang="ca-ES" b="1" dirty="0">
                <a:solidFill>
                  <a:schemeClr val="tx1"/>
                </a:solidFill>
              </a:rPr>
              <a:t>. </a:t>
            </a:r>
          </a:p>
          <a:p>
            <a:pPr marL="0" indent="0">
              <a:buNone/>
            </a:pPr>
            <a:endParaRPr lang="ca-ES" b="1" dirty="0"/>
          </a:p>
          <a:p>
            <a:pPr marL="0" indent="0">
              <a:buNone/>
            </a:pPr>
            <a:r>
              <a:rPr lang="sv-SE" b="1" dirty="0">
                <a:solidFill>
                  <a:srgbClr val="0CAF8F"/>
                </a:solidFill>
              </a:rPr>
              <a:t>Ämne: </a:t>
            </a:r>
            <a:r>
              <a:rPr lang="sv-SE" dirty="0">
                <a:solidFill>
                  <a:schemeClr val="tx1"/>
                </a:solidFill>
              </a:rPr>
              <a:t>Geografi</a:t>
            </a:r>
          </a:p>
          <a:p>
            <a:pPr marL="0" indent="0">
              <a:buNone/>
            </a:pPr>
            <a:r>
              <a:rPr lang="sv-SE" b="1" dirty="0">
                <a:solidFill>
                  <a:srgbClr val="0CAF8F"/>
                </a:solidFill>
              </a:rPr>
              <a:t>Undervisningstid:  </a:t>
            </a:r>
            <a:r>
              <a:rPr lang="sv-SE" dirty="0">
                <a:solidFill>
                  <a:schemeClr val="tx1"/>
                </a:solidFill>
              </a:rPr>
              <a:t>55 min, uppdelat i tre block</a:t>
            </a:r>
          </a:p>
          <a:p>
            <a:pPr marL="0" indent="0">
              <a:buNone/>
            </a:pPr>
            <a:r>
              <a:rPr lang="sv-SE" b="1" dirty="0">
                <a:solidFill>
                  <a:srgbClr val="0CAF8F"/>
                </a:solidFill>
              </a:rPr>
              <a:t>Material: </a:t>
            </a:r>
          </a:p>
          <a:p>
            <a:pPr marL="0" indent="0">
              <a:buNone/>
            </a:pPr>
            <a:r>
              <a:rPr lang="sv-SE" dirty="0">
                <a:solidFill>
                  <a:schemeClr val="tx1"/>
                </a:solidFill>
              </a:rPr>
              <a:t>Programmet </a:t>
            </a:r>
            <a:r>
              <a:rPr lang="sv-SE" dirty="0" err="1">
                <a:solidFill>
                  <a:schemeClr val="tx1"/>
                </a:solidFill>
              </a:rPr>
              <a:t>Edafos</a:t>
            </a:r>
            <a:r>
              <a:rPr lang="sv-SE" dirty="0">
                <a:solidFill>
                  <a:schemeClr val="tx1"/>
                </a:solidFill>
              </a:rPr>
              <a:t>: </a:t>
            </a:r>
            <a:br>
              <a:rPr lang="sv-SE" dirty="0">
                <a:solidFill>
                  <a:schemeClr val="tx1"/>
                </a:solidFill>
              </a:rPr>
            </a:br>
            <a:r>
              <a:rPr lang="sv-SE" dirty="0">
                <a:solidFill>
                  <a:schemeClr val="tx1"/>
                </a:solidFill>
                <a:hlinkClick r:id="rId2"/>
              </a:rPr>
              <a:t>https://www.cienciadelsuelo.es/</a:t>
            </a:r>
            <a:r>
              <a:rPr lang="sv-SE" dirty="0">
                <a:solidFill>
                  <a:schemeClr val="tx1"/>
                </a:solidFill>
              </a:rPr>
              <a:t> </a:t>
            </a:r>
          </a:p>
          <a:p>
            <a:pPr marL="0" indent="0">
              <a:buNone/>
            </a:pPr>
            <a:r>
              <a:rPr lang="sv-SE" dirty="0">
                <a:solidFill>
                  <a:schemeClr val="tx1"/>
                </a:solidFill>
              </a:rPr>
              <a:t>(kostnadsfritt)</a:t>
            </a:r>
          </a:p>
          <a:p>
            <a:pPr marL="0" indent="0">
              <a:buNone/>
            </a:pPr>
            <a:br>
              <a:rPr lang="sv-SE" dirty="0"/>
            </a:br>
            <a:endParaRPr lang="es-ES" dirty="0"/>
          </a:p>
        </p:txBody>
      </p:sp>
      <p:pic>
        <p:nvPicPr>
          <p:cNvPr id="8" name="Bildobjekt 7" descr="En bild som visar grönsak, rotfrukt, grönsaker, Vegannäring&#10;&#10;AI-genererat innehåll kan vara felaktigt.">
            <a:extLst>
              <a:ext uri="{FF2B5EF4-FFF2-40B4-BE49-F238E27FC236}">
                <a16:creationId xmlns:a16="http://schemas.microsoft.com/office/drawing/2014/main" id="{EEAF5783-C7D5-F1C0-19E3-2C8A3B32A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0521" y="-1507878"/>
            <a:ext cx="5821479" cy="8727828"/>
          </a:xfrm>
          <a:prstGeom prst="rect">
            <a:avLst/>
          </a:prstGeom>
        </p:spPr>
      </p:pic>
    </p:spTree>
    <p:extLst>
      <p:ext uri="{BB962C8B-B14F-4D97-AF65-F5344CB8AC3E}">
        <p14:creationId xmlns:p14="http://schemas.microsoft.com/office/powerpoint/2010/main" val="4737108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627F1-3630-EC5C-F71C-A1B72A8209A6}"/>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E995343D-B846-D69A-C3CF-7E10B1943FFB}"/>
              </a:ext>
            </a:extLst>
          </p:cNvPr>
          <p:cNvSpPr txBox="1"/>
          <p:nvPr/>
        </p:nvSpPr>
        <p:spPr>
          <a:xfrm>
            <a:off x="597312" y="809497"/>
            <a:ext cx="11346332" cy="769441"/>
          </a:xfrm>
          <a:prstGeom prst="rect">
            <a:avLst/>
          </a:prstGeom>
          <a:noFill/>
        </p:spPr>
        <p:txBody>
          <a:bodyPr wrap="square" rtlCol="0">
            <a:spAutoFit/>
          </a:bodyPr>
          <a:lstStyle/>
          <a:p>
            <a:r>
              <a:rPr lang="es-ES" sz="4400" dirty="0" err="1">
                <a:latin typeface="Bebas Neue Regular" panose="020B0606020202050201" pitchFamily="34" charset="0"/>
              </a:rPr>
              <a:t>Lägg</a:t>
            </a:r>
            <a:r>
              <a:rPr lang="es-ES" sz="4400" dirty="0">
                <a:latin typeface="Bebas Neue Regular" panose="020B0606020202050201" pitchFamily="34" charset="0"/>
              </a:rPr>
              <a:t> in </a:t>
            </a:r>
            <a:r>
              <a:rPr lang="es-ES" sz="4400" dirty="0" err="1">
                <a:latin typeface="Bebas Neue Regular" panose="020B0606020202050201" pitchFamily="34" charset="0"/>
              </a:rPr>
              <a:t>resultaten</a:t>
            </a:r>
            <a:r>
              <a:rPr lang="es-ES" sz="4400" dirty="0">
                <a:latin typeface="Bebas Neue Regular" panose="020B0606020202050201" pitchFamily="34" charset="0"/>
              </a:rPr>
              <a:t> i </a:t>
            </a:r>
            <a:r>
              <a:rPr lang="es-ES" sz="4400" dirty="0" err="1">
                <a:latin typeface="Bebas Neue Regular" panose="020B0606020202050201" pitchFamily="34" charset="0"/>
              </a:rPr>
              <a:t>kartan</a:t>
            </a:r>
            <a:endParaRPr lang="es-ES" sz="4400" dirty="0">
              <a:latin typeface="Bebas Neue Regular" panose="020B0606020202050201" pitchFamily="34" charset="0"/>
            </a:endParaRPr>
          </a:p>
        </p:txBody>
      </p:sp>
      <p:pic>
        <p:nvPicPr>
          <p:cNvPr id="11" name="Gráfico 10">
            <a:extLst>
              <a:ext uri="{FF2B5EF4-FFF2-40B4-BE49-F238E27FC236}">
                <a16:creationId xmlns:a16="http://schemas.microsoft.com/office/drawing/2014/main" id="{3B11A34E-20C5-9301-DA80-448ABF598B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D418440E-7C0B-9267-05AB-3C7087451B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EA2F5A2C-904B-55DC-09DF-9E3429AB14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FDE0F77A-AA13-7D8C-5D33-757B8F38E9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
        <p:nvSpPr>
          <p:cNvPr id="4" name="CuadroTexto 8">
            <a:extLst>
              <a:ext uri="{FF2B5EF4-FFF2-40B4-BE49-F238E27FC236}">
                <a16:creationId xmlns:a16="http://schemas.microsoft.com/office/drawing/2014/main" id="{A131B258-B9FD-4EFA-4792-3730AB7F49A7}"/>
              </a:ext>
            </a:extLst>
          </p:cNvPr>
          <p:cNvSpPr txBox="1"/>
          <p:nvPr/>
        </p:nvSpPr>
        <p:spPr>
          <a:xfrm>
            <a:off x="597312" y="1725826"/>
            <a:ext cx="10515599" cy="5132174"/>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r>
              <a:rPr lang="ca-ES" sz="2000" dirty="0" err="1">
                <a:solidFill>
                  <a:schemeClr val="tx1"/>
                </a:solidFill>
              </a:rPr>
              <a:t>Resultaten</a:t>
            </a:r>
            <a:r>
              <a:rPr lang="ca-ES" sz="2000" dirty="0">
                <a:solidFill>
                  <a:schemeClr val="tx1"/>
                </a:solidFill>
              </a:rPr>
              <a:t> </a:t>
            </a:r>
            <a:r>
              <a:rPr lang="ca-ES" sz="2000" dirty="0" err="1">
                <a:solidFill>
                  <a:schemeClr val="tx1"/>
                </a:solidFill>
              </a:rPr>
              <a:t>för</a:t>
            </a:r>
            <a:r>
              <a:rPr lang="ca-ES" sz="2000" dirty="0">
                <a:solidFill>
                  <a:schemeClr val="tx1"/>
                </a:solidFill>
              </a:rPr>
              <a:t> FUKT</a:t>
            </a:r>
          </a:p>
          <a:p>
            <a:pPr marL="0" indent="0">
              <a:buNone/>
            </a:pPr>
            <a:r>
              <a:rPr lang="ca-ES" sz="2000" dirty="0">
                <a:solidFill>
                  <a:schemeClr val="tx1"/>
                </a:solidFill>
              </a:rPr>
              <a:t>Se till </a:t>
            </a:r>
            <a:r>
              <a:rPr lang="ca-ES" sz="2000" dirty="0" err="1">
                <a:solidFill>
                  <a:schemeClr val="tx1"/>
                </a:solidFill>
              </a:rPr>
              <a:t>att</a:t>
            </a:r>
            <a:r>
              <a:rPr lang="ca-ES" sz="2000" dirty="0">
                <a:solidFill>
                  <a:schemeClr val="tx1"/>
                </a:solidFill>
              </a:rPr>
              <a:t> ni </a:t>
            </a:r>
            <a:r>
              <a:rPr lang="ca-ES" sz="2000" dirty="0" err="1">
                <a:solidFill>
                  <a:schemeClr val="tx1"/>
                </a:solidFill>
              </a:rPr>
              <a:t>är</a:t>
            </a:r>
            <a:r>
              <a:rPr lang="ca-ES" sz="2000" dirty="0">
                <a:solidFill>
                  <a:schemeClr val="tx1"/>
                </a:solidFill>
              </a:rPr>
              <a:t> i </a:t>
            </a:r>
            <a:r>
              <a:rPr lang="ca-ES" sz="2000" dirty="0" err="1">
                <a:solidFill>
                  <a:schemeClr val="tx1"/>
                </a:solidFill>
              </a:rPr>
              <a:t>lagret</a:t>
            </a:r>
            <a:r>
              <a:rPr lang="ca-ES" sz="2000" dirty="0">
                <a:solidFill>
                  <a:schemeClr val="tx1"/>
                </a:solidFill>
              </a:rPr>
              <a:t> “FUKT”</a:t>
            </a:r>
            <a:br>
              <a:rPr lang="ca-ES" sz="2000" dirty="0">
                <a:solidFill>
                  <a:schemeClr val="tx1"/>
                </a:solidFill>
              </a:rPr>
            </a:br>
            <a:r>
              <a:rPr lang="ca-ES" sz="2000" dirty="0" err="1">
                <a:solidFill>
                  <a:schemeClr val="tx1"/>
                </a:solidFill>
              </a:rPr>
              <a:t>Sätt</a:t>
            </a:r>
            <a:r>
              <a:rPr lang="ca-ES" sz="2000" dirty="0">
                <a:solidFill>
                  <a:schemeClr val="tx1"/>
                </a:solidFill>
              </a:rPr>
              <a:t> en </a:t>
            </a:r>
            <a:r>
              <a:rPr lang="ca-ES" sz="2000" dirty="0" err="1">
                <a:solidFill>
                  <a:schemeClr val="tx1"/>
                </a:solidFill>
              </a:rPr>
              <a:t>nål</a:t>
            </a:r>
            <a:r>
              <a:rPr lang="ca-ES" sz="2000" dirty="0">
                <a:solidFill>
                  <a:schemeClr val="tx1"/>
                </a:solidFill>
              </a:rPr>
              <a:t> </a:t>
            </a:r>
            <a:r>
              <a:rPr lang="ca-ES" sz="2000" dirty="0" err="1">
                <a:solidFill>
                  <a:schemeClr val="tx1"/>
                </a:solidFill>
              </a:rPr>
              <a:t>vid</a:t>
            </a:r>
            <a:r>
              <a:rPr lang="ca-ES" sz="2000" dirty="0">
                <a:solidFill>
                  <a:schemeClr val="tx1"/>
                </a:solidFill>
              </a:rPr>
              <a:t> de </a:t>
            </a:r>
            <a:r>
              <a:rPr lang="ca-ES" sz="2000" dirty="0" err="1">
                <a:solidFill>
                  <a:schemeClr val="tx1"/>
                </a:solidFill>
              </a:rPr>
              <a:t>koordinater</a:t>
            </a:r>
            <a:r>
              <a:rPr lang="ca-ES" sz="2000" dirty="0">
                <a:solidFill>
                  <a:schemeClr val="tx1"/>
                </a:solidFill>
              </a:rPr>
              <a:t> </a:t>
            </a:r>
            <a:r>
              <a:rPr lang="ca-ES" sz="2000" dirty="0" err="1">
                <a:solidFill>
                  <a:schemeClr val="tx1"/>
                </a:solidFill>
              </a:rPr>
              <a:t>där</a:t>
            </a:r>
            <a:r>
              <a:rPr lang="ca-ES" sz="2000" dirty="0">
                <a:solidFill>
                  <a:schemeClr val="tx1"/>
                </a:solidFill>
              </a:rPr>
              <a:t> ni </a:t>
            </a:r>
            <a:r>
              <a:rPr lang="ca-ES" sz="2000" dirty="0" err="1">
                <a:solidFill>
                  <a:schemeClr val="tx1"/>
                </a:solidFill>
              </a:rPr>
              <a:t>tog</a:t>
            </a:r>
            <a:r>
              <a:rPr lang="ca-ES" sz="2000" dirty="0">
                <a:solidFill>
                  <a:schemeClr val="tx1"/>
                </a:solidFill>
              </a:rPr>
              <a:t> </a:t>
            </a:r>
            <a:r>
              <a:rPr lang="ca-ES" sz="2000" dirty="0" err="1">
                <a:solidFill>
                  <a:schemeClr val="tx1"/>
                </a:solidFill>
              </a:rPr>
              <a:t>jordprovet</a:t>
            </a:r>
            <a:r>
              <a:rPr lang="ca-ES" sz="2000" dirty="0">
                <a:solidFill>
                  <a:schemeClr val="tx1"/>
                </a:solidFill>
              </a:rPr>
              <a:t>.</a:t>
            </a:r>
          </a:p>
          <a:p>
            <a:pPr marL="0" indent="0">
              <a:buNone/>
            </a:pPr>
            <a:r>
              <a:rPr lang="ca-ES" sz="2000" dirty="0">
                <a:solidFill>
                  <a:schemeClr val="tx1"/>
                </a:solidFill>
              </a:rPr>
              <a:t>Era resultat </a:t>
            </a:r>
            <a:r>
              <a:rPr lang="ca-ES" sz="2000" dirty="0" err="1">
                <a:solidFill>
                  <a:schemeClr val="tx1"/>
                </a:solidFill>
              </a:rPr>
              <a:t>avgör</a:t>
            </a:r>
            <a:r>
              <a:rPr lang="ca-ES" sz="2000" dirty="0">
                <a:solidFill>
                  <a:schemeClr val="tx1"/>
                </a:solidFill>
              </a:rPr>
              <a:t> </a:t>
            </a:r>
            <a:r>
              <a:rPr lang="ca-ES" sz="2000" dirty="0" err="1">
                <a:solidFill>
                  <a:schemeClr val="tx1"/>
                </a:solidFill>
              </a:rPr>
              <a:t>vilken</a:t>
            </a:r>
            <a:r>
              <a:rPr lang="ca-ES" sz="2000" dirty="0">
                <a:solidFill>
                  <a:schemeClr val="tx1"/>
                </a:solidFill>
              </a:rPr>
              <a:t> </a:t>
            </a:r>
            <a:r>
              <a:rPr lang="ca-ES" sz="2000" dirty="0" err="1">
                <a:solidFill>
                  <a:schemeClr val="tx1"/>
                </a:solidFill>
              </a:rPr>
              <a:t>färg</a:t>
            </a:r>
            <a:r>
              <a:rPr lang="ca-ES" sz="2000" dirty="0">
                <a:solidFill>
                  <a:schemeClr val="tx1"/>
                </a:solidFill>
              </a:rPr>
              <a:t> ni </a:t>
            </a:r>
            <a:r>
              <a:rPr lang="ca-ES" sz="2000" dirty="0" err="1">
                <a:solidFill>
                  <a:schemeClr val="tx1"/>
                </a:solidFill>
              </a:rPr>
              <a:t>ska</a:t>
            </a:r>
            <a:r>
              <a:rPr lang="ca-ES" sz="2000" dirty="0">
                <a:solidFill>
                  <a:schemeClr val="tx1"/>
                </a:solidFill>
              </a:rPr>
              <a:t> ha </a:t>
            </a:r>
            <a:r>
              <a:rPr lang="ca-ES" sz="2000" dirty="0" err="1">
                <a:solidFill>
                  <a:schemeClr val="tx1"/>
                </a:solidFill>
              </a:rPr>
              <a:t>på</a:t>
            </a:r>
            <a:r>
              <a:rPr lang="ca-ES" sz="2000" dirty="0">
                <a:solidFill>
                  <a:schemeClr val="tx1"/>
                </a:solidFill>
              </a:rPr>
              <a:t> </a:t>
            </a:r>
            <a:r>
              <a:rPr lang="ca-ES" sz="2000" dirty="0" err="1">
                <a:solidFill>
                  <a:schemeClr val="tx1"/>
                </a:solidFill>
              </a:rPr>
              <a:t>kartnålen</a:t>
            </a:r>
            <a:endParaRPr lang="ca-ES" sz="2000" dirty="0">
              <a:solidFill>
                <a:schemeClr val="tx1"/>
              </a:solidFill>
            </a:endParaRPr>
          </a:p>
          <a:p>
            <a:pPr marL="0" indent="0">
              <a:buNone/>
            </a:pPr>
            <a:endParaRPr lang="ca-ES" sz="2000" b="1" dirty="0">
              <a:solidFill>
                <a:schemeClr val="tx1"/>
              </a:solidFill>
            </a:endParaRPr>
          </a:p>
          <a:p>
            <a:pPr marL="0" indent="0">
              <a:buNone/>
            </a:pPr>
            <a:r>
              <a:rPr lang="ca-ES" sz="2000" b="1" dirty="0" err="1">
                <a:solidFill>
                  <a:srgbClr val="00B050"/>
                </a:solidFill>
              </a:rPr>
              <a:t>grön</a:t>
            </a:r>
            <a:r>
              <a:rPr lang="ca-ES" sz="2000" b="1" dirty="0">
                <a:solidFill>
                  <a:schemeClr val="tx1"/>
                </a:solidFill>
              </a:rPr>
              <a:t> = </a:t>
            </a:r>
            <a:r>
              <a:rPr lang="ca-ES" sz="2000" b="1" dirty="0" err="1">
                <a:solidFill>
                  <a:schemeClr val="tx1"/>
                </a:solidFill>
              </a:rPr>
              <a:t>hög</a:t>
            </a:r>
            <a:r>
              <a:rPr lang="ca-ES" sz="2000" b="1" dirty="0">
                <a:solidFill>
                  <a:schemeClr val="tx1"/>
                </a:solidFill>
              </a:rPr>
              <a:t> </a:t>
            </a:r>
            <a:r>
              <a:rPr lang="ca-ES" sz="2000" b="1" dirty="0" err="1">
                <a:solidFill>
                  <a:schemeClr val="tx1"/>
                </a:solidFill>
              </a:rPr>
              <a:t>fukthalt</a:t>
            </a:r>
            <a:br>
              <a:rPr lang="ca-ES" sz="2000" b="1" dirty="0">
                <a:solidFill>
                  <a:schemeClr val="tx1"/>
                </a:solidFill>
              </a:rPr>
            </a:br>
            <a:r>
              <a:rPr lang="ca-ES" sz="2000" b="1" dirty="0" err="1">
                <a:ln>
                  <a:solidFill>
                    <a:schemeClr val="tx1"/>
                  </a:solidFill>
                </a:ln>
                <a:solidFill>
                  <a:srgbClr val="FFFF00"/>
                </a:solidFill>
              </a:rPr>
              <a:t>gul</a:t>
            </a:r>
            <a:r>
              <a:rPr lang="ca-ES" sz="2000" b="1" dirty="0">
                <a:solidFill>
                  <a:schemeClr val="tx1"/>
                </a:solidFill>
              </a:rPr>
              <a:t> =  </a:t>
            </a:r>
            <a:r>
              <a:rPr lang="ca-ES" sz="2000" b="1" dirty="0" err="1">
                <a:solidFill>
                  <a:schemeClr val="tx1"/>
                </a:solidFill>
              </a:rPr>
              <a:t>medelhög</a:t>
            </a:r>
            <a:r>
              <a:rPr lang="ca-ES" sz="2000" b="1" dirty="0">
                <a:solidFill>
                  <a:schemeClr val="tx1"/>
                </a:solidFill>
              </a:rPr>
              <a:t> </a:t>
            </a:r>
            <a:r>
              <a:rPr lang="ca-ES" sz="2000" b="1" dirty="0" err="1">
                <a:solidFill>
                  <a:schemeClr val="tx1"/>
                </a:solidFill>
              </a:rPr>
              <a:t>fukthalt</a:t>
            </a:r>
            <a:r>
              <a:rPr lang="ca-ES" sz="2000" b="1" dirty="0">
                <a:solidFill>
                  <a:schemeClr val="tx1"/>
                </a:solidFill>
              </a:rPr>
              <a:t> </a:t>
            </a:r>
          </a:p>
          <a:p>
            <a:pPr marL="0" indent="0">
              <a:buNone/>
            </a:pPr>
            <a:r>
              <a:rPr lang="ca-ES" sz="2000" b="1" dirty="0" err="1">
                <a:solidFill>
                  <a:srgbClr val="FF0000"/>
                </a:solidFill>
              </a:rPr>
              <a:t>röd</a:t>
            </a:r>
            <a:r>
              <a:rPr lang="ca-ES" sz="2000" b="1" dirty="0">
                <a:solidFill>
                  <a:schemeClr val="tx1"/>
                </a:solidFill>
              </a:rPr>
              <a:t> =  </a:t>
            </a:r>
            <a:r>
              <a:rPr lang="ca-ES" sz="2000" b="1" dirty="0" err="1">
                <a:solidFill>
                  <a:schemeClr val="tx1"/>
                </a:solidFill>
              </a:rPr>
              <a:t>låg</a:t>
            </a:r>
            <a:r>
              <a:rPr lang="ca-ES" sz="2000" b="1" dirty="0">
                <a:solidFill>
                  <a:schemeClr val="tx1"/>
                </a:solidFill>
              </a:rPr>
              <a:t> </a:t>
            </a:r>
            <a:r>
              <a:rPr lang="ca-ES" sz="2000" b="1" dirty="0" err="1">
                <a:solidFill>
                  <a:schemeClr val="tx1"/>
                </a:solidFill>
              </a:rPr>
              <a:t>fukthalt</a:t>
            </a:r>
            <a:endParaRPr lang="ca-ES" sz="2000" b="1" dirty="0">
              <a:solidFill>
                <a:schemeClr val="tx1"/>
              </a:solidFill>
            </a:endParaRPr>
          </a:p>
          <a:p>
            <a:pPr marL="0" indent="0">
              <a:buNone/>
            </a:pPr>
            <a:endParaRPr lang="ca-ES" sz="2000" b="1" dirty="0">
              <a:solidFill>
                <a:schemeClr val="tx1"/>
              </a:solidFill>
            </a:endParaRPr>
          </a:p>
          <a:p>
            <a:pPr marL="0" indent="0">
              <a:buNone/>
            </a:pPr>
            <a:r>
              <a:rPr lang="ca-ES" sz="2000" dirty="0" err="1">
                <a:solidFill>
                  <a:schemeClr val="tx1"/>
                </a:solidFill>
              </a:rPr>
              <a:t>Ladda</a:t>
            </a:r>
            <a:r>
              <a:rPr lang="ca-ES" sz="2000" dirty="0">
                <a:solidFill>
                  <a:schemeClr val="tx1"/>
                </a:solidFill>
              </a:rPr>
              <a:t> </a:t>
            </a:r>
            <a:r>
              <a:rPr lang="ca-ES" sz="2000" dirty="0" err="1">
                <a:solidFill>
                  <a:schemeClr val="tx1"/>
                </a:solidFill>
              </a:rPr>
              <a:t>även</a:t>
            </a:r>
            <a:r>
              <a:rPr lang="ca-ES" sz="2000" dirty="0">
                <a:solidFill>
                  <a:schemeClr val="tx1"/>
                </a:solidFill>
              </a:rPr>
              <a:t> </a:t>
            </a:r>
            <a:r>
              <a:rPr lang="ca-ES" sz="2000" dirty="0" err="1">
                <a:solidFill>
                  <a:schemeClr val="tx1"/>
                </a:solidFill>
              </a:rPr>
              <a:t>upp</a:t>
            </a:r>
            <a:r>
              <a:rPr lang="ca-ES" sz="2000" dirty="0">
                <a:solidFill>
                  <a:schemeClr val="tx1"/>
                </a:solidFill>
              </a:rPr>
              <a:t> de </a:t>
            </a:r>
            <a:r>
              <a:rPr lang="ca-ES" sz="2000" dirty="0" err="1">
                <a:solidFill>
                  <a:schemeClr val="tx1"/>
                </a:solidFill>
              </a:rPr>
              <a:t>foton</a:t>
            </a:r>
            <a:r>
              <a:rPr lang="ca-ES" sz="2000" dirty="0">
                <a:solidFill>
                  <a:schemeClr val="tx1"/>
                </a:solidFill>
              </a:rPr>
              <a:t> ni </a:t>
            </a:r>
            <a:r>
              <a:rPr lang="ca-ES" sz="2000" dirty="0" err="1">
                <a:solidFill>
                  <a:schemeClr val="tx1"/>
                </a:solidFill>
              </a:rPr>
              <a:t>tog</a:t>
            </a:r>
            <a:r>
              <a:rPr lang="ca-ES" sz="2000" dirty="0">
                <a:solidFill>
                  <a:schemeClr val="tx1"/>
                </a:solidFill>
              </a:rPr>
              <a:t> </a:t>
            </a:r>
            <a:r>
              <a:rPr lang="ca-ES" sz="2000" dirty="0" err="1">
                <a:solidFill>
                  <a:schemeClr val="tx1"/>
                </a:solidFill>
              </a:rPr>
              <a:t>på</a:t>
            </a:r>
            <a:r>
              <a:rPr lang="ca-ES" sz="2000" dirty="0">
                <a:solidFill>
                  <a:schemeClr val="tx1"/>
                </a:solidFill>
              </a:rPr>
              <a:t> </a:t>
            </a:r>
            <a:r>
              <a:rPr lang="ca-ES" sz="2000" dirty="0" err="1">
                <a:solidFill>
                  <a:schemeClr val="tx1"/>
                </a:solidFill>
              </a:rPr>
              <a:t>platsen</a:t>
            </a:r>
            <a:endParaRPr lang="ca-ES" sz="2000" dirty="0">
              <a:solidFill>
                <a:schemeClr val="tx1"/>
              </a:solidFill>
            </a:endParaRPr>
          </a:p>
          <a:p>
            <a:endParaRPr lang="ca-ES" sz="2000" dirty="0">
              <a:solidFill>
                <a:schemeClr val="tx1"/>
              </a:solidFill>
            </a:endParaRPr>
          </a:p>
        </p:txBody>
      </p:sp>
      <p:pic>
        <p:nvPicPr>
          <p:cNvPr id="8" name="Bildobjekt 7" descr="En bild som visar text, skärmbild, karta, diagram&#10;&#10;AI-genererat innehåll kan vara felaktigt.">
            <a:extLst>
              <a:ext uri="{FF2B5EF4-FFF2-40B4-BE49-F238E27FC236}">
                <a16:creationId xmlns:a16="http://schemas.microsoft.com/office/drawing/2014/main" id="{0E179A2B-0B3C-669A-DB19-82423A4491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94559" y="1482813"/>
            <a:ext cx="4072122" cy="2968375"/>
          </a:xfrm>
          <a:prstGeom prst="rect">
            <a:avLst/>
          </a:prstGeom>
        </p:spPr>
      </p:pic>
    </p:spTree>
    <p:extLst>
      <p:ext uri="{BB962C8B-B14F-4D97-AF65-F5344CB8AC3E}">
        <p14:creationId xmlns:p14="http://schemas.microsoft.com/office/powerpoint/2010/main" val="1806829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82E06-A0EE-503D-8F78-C57FE1EB264E}"/>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1789076D-9510-1F5D-43F9-540F320447E4}"/>
              </a:ext>
            </a:extLst>
          </p:cNvPr>
          <p:cNvSpPr txBox="1"/>
          <p:nvPr/>
        </p:nvSpPr>
        <p:spPr>
          <a:xfrm>
            <a:off x="597312" y="809497"/>
            <a:ext cx="11346332" cy="769441"/>
          </a:xfrm>
          <a:prstGeom prst="rect">
            <a:avLst/>
          </a:prstGeom>
          <a:noFill/>
        </p:spPr>
        <p:txBody>
          <a:bodyPr wrap="square" rtlCol="0">
            <a:spAutoFit/>
          </a:bodyPr>
          <a:lstStyle/>
          <a:p>
            <a:r>
              <a:rPr lang="sv-SE" sz="4400" noProof="1">
                <a:latin typeface="Bebas Neue Regular" panose="020B0606020202050201" pitchFamily="34" charset="0"/>
              </a:rPr>
              <a:t> jordens förmåga att binda Näringsämnen</a:t>
            </a:r>
            <a:endParaRPr lang="es-ES" sz="4400" dirty="0" err="1">
              <a:latin typeface="Bebas Neue Regular" panose="020B0606020202050201" pitchFamily="34" charset="0"/>
            </a:endParaRPr>
          </a:p>
        </p:txBody>
      </p:sp>
      <p:pic>
        <p:nvPicPr>
          <p:cNvPr id="11" name="Gráfico 10">
            <a:extLst>
              <a:ext uri="{FF2B5EF4-FFF2-40B4-BE49-F238E27FC236}">
                <a16:creationId xmlns:a16="http://schemas.microsoft.com/office/drawing/2014/main" id="{0D8E284E-CEE4-96AF-1497-14C0667BB5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0E595940-967C-1BF4-5117-D085334B3E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DE0A0E35-0B64-B64B-1695-58FC6CB741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187B1735-BD83-39BC-D66B-3A86BF644A3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66681" y="-680607"/>
            <a:ext cx="293241" cy="293241"/>
          </a:xfrm>
          <a:prstGeom prst="rect">
            <a:avLst/>
          </a:prstGeom>
        </p:spPr>
      </p:pic>
      <p:sp>
        <p:nvSpPr>
          <p:cNvPr id="4" name="CuadroTexto 8">
            <a:extLst>
              <a:ext uri="{FF2B5EF4-FFF2-40B4-BE49-F238E27FC236}">
                <a16:creationId xmlns:a16="http://schemas.microsoft.com/office/drawing/2014/main" id="{47B119D4-F2D5-2E97-A1B9-BD36636F594D}"/>
              </a:ext>
            </a:extLst>
          </p:cNvPr>
          <p:cNvSpPr txBox="1"/>
          <p:nvPr/>
        </p:nvSpPr>
        <p:spPr>
          <a:xfrm>
            <a:off x="597312" y="1725826"/>
            <a:ext cx="10515599" cy="328551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1">
                <a:solidFill>
                  <a:schemeClr val="tx1"/>
                </a:solidFill>
              </a:rPr>
              <a:t>Jordens näringsämnen frigörs från organiskt material och mineraler som vittrar. </a:t>
            </a:r>
          </a:p>
          <a:p>
            <a:pPr marL="0" indent="0">
              <a:buNone/>
            </a:pPr>
            <a:r>
              <a:rPr lang="sv-SE" sz="2000" noProof="1">
                <a:solidFill>
                  <a:schemeClr val="tx1"/>
                </a:solidFill>
              </a:rPr>
              <a:t>Markkolloider består av miokroskopiskt små partiklar av oorganiska lermineraler eller organiska humusämnen som kan binda joner. </a:t>
            </a:r>
          </a:p>
          <a:p>
            <a:pPr marL="0" indent="0">
              <a:buNone/>
            </a:pPr>
            <a:endParaRPr lang="sv-SE" sz="2000" noProof="1">
              <a:solidFill>
                <a:schemeClr val="tx1"/>
              </a:solidFill>
            </a:endParaRPr>
          </a:p>
          <a:p>
            <a:pPr marL="0" indent="0">
              <a:buNone/>
            </a:pPr>
            <a:r>
              <a:rPr lang="sv-SE" sz="2000" noProof="1">
                <a:solidFill>
                  <a:schemeClr val="tx1"/>
                </a:solidFill>
              </a:rPr>
              <a:t>Jordens näringshållande förmåga skulle kunna beskirvas som mängder joner (av tex kalium, manesium och fosfat) som markkolloider kan hålla kvar i marken. Jordens näringshållande förmåga ökar ju högre ler- och mullhalt jorden har.</a:t>
            </a:r>
          </a:p>
        </p:txBody>
      </p:sp>
    </p:spTree>
    <p:extLst>
      <p:ext uri="{BB962C8B-B14F-4D97-AF65-F5344CB8AC3E}">
        <p14:creationId xmlns:p14="http://schemas.microsoft.com/office/powerpoint/2010/main" val="16933619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23F81-8606-04D0-628A-BB1C410F315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65193278-D6A4-65D5-C3CE-FFA2258CC8F1}"/>
              </a:ext>
            </a:extLst>
          </p:cNvPr>
          <p:cNvSpPr txBox="1"/>
          <p:nvPr/>
        </p:nvSpPr>
        <p:spPr>
          <a:xfrm>
            <a:off x="513590" y="791030"/>
            <a:ext cx="11346332" cy="769441"/>
          </a:xfrm>
          <a:prstGeom prst="rect">
            <a:avLst/>
          </a:prstGeom>
          <a:noFill/>
        </p:spPr>
        <p:txBody>
          <a:bodyPr wrap="square" rtlCol="0">
            <a:spAutoFit/>
          </a:bodyPr>
          <a:lstStyle/>
          <a:p>
            <a:r>
              <a:rPr lang="sv-SE" sz="4400" noProof="1">
                <a:latin typeface="Bebas Neue Regular" panose="020B0606020202050201" pitchFamily="34" charset="0"/>
              </a:rPr>
              <a:t> jordens förmåga att binda Näringsämnen</a:t>
            </a:r>
            <a:endParaRPr lang="es-ES" sz="4400" dirty="0" err="1">
              <a:latin typeface="Bebas Neue Regular" panose="020B0606020202050201" pitchFamily="34" charset="0"/>
            </a:endParaRPr>
          </a:p>
        </p:txBody>
      </p:sp>
      <p:pic>
        <p:nvPicPr>
          <p:cNvPr id="11" name="Gráfico 10">
            <a:extLst>
              <a:ext uri="{FF2B5EF4-FFF2-40B4-BE49-F238E27FC236}">
                <a16:creationId xmlns:a16="http://schemas.microsoft.com/office/drawing/2014/main" id="{6BFD194F-0EDA-CC9D-CD8F-C36C7B2CEA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04C96D8B-1562-421C-4B59-D34C8C1BB5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C1EED4A9-4E05-2861-23EF-33E2A05C2B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D6E647B9-AC99-1ED1-3BC8-673A1136FE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
        <p:nvSpPr>
          <p:cNvPr id="4" name="CuadroTexto 8">
            <a:extLst>
              <a:ext uri="{FF2B5EF4-FFF2-40B4-BE49-F238E27FC236}">
                <a16:creationId xmlns:a16="http://schemas.microsoft.com/office/drawing/2014/main" id="{111AD4FD-F91D-8FDE-BB75-C5F847CB3C7B}"/>
              </a:ext>
            </a:extLst>
          </p:cNvPr>
          <p:cNvSpPr txBox="1"/>
          <p:nvPr/>
        </p:nvSpPr>
        <p:spPr>
          <a:xfrm>
            <a:off x="597312" y="1725826"/>
            <a:ext cx="10515599" cy="3747180"/>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1">
                <a:solidFill>
                  <a:schemeClr val="tx1"/>
                </a:solidFill>
              </a:rPr>
              <a:t>Lerpartiklarna är platta och får därför en stor yta som näringsämnena kan fastna på = bindas till. Till exempel sandpartiklar är istället små och runda, och binder inte alls lika bra.</a:t>
            </a:r>
          </a:p>
          <a:p>
            <a:pPr marL="0" indent="0">
              <a:buNone/>
            </a:pPr>
            <a:endParaRPr lang="sv-SE" sz="2000" noProof="1">
              <a:solidFill>
                <a:schemeClr val="tx1"/>
              </a:solidFill>
            </a:endParaRPr>
          </a:p>
          <a:p>
            <a:pPr marL="0" indent="0">
              <a:buNone/>
            </a:pPr>
            <a:r>
              <a:rPr lang="sv-SE" sz="2000" noProof="1">
                <a:solidFill>
                  <a:schemeClr val="tx1"/>
                </a:solidFill>
              </a:rPr>
              <a:t>De organiska markkolloiderna kan istället liknas vid små tvättssvampar med massor av hålrum där jonerna (näringen) kan fastna.</a:t>
            </a:r>
          </a:p>
          <a:p>
            <a:pPr marL="0" indent="0">
              <a:buNone/>
            </a:pPr>
            <a:endParaRPr lang="sv-SE" sz="2000" noProof="1">
              <a:solidFill>
                <a:schemeClr val="tx1"/>
              </a:solidFill>
            </a:endParaRPr>
          </a:p>
          <a:p>
            <a:pPr marL="0" indent="0">
              <a:buNone/>
            </a:pPr>
            <a:r>
              <a:rPr lang="sv-SE" sz="2000" noProof="1">
                <a:solidFill>
                  <a:schemeClr val="tx1"/>
                </a:solidFill>
              </a:rPr>
              <a:t>Jordens pH-värde spelar också in.</a:t>
            </a:r>
          </a:p>
        </p:txBody>
      </p:sp>
      <p:sp>
        <p:nvSpPr>
          <p:cNvPr id="5" name="textruta 4">
            <a:extLst>
              <a:ext uri="{FF2B5EF4-FFF2-40B4-BE49-F238E27FC236}">
                <a16:creationId xmlns:a16="http://schemas.microsoft.com/office/drawing/2014/main" id="{B1503DD0-FF0B-40F8-8027-BBF73F8904EB}"/>
              </a:ext>
            </a:extLst>
          </p:cNvPr>
          <p:cNvSpPr txBox="1"/>
          <p:nvPr/>
        </p:nvSpPr>
        <p:spPr>
          <a:xfrm>
            <a:off x="7727795" y="5977054"/>
            <a:ext cx="3601844" cy="369332"/>
          </a:xfrm>
          <a:prstGeom prst="rect">
            <a:avLst/>
          </a:prstGeom>
          <a:noFill/>
        </p:spPr>
        <p:txBody>
          <a:bodyPr wrap="square" rtlCol="0">
            <a:spAutoFit/>
          </a:bodyPr>
          <a:lstStyle/>
          <a:p>
            <a:r>
              <a:rPr lang="sv-SE" dirty="0"/>
              <a:t>Källa: </a:t>
            </a:r>
            <a:r>
              <a:rPr lang="sv-SE" dirty="0" err="1"/>
              <a:t>Trädgårsdboken</a:t>
            </a:r>
            <a:r>
              <a:rPr lang="sv-SE" dirty="0"/>
              <a:t> om Jord</a:t>
            </a:r>
          </a:p>
        </p:txBody>
      </p:sp>
    </p:spTree>
    <p:extLst>
      <p:ext uri="{BB962C8B-B14F-4D97-AF65-F5344CB8AC3E}">
        <p14:creationId xmlns:p14="http://schemas.microsoft.com/office/powerpoint/2010/main" val="9693241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E41E8-6521-6877-D7DD-F0FB7483C494}"/>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997C07B2-3A03-1E04-B802-627AE2576214}"/>
              </a:ext>
            </a:extLst>
          </p:cNvPr>
          <p:cNvSpPr txBox="1"/>
          <p:nvPr/>
        </p:nvSpPr>
        <p:spPr>
          <a:xfrm>
            <a:off x="513590" y="791030"/>
            <a:ext cx="11346332" cy="769441"/>
          </a:xfrm>
          <a:prstGeom prst="rect">
            <a:avLst/>
          </a:prstGeom>
          <a:noFill/>
        </p:spPr>
        <p:txBody>
          <a:bodyPr wrap="square" rtlCol="0">
            <a:spAutoFit/>
          </a:bodyPr>
          <a:lstStyle/>
          <a:p>
            <a:r>
              <a:rPr lang="sv-SE" sz="4400" noProof="1">
                <a:latin typeface="Bebas Neue Regular" panose="020B0606020202050201" pitchFamily="34" charset="0"/>
              </a:rPr>
              <a:t>Organiskat material i jorden</a:t>
            </a:r>
          </a:p>
        </p:txBody>
      </p:sp>
      <p:pic>
        <p:nvPicPr>
          <p:cNvPr id="11" name="Gráfico 10">
            <a:extLst>
              <a:ext uri="{FF2B5EF4-FFF2-40B4-BE49-F238E27FC236}">
                <a16:creationId xmlns:a16="http://schemas.microsoft.com/office/drawing/2014/main" id="{4F066858-89AD-39EB-32A7-801BEF33A1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F3AA082E-31E6-072B-542E-92C3B51D37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6A992981-79A0-9D1C-924F-83B357CDC9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20E1EBA6-F5A4-8467-83BE-570721C638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66681" y="-680607"/>
            <a:ext cx="293241" cy="293241"/>
          </a:xfrm>
          <a:prstGeom prst="rect">
            <a:avLst/>
          </a:prstGeom>
        </p:spPr>
      </p:pic>
      <p:sp>
        <p:nvSpPr>
          <p:cNvPr id="4" name="CuadroTexto 8">
            <a:extLst>
              <a:ext uri="{FF2B5EF4-FFF2-40B4-BE49-F238E27FC236}">
                <a16:creationId xmlns:a16="http://schemas.microsoft.com/office/drawing/2014/main" id="{907B68F4-2D29-3CF3-0BBA-D95B20522756}"/>
              </a:ext>
            </a:extLst>
          </p:cNvPr>
          <p:cNvSpPr txBox="1"/>
          <p:nvPr/>
        </p:nvSpPr>
        <p:spPr>
          <a:xfrm>
            <a:off x="597312" y="1725826"/>
            <a:ext cx="10515599" cy="977191"/>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sz="2000" noProof="1">
                <a:solidFill>
                  <a:schemeClr val="tx1"/>
                </a:solidFill>
              </a:rPr>
              <a:t>En hög andel organiskt material av olika slag är starkt kopplat till en jord med ett myller av liv, vilket i sin tur är starkt kopplat till goda odlingsjordar. </a:t>
            </a:r>
          </a:p>
        </p:txBody>
      </p:sp>
      <p:pic>
        <p:nvPicPr>
          <p:cNvPr id="2" name="Onlinemedia 1" descr="Del 4 Jord. Avsnitt 2: Organiskt material">
            <a:hlinkClick r:id="" action="ppaction://media"/>
            <a:extLst>
              <a:ext uri="{FF2B5EF4-FFF2-40B4-BE49-F238E27FC236}">
                <a16:creationId xmlns:a16="http://schemas.microsoft.com/office/drawing/2014/main" id="{B5D0732A-0C44-B01C-810F-DF68419197E6}"/>
              </a:ext>
            </a:extLst>
          </p:cNvPr>
          <p:cNvPicPr>
            <a:picLocks noRot="1" noChangeAspect="1"/>
          </p:cNvPicPr>
          <p:nvPr>
            <a:videoFile r:link="rId1"/>
          </p:nvPr>
        </p:nvPicPr>
        <p:blipFill>
          <a:blip r:embed="rId12"/>
          <a:stretch>
            <a:fillRect/>
          </a:stretch>
        </p:blipFill>
        <p:spPr>
          <a:xfrm>
            <a:off x="597312" y="2990230"/>
            <a:ext cx="6004210" cy="3392379"/>
          </a:xfrm>
          <a:prstGeom prst="rect">
            <a:avLst/>
          </a:prstGeom>
        </p:spPr>
      </p:pic>
      <p:sp>
        <p:nvSpPr>
          <p:cNvPr id="7" name="textruta 6">
            <a:extLst>
              <a:ext uri="{FF2B5EF4-FFF2-40B4-BE49-F238E27FC236}">
                <a16:creationId xmlns:a16="http://schemas.microsoft.com/office/drawing/2014/main" id="{12764B0B-1A32-F87F-A854-6878BD3BD742}"/>
              </a:ext>
            </a:extLst>
          </p:cNvPr>
          <p:cNvSpPr txBox="1"/>
          <p:nvPr/>
        </p:nvSpPr>
        <p:spPr>
          <a:xfrm>
            <a:off x="6829709" y="5938574"/>
            <a:ext cx="6099716" cy="369332"/>
          </a:xfrm>
          <a:prstGeom prst="rect">
            <a:avLst/>
          </a:prstGeom>
          <a:noFill/>
        </p:spPr>
        <p:txBody>
          <a:bodyPr wrap="square">
            <a:spAutoFit/>
          </a:bodyPr>
          <a:lstStyle/>
          <a:p>
            <a:r>
              <a:rPr lang="sv-SE" dirty="0" err="1"/>
              <a:t>https</a:t>
            </a:r>
            <a:r>
              <a:rPr lang="sv-SE" dirty="0"/>
              <a:t>://</a:t>
            </a:r>
            <a:r>
              <a:rPr lang="sv-SE" dirty="0" err="1"/>
              <a:t>www.youtube.com</a:t>
            </a:r>
            <a:r>
              <a:rPr lang="sv-SE" dirty="0"/>
              <a:t>/</a:t>
            </a:r>
            <a:r>
              <a:rPr lang="sv-SE" dirty="0" err="1"/>
              <a:t>watch?v</a:t>
            </a:r>
            <a:r>
              <a:rPr lang="sv-SE" dirty="0"/>
              <a:t>=vHC30lqV640</a:t>
            </a:r>
          </a:p>
        </p:txBody>
      </p:sp>
    </p:spTree>
    <p:extLst>
      <p:ext uri="{BB962C8B-B14F-4D97-AF65-F5344CB8AC3E}">
        <p14:creationId xmlns:p14="http://schemas.microsoft.com/office/powerpoint/2010/main" val="342466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F66CC-BA11-B9CE-32B6-F64B5C3F4B8E}"/>
            </a:ext>
          </a:extLst>
        </p:cNvPr>
        <p:cNvGrpSpPr/>
        <p:nvPr/>
      </p:nvGrpSpPr>
      <p:grpSpPr>
        <a:xfrm>
          <a:off x="0" y="0"/>
          <a:ext cx="0" cy="0"/>
          <a:chOff x="0" y="0"/>
          <a:chExt cx="0" cy="0"/>
        </a:xfrm>
      </p:grpSpPr>
      <p:sp>
        <p:nvSpPr>
          <p:cNvPr id="16" name="CuadroTexto 5">
            <a:extLst>
              <a:ext uri="{FF2B5EF4-FFF2-40B4-BE49-F238E27FC236}">
                <a16:creationId xmlns:a16="http://schemas.microsoft.com/office/drawing/2014/main" id="{1156433E-34A0-D5B0-B3C1-B7E99FBC79AF}"/>
              </a:ext>
            </a:extLst>
          </p:cNvPr>
          <p:cNvSpPr txBox="1"/>
          <p:nvPr/>
        </p:nvSpPr>
        <p:spPr>
          <a:xfrm>
            <a:off x="2702157" y="2862584"/>
            <a:ext cx="7613038" cy="769441"/>
          </a:xfrm>
          <a:prstGeom prst="rect">
            <a:avLst/>
          </a:prstGeom>
          <a:noFill/>
        </p:spPr>
        <p:txBody>
          <a:bodyPr wrap="square" rtlCol="0">
            <a:spAutoFit/>
          </a:bodyPr>
          <a:lstStyle/>
          <a:p>
            <a:r>
              <a:rPr lang="es-ES" sz="4400" dirty="0" err="1">
                <a:solidFill>
                  <a:srgbClr val="0CAF8F"/>
                </a:solidFill>
                <a:latin typeface="Bebas Neue Regular" panose="020B0606020202050201" pitchFamily="34" charset="0"/>
              </a:rPr>
              <a:t>BIlagor</a:t>
            </a:r>
            <a:r>
              <a:rPr lang="es-ES" sz="4400" dirty="0">
                <a:solidFill>
                  <a:srgbClr val="0CAF8F"/>
                </a:solidFill>
                <a:latin typeface="Bebas Neue Regular" panose="020B0606020202050201" pitchFamily="34" charset="0"/>
              </a:rPr>
              <a:t>  </a:t>
            </a:r>
            <a:r>
              <a:rPr lang="es-ES" sz="4400" dirty="0">
                <a:latin typeface="Bebas Neue Regular" panose="020B0606020202050201" pitchFamily="34" charset="0"/>
              </a:rPr>
              <a:t>Material att </a:t>
            </a:r>
            <a:r>
              <a:rPr lang="es-ES" sz="4400" dirty="0" err="1">
                <a:latin typeface="Bebas Neue Regular" panose="020B0606020202050201" pitchFamily="34" charset="0"/>
              </a:rPr>
              <a:t>Skriva</a:t>
            </a:r>
            <a:r>
              <a:rPr lang="es-ES" sz="4400" dirty="0">
                <a:latin typeface="Bebas Neue Regular" panose="020B0606020202050201" pitchFamily="34" charset="0"/>
              </a:rPr>
              <a:t> ut</a:t>
            </a:r>
          </a:p>
        </p:txBody>
      </p:sp>
    </p:spTree>
    <p:extLst>
      <p:ext uri="{BB962C8B-B14F-4D97-AF65-F5344CB8AC3E}">
        <p14:creationId xmlns:p14="http://schemas.microsoft.com/office/powerpoint/2010/main" val="20588344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14662-2B40-4DAF-9884-11FC9EBDE513}"/>
            </a:ext>
          </a:extLst>
        </p:cNvPr>
        <p:cNvGrpSpPr/>
        <p:nvPr/>
      </p:nvGrpSpPr>
      <p:grpSpPr>
        <a:xfrm>
          <a:off x="0" y="0"/>
          <a:ext cx="0" cy="0"/>
          <a:chOff x="0" y="0"/>
          <a:chExt cx="0" cy="0"/>
        </a:xfrm>
      </p:grpSpPr>
      <p:pic>
        <p:nvPicPr>
          <p:cNvPr id="4" name="Bildobjekt 3" descr="En bild som visar text, kvitto, skärmbild, Parallell&#10;&#10;AI-genererat innehåll kan vara felaktigt.">
            <a:extLst>
              <a:ext uri="{FF2B5EF4-FFF2-40B4-BE49-F238E27FC236}">
                <a16:creationId xmlns:a16="http://schemas.microsoft.com/office/drawing/2014/main" id="{2942BB74-4EAF-488A-75E0-43AB713D3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954" y="153563"/>
            <a:ext cx="6900333" cy="6512524"/>
          </a:xfrm>
          <a:prstGeom prst="rect">
            <a:avLst/>
          </a:prstGeom>
        </p:spPr>
      </p:pic>
    </p:spTree>
    <p:extLst>
      <p:ext uri="{BB962C8B-B14F-4D97-AF65-F5344CB8AC3E}">
        <p14:creationId xmlns:p14="http://schemas.microsoft.com/office/powerpoint/2010/main" val="6423794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80675-F905-4049-46F0-63E52F268161}"/>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48381F9A-5904-A672-FAFE-84507F8FE746}"/>
              </a:ext>
            </a:extLst>
          </p:cNvPr>
          <p:cNvSpPr txBox="1"/>
          <p:nvPr/>
        </p:nvSpPr>
        <p:spPr>
          <a:xfrm>
            <a:off x="597312" y="371378"/>
            <a:ext cx="7613038" cy="707886"/>
          </a:xfrm>
          <a:prstGeom prst="rect">
            <a:avLst/>
          </a:prstGeom>
          <a:noFill/>
        </p:spPr>
        <p:txBody>
          <a:bodyPr wrap="square" rtlCol="0">
            <a:spAutoFit/>
          </a:bodyPr>
          <a:lstStyle/>
          <a:p>
            <a:r>
              <a:rPr lang="es-ES" sz="4000" dirty="0" err="1">
                <a:solidFill>
                  <a:srgbClr val="0CB08E"/>
                </a:solidFill>
                <a:latin typeface="Bebas Neue Regular" panose="020B0606020202050201" pitchFamily="34" charset="0"/>
              </a:rPr>
              <a:t>Lärare</a:t>
            </a:r>
            <a:r>
              <a:rPr lang="es-ES" sz="4000" dirty="0">
                <a:solidFill>
                  <a:srgbClr val="0CB08E"/>
                </a:solidFill>
                <a:latin typeface="Bebas Neue Regular" panose="020B0606020202050201" pitchFamily="34" charset="0"/>
              </a:rPr>
              <a:t>: </a:t>
            </a:r>
            <a:r>
              <a:rPr lang="es-ES" sz="4000" dirty="0">
                <a:latin typeface="Bebas Neue Regular" panose="020B0606020202050201" pitchFamily="34" charset="0"/>
              </a:rPr>
              <a:t>Den </a:t>
            </a:r>
            <a:r>
              <a:rPr lang="es-ES" sz="4000" dirty="0" err="1">
                <a:latin typeface="Bebas Neue Regular" panose="020B0606020202050201" pitchFamily="34" charset="0"/>
              </a:rPr>
              <a:t>pedagogiska</a:t>
            </a:r>
            <a:r>
              <a:rPr lang="es-ES" sz="4000" dirty="0">
                <a:latin typeface="Bebas Neue Regular" panose="020B0606020202050201" pitchFamily="34" charset="0"/>
              </a:rPr>
              <a:t> </a:t>
            </a:r>
            <a:r>
              <a:rPr lang="es-ES" sz="4000" dirty="0" err="1">
                <a:latin typeface="Bebas Neue Regular" panose="020B0606020202050201" pitchFamily="34" charset="0"/>
              </a:rPr>
              <a:t>modellen</a:t>
            </a:r>
            <a:endParaRPr lang="es-ES" sz="4000" dirty="0">
              <a:latin typeface="Bebas Neue Regular" panose="020B0606020202050201" pitchFamily="34" charset="0"/>
            </a:endParaRPr>
          </a:p>
        </p:txBody>
      </p:sp>
      <p:sp>
        <p:nvSpPr>
          <p:cNvPr id="7" name="CuadroTexto 8">
            <a:extLst>
              <a:ext uri="{FF2B5EF4-FFF2-40B4-BE49-F238E27FC236}">
                <a16:creationId xmlns:a16="http://schemas.microsoft.com/office/drawing/2014/main" id="{CDDCBF48-B7C8-9FC5-3E4A-B290376F817A}"/>
              </a:ext>
            </a:extLst>
          </p:cNvPr>
          <p:cNvSpPr txBox="1"/>
          <p:nvPr/>
        </p:nvSpPr>
        <p:spPr>
          <a:xfrm>
            <a:off x="597312" y="1307865"/>
            <a:ext cx="10515599" cy="3116238"/>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sv-SE" dirty="0">
                <a:solidFill>
                  <a:schemeClr val="tx1"/>
                </a:solidFill>
              </a:rPr>
              <a:t>I </a:t>
            </a:r>
            <a:r>
              <a:rPr lang="sv-SE" u="sng" dirty="0">
                <a:solidFill>
                  <a:schemeClr val="tx1"/>
                </a:solidFill>
                <a:hlinkClick r:id="rId2">
                  <a:extLst>
                    <a:ext uri="{A12FA001-AC4F-418D-AE19-62706E023703}">
                      <ahyp:hlinkClr xmlns:ahyp="http://schemas.microsoft.com/office/drawing/2018/hyperlinkcolor" val="tx"/>
                    </a:ext>
                  </a:extLst>
                </a:hlinkClick>
              </a:rPr>
              <a:t>LOESS</a:t>
            </a:r>
            <a:r>
              <a:rPr lang="sv-SE" dirty="0">
                <a:solidFill>
                  <a:schemeClr val="tx1"/>
                </a:solidFill>
              </a:rPr>
              <a:t> får eleverna lära sig om </a:t>
            </a:r>
            <a:r>
              <a:rPr lang="sv-SE" dirty="0" err="1">
                <a:solidFill>
                  <a:schemeClr val="tx1"/>
                </a:solidFill>
              </a:rPr>
              <a:t>jordhälsa</a:t>
            </a:r>
            <a:r>
              <a:rPr lang="sv-SE" dirty="0">
                <a:solidFill>
                  <a:schemeClr val="tx1"/>
                </a:solidFill>
              </a:rPr>
              <a:t> med hjälp av integrerad undervisning i STEM-ämnen, som genomförs via </a:t>
            </a:r>
            <a:r>
              <a:rPr lang="sv-SE" u="sng" dirty="0">
                <a:solidFill>
                  <a:schemeClr val="tx1"/>
                </a:solidFill>
                <a:hlinkClick r:id="rId3">
                  <a:extLst>
                    <a:ext uri="{A12FA001-AC4F-418D-AE19-62706E023703}">
                      <ahyp:hlinkClr xmlns:ahyp="http://schemas.microsoft.com/office/drawing/2018/hyperlinkcolor" val="tx"/>
                    </a:ext>
                  </a:extLst>
                </a:hlinkClick>
              </a:rPr>
              <a:t>Biology Science Curriculum Study (BSCS) 5E Instructional Model</a:t>
            </a:r>
            <a:r>
              <a:rPr lang="sv-SE" dirty="0">
                <a:solidFill>
                  <a:schemeClr val="tx1"/>
                </a:solidFill>
              </a:rPr>
              <a:t> från </a:t>
            </a:r>
            <a:r>
              <a:rPr lang="sv-SE" dirty="0" err="1">
                <a:solidFill>
                  <a:schemeClr val="tx1"/>
                </a:solidFill>
              </a:rPr>
              <a:t>Bybee</a:t>
            </a:r>
            <a:r>
              <a:rPr lang="sv-SE" dirty="0">
                <a:solidFill>
                  <a:schemeClr val="tx1"/>
                </a:solidFill>
              </a:rPr>
              <a:t> med kollegor (</a:t>
            </a:r>
            <a:r>
              <a:rPr lang="sv-SE" dirty="0" err="1">
                <a:solidFill>
                  <a:schemeClr val="tx1"/>
                </a:solidFill>
              </a:rPr>
              <a:t>Bybee</a:t>
            </a:r>
            <a:r>
              <a:rPr lang="sv-SE" dirty="0">
                <a:solidFill>
                  <a:schemeClr val="tx1"/>
                </a:solidFill>
              </a:rPr>
              <a:t> et al. 2006) och innovativa </a:t>
            </a:r>
            <a:r>
              <a:rPr lang="sv-SE" u="sng" dirty="0">
                <a:solidFill>
                  <a:schemeClr val="tx1"/>
                </a:solidFill>
                <a:hlinkClick r:id="rId4">
                  <a:extLst>
                    <a:ext uri="{A12FA001-AC4F-418D-AE19-62706E023703}">
                      <ahyp:hlinkClr xmlns:ahyp="http://schemas.microsoft.com/office/drawing/2018/hyperlinkcolor" val="tx"/>
                    </a:ext>
                  </a:extLst>
                </a:hlinkClick>
              </a:rPr>
              <a:t>pedagogiska metoder</a:t>
            </a:r>
            <a:r>
              <a:rPr lang="sv-SE" dirty="0">
                <a:solidFill>
                  <a:schemeClr val="tx1"/>
                </a:solidFill>
              </a:rPr>
              <a:t> (problembaserat lärande, forskningsbaserat lärande, </a:t>
            </a:r>
            <a:r>
              <a:rPr lang="sv-SE" dirty="0" err="1">
                <a:solidFill>
                  <a:schemeClr val="tx1"/>
                </a:solidFill>
              </a:rPr>
              <a:t>etc</a:t>
            </a:r>
            <a:r>
              <a:rPr lang="sv-SE" dirty="0">
                <a:solidFill>
                  <a:schemeClr val="tx1"/>
                </a:solidFill>
              </a:rPr>
              <a:t>).</a:t>
            </a:r>
          </a:p>
          <a:p>
            <a:pPr marL="0" indent="0">
              <a:buNone/>
            </a:pPr>
            <a:endParaRPr lang="sv-SE" dirty="0">
              <a:solidFill>
                <a:schemeClr val="tx1"/>
              </a:solidFill>
            </a:endParaRPr>
          </a:p>
          <a:p>
            <a:pPr marL="0" indent="0">
              <a:buNone/>
            </a:pPr>
            <a:r>
              <a:rPr lang="sv-SE" dirty="0">
                <a:solidFill>
                  <a:schemeClr val="tx1"/>
                </a:solidFill>
              </a:rPr>
              <a:t>Läs mer om modellen och lektionsupplägget här: </a:t>
            </a:r>
          </a:p>
          <a:p>
            <a:pPr marL="0" indent="0">
              <a:buNone/>
            </a:pPr>
            <a:r>
              <a:rPr lang="sv-SE" dirty="0">
                <a:solidFill>
                  <a:schemeClr val="tx1"/>
                </a:solidFill>
                <a:hlinkClick r:id="rId5">
                  <a:extLst>
                    <a:ext uri="{A12FA001-AC4F-418D-AE19-62706E023703}">
                      <ahyp:hlinkClr xmlns:ahyp="http://schemas.microsoft.com/office/drawing/2018/hyperlinkcolor" val="tx"/>
                    </a:ext>
                  </a:extLst>
                </a:hlinkClick>
              </a:rPr>
              <a:t>https://loess-project.eu/wp-content/uploads/2025/03/LOESS-LS-Soil-Detectives-V11.docx</a:t>
            </a:r>
            <a:endParaRPr lang="sv-SE" dirty="0">
              <a:solidFill>
                <a:schemeClr val="tx1"/>
              </a:solidFill>
            </a:endParaRPr>
          </a:p>
          <a:p>
            <a:pPr marL="0" indent="0">
              <a:buNone/>
            </a:pPr>
            <a:endParaRPr lang="sv-SE" dirty="0">
              <a:solidFill>
                <a:schemeClr val="tx1"/>
              </a:solidFill>
            </a:endParaRPr>
          </a:p>
          <a:p>
            <a:pPr marL="0" indent="0">
              <a:buNone/>
            </a:pPr>
            <a:r>
              <a:rPr lang="sv-SE" dirty="0">
                <a:solidFill>
                  <a:schemeClr val="tx1"/>
                </a:solidFill>
              </a:rPr>
              <a:t>Här finns LOESS </a:t>
            </a:r>
            <a:r>
              <a:rPr lang="sv-SE" dirty="0" err="1">
                <a:solidFill>
                  <a:schemeClr val="tx1"/>
                </a:solidFill>
              </a:rPr>
              <a:t>learning</a:t>
            </a:r>
            <a:r>
              <a:rPr lang="sv-SE" dirty="0">
                <a:solidFill>
                  <a:schemeClr val="tx1"/>
                </a:solidFill>
              </a:rPr>
              <a:t> scenarios samlade: </a:t>
            </a:r>
            <a:r>
              <a:rPr lang="sv-SE" dirty="0">
                <a:solidFill>
                  <a:schemeClr val="tx1"/>
                </a:solidFill>
                <a:hlinkClick r:id="rId6">
                  <a:extLst>
                    <a:ext uri="{A12FA001-AC4F-418D-AE19-62706E023703}">
                      <ahyp:hlinkClr xmlns:ahyp="http://schemas.microsoft.com/office/drawing/2018/hyperlinkcolor" val="tx"/>
                    </a:ext>
                  </a:extLst>
                </a:hlinkClick>
              </a:rPr>
              <a:t>https://loess-project.eu/learning-scenarios/</a:t>
            </a:r>
            <a:endParaRPr lang="sv-SE" dirty="0">
              <a:solidFill>
                <a:schemeClr val="tx1"/>
              </a:solidFill>
            </a:endParaRPr>
          </a:p>
          <a:p>
            <a:pPr marL="0" indent="0">
              <a:buNone/>
            </a:pPr>
            <a:br>
              <a:rPr lang="sv-SE" dirty="0">
                <a:solidFill>
                  <a:schemeClr val="tx1"/>
                </a:solidFill>
              </a:rPr>
            </a:br>
            <a:endParaRPr lang="sv-SE" dirty="0">
              <a:solidFill>
                <a:schemeClr val="tx1"/>
              </a:solidFill>
            </a:endParaRPr>
          </a:p>
          <a:p>
            <a:pPr marL="0" indent="0">
              <a:buNone/>
            </a:pPr>
            <a:endParaRPr lang="ca-ES" dirty="0">
              <a:solidFill>
                <a:schemeClr val="tx1"/>
              </a:solidFill>
            </a:endParaRPr>
          </a:p>
        </p:txBody>
      </p:sp>
    </p:spTree>
    <p:extLst>
      <p:ext uri="{BB962C8B-B14F-4D97-AF65-F5344CB8AC3E}">
        <p14:creationId xmlns:p14="http://schemas.microsoft.com/office/powerpoint/2010/main" val="490383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B2FFAAE3-9F13-A9FA-D665-762B060B53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178159"/>
            <a:ext cx="12195662" cy="8130441"/>
          </a:xfrm>
          <a:prstGeom prst="rect">
            <a:avLst/>
          </a:prstGeom>
        </p:spPr>
      </p:pic>
      <p:sp>
        <p:nvSpPr>
          <p:cNvPr id="2" name="CuadroTexto 1">
            <a:extLst>
              <a:ext uri="{FF2B5EF4-FFF2-40B4-BE49-F238E27FC236}">
                <a16:creationId xmlns:a16="http://schemas.microsoft.com/office/drawing/2014/main" id="{835F88EB-07B9-0B92-7B74-B08198FC78FE}"/>
              </a:ext>
            </a:extLst>
          </p:cNvPr>
          <p:cNvSpPr txBox="1"/>
          <p:nvPr/>
        </p:nvSpPr>
        <p:spPr>
          <a:xfrm>
            <a:off x="5339973" y="3855599"/>
            <a:ext cx="1512053" cy="276999"/>
          </a:xfrm>
          <a:prstGeom prst="rect">
            <a:avLst/>
          </a:prstGeom>
          <a:noFill/>
        </p:spPr>
        <p:txBody>
          <a:bodyPr wrap="square">
            <a:spAutoFit/>
          </a:bodyPr>
          <a:lstStyle/>
          <a:p>
            <a:pPr algn="ctr"/>
            <a:r>
              <a:rPr lang="es-ES" sz="1200" b="1" dirty="0">
                <a:solidFill>
                  <a:schemeClr val="bg1"/>
                </a:solidFill>
                <a:latin typeface="Poppins" panose="00000500000000000000" pitchFamily="50" charset="0"/>
                <a:cs typeface="Poppins" panose="00000500000000000000" pitchFamily="50" charset="0"/>
              </a:rPr>
              <a:t>loess-</a:t>
            </a:r>
            <a:r>
              <a:rPr lang="es-ES" sz="1200" b="1" dirty="0" err="1">
                <a:solidFill>
                  <a:schemeClr val="bg1"/>
                </a:solidFill>
                <a:latin typeface="Poppins" panose="00000500000000000000" pitchFamily="50" charset="0"/>
                <a:cs typeface="Poppins" panose="00000500000000000000" pitchFamily="50" charset="0"/>
              </a:rPr>
              <a:t>project.eu</a:t>
            </a:r>
            <a:endParaRPr lang="es-ES" sz="1200" b="1" dirty="0">
              <a:solidFill>
                <a:schemeClr val="bg1"/>
              </a:solidFill>
              <a:latin typeface="Poppins" panose="00000500000000000000" pitchFamily="50" charset="0"/>
              <a:cs typeface="Poppins" panose="00000500000000000000" pitchFamily="50" charset="0"/>
            </a:endParaRPr>
          </a:p>
        </p:txBody>
      </p:sp>
    </p:spTree>
    <p:extLst>
      <p:ext uri="{BB962C8B-B14F-4D97-AF65-F5344CB8AC3E}">
        <p14:creationId xmlns:p14="http://schemas.microsoft.com/office/powerpoint/2010/main" val="559953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11500"/>
                    </a14:imgEffect>
                    <a14:imgEffect>
                      <a14:saturation sat="166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766F26C6-51B3-D29F-FD5D-7FB5EBE942C6}"/>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EB62130C-C1C4-58B8-FAFE-02FBE46DB53B}"/>
              </a:ext>
            </a:extLst>
          </p:cNvPr>
          <p:cNvSpPr txBox="1"/>
          <p:nvPr/>
        </p:nvSpPr>
        <p:spPr>
          <a:xfrm>
            <a:off x="597312" y="263887"/>
            <a:ext cx="7613038" cy="707886"/>
          </a:xfrm>
          <a:prstGeom prst="rect">
            <a:avLst/>
          </a:prstGeom>
          <a:noFill/>
        </p:spPr>
        <p:txBody>
          <a:bodyPr wrap="square" rtlCol="0">
            <a:spAutoFit/>
          </a:bodyPr>
          <a:lstStyle/>
          <a:p>
            <a:r>
              <a:rPr lang="es-ES" sz="4000" dirty="0">
                <a:solidFill>
                  <a:srgbClr val="0CB08E"/>
                </a:solidFill>
                <a:latin typeface="Bebas Neue Regular" panose="020B0606020202050201" pitchFamily="34" charset="0"/>
              </a:rPr>
              <a:t>FÖR LÄRARE: </a:t>
            </a:r>
            <a:r>
              <a:rPr lang="es-ES" sz="4000" dirty="0" err="1">
                <a:latin typeface="Bebas Neue Regular" panose="020B0606020202050201" pitchFamily="34" charset="0"/>
              </a:rPr>
              <a:t>Instruktioner</a:t>
            </a:r>
            <a:r>
              <a:rPr lang="es-ES" sz="4000" dirty="0">
                <a:latin typeface="Bebas Neue Regular" panose="020B0606020202050201" pitchFamily="34" charset="0"/>
              </a:rPr>
              <a:t> </a:t>
            </a:r>
            <a:r>
              <a:rPr lang="es-ES" sz="4000" dirty="0" err="1">
                <a:latin typeface="Bebas Neue Regular" panose="020B0606020202050201" pitchFamily="34" charset="0"/>
              </a:rPr>
              <a:t>inför</a:t>
            </a:r>
            <a:r>
              <a:rPr lang="es-ES" sz="4000" dirty="0">
                <a:latin typeface="Bebas Neue Regular" panose="020B0606020202050201" pitchFamily="34" charset="0"/>
              </a:rPr>
              <a:t> </a:t>
            </a:r>
            <a:r>
              <a:rPr lang="es-ES" sz="4000" dirty="0" err="1">
                <a:latin typeface="Bebas Neue Regular" panose="020B0606020202050201" pitchFamily="34" charset="0"/>
              </a:rPr>
              <a:t>lektion</a:t>
            </a:r>
            <a:r>
              <a:rPr lang="es-ES" sz="4000" dirty="0">
                <a:latin typeface="Bebas Neue Regular" panose="020B0606020202050201" pitchFamily="34" charset="0"/>
              </a:rPr>
              <a:t> 1 </a:t>
            </a:r>
          </a:p>
        </p:txBody>
      </p:sp>
      <p:sp>
        <p:nvSpPr>
          <p:cNvPr id="7" name="CuadroTexto 8">
            <a:extLst>
              <a:ext uri="{FF2B5EF4-FFF2-40B4-BE49-F238E27FC236}">
                <a16:creationId xmlns:a16="http://schemas.microsoft.com/office/drawing/2014/main" id="{B32F6A44-F8C7-9E2D-9A9D-BF4637738C62}"/>
              </a:ext>
            </a:extLst>
          </p:cNvPr>
          <p:cNvSpPr txBox="1"/>
          <p:nvPr/>
        </p:nvSpPr>
        <p:spPr>
          <a:xfrm>
            <a:off x="597312" y="971773"/>
            <a:ext cx="10997376" cy="6163226"/>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b="1" dirty="0">
                <a:solidFill>
                  <a:schemeClr val="tx1"/>
                </a:solidFill>
              </a:rPr>
              <a:t>BLOCK 1 (25 min):</a:t>
            </a:r>
          </a:p>
          <a:p>
            <a:pPr marL="0" indent="0">
              <a:buNone/>
            </a:pPr>
            <a:r>
              <a:rPr lang="ca-ES" dirty="0">
                <a:solidFill>
                  <a:schemeClr val="tx1"/>
                </a:solidFill>
              </a:rPr>
              <a:t>Som </a:t>
            </a:r>
            <a:r>
              <a:rPr lang="ca-ES" dirty="0" err="1">
                <a:solidFill>
                  <a:schemeClr val="tx1"/>
                </a:solidFill>
              </a:rPr>
              <a:t>inledning</a:t>
            </a:r>
            <a:r>
              <a:rPr lang="ca-ES" dirty="0">
                <a:solidFill>
                  <a:schemeClr val="tx1"/>
                </a:solidFill>
              </a:rPr>
              <a:t> </a:t>
            </a:r>
            <a:r>
              <a:rPr lang="ca-ES" dirty="0" err="1">
                <a:solidFill>
                  <a:schemeClr val="tx1"/>
                </a:solidFill>
              </a:rPr>
              <a:t>visas</a:t>
            </a:r>
            <a:r>
              <a:rPr lang="ca-ES" dirty="0">
                <a:solidFill>
                  <a:schemeClr val="tx1"/>
                </a:solidFill>
              </a:rPr>
              <a:t> en </a:t>
            </a:r>
            <a:r>
              <a:rPr lang="ca-ES" dirty="0" err="1">
                <a:solidFill>
                  <a:schemeClr val="tx1"/>
                </a:solidFill>
              </a:rPr>
              <a:t>video</a:t>
            </a:r>
            <a:r>
              <a:rPr lang="ca-ES" dirty="0">
                <a:solidFill>
                  <a:schemeClr val="tx1"/>
                </a:solidFill>
              </a:rPr>
              <a:t> </a:t>
            </a:r>
            <a:r>
              <a:rPr lang="ca-ES" dirty="0" err="1">
                <a:solidFill>
                  <a:schemeClr val="tx1"/>
                </a:solidFill>
              </a:rPr>
              <a:t>från</a:t>
            </a:r>
            <a:r>
              <a:rPr lang="ca-ES" dirty="0">
                <a:solidFill>
                  <a:schemeClr val="tx1"/>
                </a:solidFill>
              </a:rPr>
              <a:t> BBC som </a:t>
            </a:r>
            <a:r>
              <a:rPr lang="ca-ES" dirty="0" err="1">
                <a:solidFill>
                  <a:schemeClr val="tx1"/>
                </a:solidFill>
              </a:rPr>
              <a:t>förklarar</a:t>
            </a:r>
            <a:r>
              <a:rPr lang="ca-ES" dirty="0">
                <a:solidFill>
                  <a:schemeClr val="tx1"/>
                </a:solidFill>
              </a:rPr>
              <a:t> </a:t>
            </a:r>
            <a:r>
              <a:rPr lang="ca-ES" dirty="0" err="1">
                <a:solidFill>
                  <a:schemeClr val="tx1"/>
                </a:solidFill>
              </a:rPr>
              <a:t>jordens</a:t>
            </a:r>
            <a:r>
              <a:rPr lang="ca-ES" dirty="0">
                <a:solidFill>
                  <a:schemeClr val="tx1"/>
                </a:solidFill>
              </a:rPr>
              <a:t> </a:t>
            </a:r>
            <a:r>
              <a:rPr lang="ca-ES" dirty="0" err="1">
                <a:solidFill>
                  <a:schemeClr val="tx1"/>
                </a:solidFill>
              </a:rPr>
              <a:t>betydelse</a:t>
            </a:r>
            <a:r>
              <a:rPr lang="ca-ES" dirty="0">
                <a:solidFill>
                  <a:schemeClr val="tx1"/>
                </a:solidFill>
              </a:rPr>
              <a:t> </a:t>
            </a:r>
            <a:r>
              <a:rPr lang="ca-ES" dirty="0" err="1">
                <a:solidFill>
                  <a:schemeClr val="tx1"/>
                </a:solidFill>
              </a:rPr>
              <a:t>för</a:t>
            </a:r>
            <a:r>
              <a:rPr lang="ca-ES" dirty="0">
                <a:solidFill>
                  <a:schemeClr val="tx1"/>
                </a:solidFill>
              </a:rPr>
              <a:t> </a:t>
            </a:r>
            <a:r>
              <a:rPr lang="ca-ES" dirty="0" err="1">
                <a:solidFill>
                  <a:schemeClr val="tx1"/>
                </a:solidFill>
              </a:rPr>
              <a:t>våra</a:t>
            </a:r>
            <a:r>
              <a:rPr lang="ca-ES" dirty="0">
                <a:solidFill>
                  <a:schemeClr val="tx1"/>
                </a:solidFill>
              </a:rPr>
              <a:t> liv. </a:t>
            </a:r>
            <a:r>
              <a:rPr lang="ca-ES" dirty="0" err="1">
                <a:solidFill>
                  <a:schemeClr val="tx1"/>
                </a:solidFill>
              </a:rPr>
              <a:t>Syftet</a:t>
            </a:r>
            <a:r>
              <a:rPr lang="ca-ES" dirty="0">
                <a:solidFill>
                  <a:schemeClr val="tx1"/>
                </a:solidFill>
              </a:rPr>
              <a:t> </a:t>
            </a:r>
            <a:r>
              <a:rPr lang="ca-ES" dirty="0" err="1">
                <a:solidFill>
                  <a:schemeClr val="tx1"/>
                </a:solidFill>
              </a:rPr>
              <a:t>med</a:t>
            </a:r>
            <a:r>
              <a:rPr lang="ca-ES" dirty="0">
                <a:solidFill>
                  <a:schemeClr val="tx1"/>
                </a:solidFill>
              </a:rPr>
              <a:t> </a:t>
            </a:r>
            <a:r>
              <a:rPr lang="ca-ES" dirty="0" err="1">
                <a:solidFill>
                  <a:schemeClr val="tx1"/>
                </a:solidFill>
              </a:rPr>
              <a:t>att</a:t>
            </a:r>
            <a:r>
              <a:rPr lang="ca-ES" dirty="0">
                <a:solidFill>
                  <a:schemeClr val="tx1"/>
                </a:solidFill>
              </a:rPr>
              <a:t> visa filmen </a:t>
            </a:r>
            <a:r>
              <a:rPr lang="ca-ES" dirty="0" err="1">
                <a:solidFill>
                  <a:schemeClr val="tx1"/>
                </a:solidFill>
              </a:rPr>
              <a:t>är</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väcka</a:t>
            </a:r>
            <a:r>
              <a:rPr lang="ca-ES" dirty="0">
                <a:solidFill>
                  <a:schemeClr val="tx1"/>
                </a:solidFill>
              </a:rPr>
              <a:t> </a:t>
            </a:r>
            <a:r>
              <a:rPr lang="ca-ES" dirty="0" err="1">
                <a:solidFill>
                  <a:schemeClr val="tx1"/>
                </a:solidFill>
              </a:rPr>
              <a:t>elevernas</a:t>
            </a:r>
            <a:r>
              <a:rPr lang="ca-ES" dirty="0">
                <a:solidFill>
                  <a:schemeClr val="tx1"/>
                </a:solidFill>
              </a:rPr>
              <a:t> </a:t>
            </a:r>
            <a:r>
              <a:rPr lang="ca-ES" dirty="0" err="1">
                <a:solidFill>
                  <a:schemeClr val="tx1"/>
                </a:solidFill>
              </a:rPr>
              <a:t>medvetenhet</a:t>
            </a:r>
            <a:r>
              <a:rPr lang="ca-ES" dirty="0">
                <a:solidFill>
                  <a:schemeClr val="tx1"/>
                </a:solidFill>
              </a:rPr>
              <a:t> om de </a:t>
            </a:r>
            <a:r>
              <a:rPr lang="ca-ES" dirty="0" err="1">
                <a:solidFill>
                  <a:schemeClr val="tx1"/>
                </a:solidFill>
              </a:rPr>
              <a:t>miljöproblem</a:t>
            </a:r>
            <a:r>
              <a:rPr lang="ca-ES" dirty="0">
                <a:solidFill>
                  <a:schemeClr val="tx1"/>
                </a:solidFill>
              </a:rPr>
              <a:t> som </a:t>
            </a:r>
            <a:r>
              <a:rPr lang="ca-ES" dirty="0" err="1">
                <a:solidFill>
                  <a:schemeClr val="tx1"/>
                </a:solidFill>
              </a:rPr>
              <a:t>vår</a:t>
            </a:r>
            <a:r>
              <a:rPr lang="ca-ES" dirty="0">
                <a:solidFill>
                  <a:schemeClr val="tx1"/>
                </a:solidFill>
              </a:rPr>
              <a:t> </a:t>
            </a:r>
            <a:r>
              <a:rPr lang="ca-ES" dirty="0" err="1">
                <a:solidFill>
                  <a:schemeClr val="tx1"/>
                </a:solidFill>
              </a:rPr>
              <a:t>planet</a:t>
            </a:r>
            <a:r>
              <a:rPr lang="ca-ES" dirty="0">
                <a:solidFill>
                  <a:schemeClr val="tx1"/>
                </a:solidFill>
              </a:rPr>
              <a:t> </a:t>
            </a:r>
            <a:r>
              <a:rPr lang="ca-ES" dirty="0" err="1">
                <a:solidFill>
                  <a:schemeClr val="tx1"/>
                </a:solidFill>
              </a:rPr>
              <a:t>har</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då</a:t>
            </a:r>
            <a:r>
              <a:rPr lang="ca-ES" dirty="0">
                <a:solidFill>
                  <a:schemeClr val="tx1"/>
                </a:solidFill>
              </a:rPr>
              <a:t> </a:t>
            </a:r>
            <a:r>
              <a:rPr lang="ca-ES" dirty="0" err="1">
                <a:solidFill>
                  <a:schemeClr val="tx1"/>
                </a:solidFill>
              </a:rPr>
              <a:t>särskilt</a:t>
            </a:r>
            <a:r>
              <a:rPr lang="ca-ES" dirty="0">
                <a:solidFill>
                  <a:schemeClr val="tx1"/>
                </a:solidFill>
              </a:rPr>
              <a:t> om </a:t>
            </a:r>
            <a:r>
              <a:rPr lang="ca-ES" dirty="0" err="1">
                <a:solidFill>
                  <a:schemeClr val="tx1"/>
                </a:solidFill>
              </a:rPr>
              <a:t>minskad</a:t>
            </a:r>
            <a:r>
              <a:rPr lang="ca-ES" dirty="0">
                <a:solidFill>
                  <a:schemeClr val="tx1"/>
                </a:solidFill>
              </a:rPr>
              <a:t> </a:t>
            </a:r>
            <a:r>
              <a:rPr lang="ca-ES" dirty="0" err="1">
                <a:solidFill>
                  <a:schemeClr val="tx1"/>
                </a:solidFill>
              </a:rPr>
              <a:t>bördighet</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grund</a:t>
            </a:r>
            <a:r>
              <a:rPr lang="ca-ES" dirty="0">
                <a:solidFill>
                  <a:schemeClr val="tx1"/>
                </a:solidFill>
              </a:rPr>
              <a:t> av </a:t>
            </a:r>
            <a:r>
              <a:rPr lang="ca-ES" dirty="0" err="1">
                <a:solidFill>
                  <a:schemeClr val="tx1"/>
                </a:solidFill>
              </a:rPr>
              <a:t>olika</a:t>
            </a:r>
            <a:r>
              <a:rPr lang="ca-ES" dirty="0">
                <a:solidFill>
                  <a:schemeClr val="tx1"/>
                </a:solidFill>
              </a:rPr>
              <a:t> </a:t>
            </a:r>
            <a:r>
              <a:rPr lang="ca-ES" dirty="0" err="1">
                <a:solidFill>
                  <a:schemeClr val="tx1"/>
                </a:solidFill>
              </a:rPr>
              <a:t>faktorer</a:t>
            </a:r>
            <a:r>
              <a:rPr lang="ca-ES" dirty="0">
                <a:solidFill>
                  <a:schemeClr val="tx1"/>
                </a:solidFill>
              </a:rPr>
              <a:t>.</a:t>
            </a:r>
          </a:p>
          <a:p>
            <a:pPr marL="0" indent="0">
              <a:buNone/>
            </a:pPr>
            <a:endParaRPr lang="ca-ES" dirty="0">
              <a:solidFill>
                <a:schemeClr val="tx1"/>
              </a:solidFill>
            </a:endParaRPr>
          </a:p>
          <a:p>
            <a:pPr marL="0" indent="0">
              <a:buNone/>
            </a:pPr>
            <a:r>
              <a:rPr lang="ca-ES" dirty="0" err="1">
                <a:solidFill>
                  <a:schemeClr val="tx1"/>
                </a:solidFill>
              </a:rPr>
              <a:t>Alternativt</a:t>
            </a:r>
            <a:r>
              <a:rPr lang="ca-ES" dirty="0">
                <a:solidFill>
                  <a:schemeClr val="tx1"/>
                </a:solidFill>
              </a:rPr>
              <a:t> kan den </a:t>
            </a:r>
            <a:r>
              <a:rPr lang="ca-ES" dirty="0" err="1">
                <a:solidFill>
                  <a:schemeClr val="tx1"/>
                </a:solidFill>
              </a:rPr>
              <a:t>svenskspråkiga</a:t>
            </a:r>
            <a:r>
              <a:rPr lang="ca-ES" dirty="0">
                <a:solidFill>
                  <a:schemeClr val="tx1"/>
                </a:solidFill>
              </a:rPr>
              <a:t> filmen “Ett </a:t>
            </a:r>
            <a:r>
              <a:rPr lang="ca-ES" dirty="0" err="1">
                <a:solidFill>
                  <a:schemeClr val="tx1"/>
                </a:solidFill>
              </a:rPr>
              <a:t>hemligt</a:t>
            </a:r>
            <a:r>
              <a:rPr lang="ca-ES" dirty="0">
                <a:solidFill>
                  <a:schemeClr val="tx1"/>
                </a:solidFill>
              </a:rPr>
              <a:t> </a:t>
            </a:r>
            <a:r>
              <a:rPr lang="ca-ES" dirty="0" err="1">
                <a:solidFill>
                  <a:schemeClr val="tx1"/>
                </a:solidFill>
              </a:rPr>
              <a:t>universum</a:t>
            </a:r>
            <a:r>
              <a:rPr lang="ca-ES" dirty="0">
                <a:solidFill>
                  <a:schemeClr val="tx1"/>
                </a:solidFill>
              </a:rPr>
              <a:t>” </a:t>
            </a:r>
            <a:r>
              <a:rPr lang="ca-ES" dirty="0" err="1">
                <a:solidFill>
                  <a:schemeClr val="tx1"/>
                </a:solidFill>
              </a:rPr>
              <a:t>visas</a:t>
            </a:r>
            <a:r>
              <a:rPr lang="ca-ES" dirty="0">
                <a:solidFill>
                  <a:schemeClr val="tx1"/>
                </a:solidFill>
              </a:rPr>
              <a:t>. </a:t>
            </a:r>
            <a:r>
              <a:rPr lang="ca-ES" dirty="0" err="1">
                <a:solidFill>
                  <a:schemeClr val="tx1"/>
                </a:solidFill>
              </a:rPr>
              <a:t>Båda</a:t>
            </a:r>
            <a:r>
              <a:rPr lang="ca-ES" dirty="0">
                <a:solidFill>
                  <a:schemeClr val="tx1"/>
                </a:solidFill>
              </a:rPr>
              <a:t> </a:t>
            </a:r>
            <a:r>
              <a:rPr lang="ca-ES" dirty="0" err="1">
                <a:solidFill>
                  <a:schemeClr val="tx1"/>
                </a:solidFill>
              </a:rPr>
              <a:t>finns</a:t>
            </a:r>
            <a:r>
              <a:rPr lang="ca-ES" dirty="0">
                <a:solidFill>
                  <a:schemeClr val="tx1"/>
                </a:solidFill>
              </a:rPr>
              <a:t> </a:t>
            </a:r>
            <a:r>
              <a:rPr lang="ca-ES" dirty="0" err="1">
                <a:solidFill>
                  <a:schemeClr val="tx1"/>
                </a:solidFill>
              </a:rPr>
              <a:t>inbäddade</a:t>
            </a:r>
            <a:r>
              <a:rPr lang="ca-ES" dirty="0">
                <a:solidFill>
                  <a:schemeClr val="tx1"/>
                </a:solidFill>
              </a:rPr>
              <a:t> i </a:t>
            </a:r>
            <a:r>
              <a:rPr lang="ca-ES" dirty="0" err="1">
                <a:solidFill>
                  <a:schemeClr val="tx1"/>
                </a:solidFill>
              </a:rPr>
              <a:t>presentationen</a:t>
            </a:r>
            <a:r>
              <a:rPr lang="ca-ES" dirty="0">
                <a:solidFill>
                  <a:schemeClr val="tx1"/>
                </a:solidFill>
              </a:rPr>
              <a:t>. </a:t>
            </a:r>
          </a:p>
          <a:p>
            <a:pPr marL="0" indent="0">
              <a:buNone/>
            </a:pPr>
            <a:r>
              <a:rPr lang="ca-ES" dirty="0">
                <a:solidFill>
                  <a:schemeClr val="tx1"/>
                </a:solidFill>
              </a:rPr>
              <a:t> </a:t>
            </a:r>
          </a:p>
          <a:p>
            <a:pPr marL="0" indent="0">
              <a:buNone/>
            </a:pPr>
            <a:r>
              <a:rPr lang="ca-ES" dirty="0" err="1">
                <a:solidFill>
                  <a:schemeClr val="tx1"/>
                </a:solidFill>
              </a:rPr>
              <a:t>Eleverna</a:t>
            </a:r>
            <a:r>
              <a:rPr lang="ca-ES" dirty="0">
                <a:solidFill>
                  <a:schemeClr val="tx1"/>
                </a:solidFill>
              </a:rPr>
              <a:t> </a:t>
            </a:r>
            <a:r>
              <a:rPr lang="ca-ES" dirty="0" err="1">
                <a:solidFill>
                  <a:schemeClr val="tx1"/>
                </a:solidFill>
              </a:rPr>
              <a:t>brainstormar</a:t>
            </a:r>
            <a:r>
              <a:rPr lang="ca-ES" dirty="0">
                <a:solidFill>
                  <a:schemeClr val="tx1"/>
                </a:solidFill>
              </a:rPr>
              <a:t> </a:t>
            </a:r>
            <a:r>
              <a:rPr lang="ca-ES" dirty="0" err="1">
                <a:solidFill>
                  <a:schemeClr val="tx1"/>
                </a:solidFill>
              </a:rPr>
              <a:t>för</a:t>
            </a:r>
            <a:r>
              <a:rPr lang="ca-ES" dirty="0">
                <a:solidFill>
                  <a:schemeClr val="tx1"/>
                </a:solidFill>
              </a:rPr>
              <a:t> </a:t>
            </a:r>
            <a:r>
              <a:rPr lang="ca-ES" dirty="0" err="1">
                <a:solidFill>
                  <a:schemeClr val="tx1"/>
                </a:solidFill>
              </a:rPr>
              <a:t>att</a:t>
            </a:r>
            <a:r>
              <a:rPr lang="ca-ES" dirty="0">
                <a:solidFill>
                  <a:schemeClr val="tx1"/>
                </a:solidFill>
              </a:rPr>
              <a:t> ta </a:t>
            </a:r>
            <a:r>
              <a:rPr lang="ca-ES" dirty="0" err="1">
                <a:solidFill>
                  <a:schemeClr val="tx1"/>
                </a:solidFill>
              </a:rPr>
              <a:t>reda</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vad</a:t>
            </a:r>
            <a:r>
              <a:rPr lang="ca-ES" dirty="0">
                <a:solidFill>
                  <a:schemeClr val="tx1"/>
                </a:solidFill>
              </a:rPr>
              <a:t> de vet om </a:t>
            </a:r>
            <a:r>
              <a:rPr lang="ca-ES" dirty="0" err="1">
                <a:solidFill>
                  <a:schemeClr val="tx1"/>
                </a:solidFill>
              </a:rPr>
              <a:t>jordens</a:t>
            </a:r>
            <a:r>
              <a:rPr lang="ca-ES" dirty="0">
                <a:solidFill>
                  <a:schemeClr val="tx1"/>
                </a:solidFill>
              </a:rPr>
              <a:t> </a:t>
            </a:r>
            <a:r>
              <a:rPr lang="ca-ES" dirty="0" err="1">
                <a:solidFill>
                  <a:schemeClr val="tx1"/>
                </a:solidFill>
              </a:rPr>
              <a:t>egenskaper</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hur</a:t>
            </a:r>
            <a:r>
              <a:rPr lang="ca-ES" dirty="0">
                <a:solidFill>
                  <a:schemeClr val="tx1"/>
                </a:solidFill>
              </a:rPr>
              <a:t> de </a:t>
            </a:r>
            <a:r>
              <a:rPr lang="ca-ES" dirty="0" err="1">
                <a:solidFill>
                  <a:schemeClr val="tx1"/>
                </a:solidFill>
              </a:rPr>
              <a:t>påverkar</a:t>
            </a:r>
            <a:r>
              <a:rPr lang="ca-ES" dirty="0">
                <a:solidFill>
                  <a:schemeClr val="tx1"/>
                </a:solidFill>
              </a:rPr>
              <a:t> </a:t>
            </a:r>
            <a:r>
              <a:rPr lang="ca-ES" dirty="0" err="1">
                <a:solidFill>
                  <a:schemeClr val="tx1"/>
                </a:solidFill>
              </a:rPr>
              <a:t>vegetationstäckets</a:t>
            </a:r>
            <a:r>
              <a:rPr lang="ca-ES" dirty="0">
                <a:solidFill>
                  <a:schemeClr val="tx1"/>
                </a:solidFill>
              </a:rPr>
              <a:t> </a:t>
            </a:r>
            <a:r>
              <a:rPr lang="ca-ES" dirty="0" err="1">
                <a:solidFill>
                  <a:schemeClr val="tx1"/>
                </a:solidFill>
              </a:rPr>
              <a:t>utveckling</a:t>
            </a:r>
            <a:r>
              <a:rPr lang="ca-ES" dirty="0">
                <a:solidFill>
                  <a:schemeClr val="tx1"/>
                </a:solidFill>
              </a:rPr>
              <a:t>. </a:t>
            </a:r>
          </a:p>
          <a:p>
            <a:pPr marL="0" indent="0">
              <a:buNone/>
            </a:pPr>
            <a:r>
              <a:rPr lang="ca-ES" dirty="0" err="1">
                <a:solidFill>
                  <a:schemeClr val="tx1"/>
                </a:solidFill>
              </a:rPr>
              <a:t>Frågorna</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slide</a:t>
            </a:r>
            <a:r>
              <a:rPr lang="ca-ES" dirty="0">
                <a:solidFill>
                  <a:schemeClr val="tx1"/>
                </a:solidFill>
              </a:rPr>
              <a:t> 11 kan </a:t>
            </a:r>
            <a:r>
              <a:rPr lang="ca-ES" dirty="0" err="1">
                <a:solidFill>
                  <a:schemeClr val="tx1"/>
                </a:solidFill>
              </a:rPr>
              <a:t>visas</a:t>
            </a:r>
            <a:r>
              <a:rPr lang="ca-ES" dirty="0">
                <a:solidFill>
                  <a:schemeClr val="tx1"/>
                </a:solidFill>
              </a:rPr>
              <a:t> i </a:t>
            </a:r>
            <a:r>
              <a:rPr lang="ca-ES" dirty="0" err="1">
                <a:solidFill>
                  <a:schemeClr val="tx1"/>
                </a:solidFill>
              </a:rPr>
              <a:t>klassrummet</a:t>
            </a:r>
            <a:r>
              <a:rPr lang="ca-ES" dirty="0">
                <a:solidFill>
                  <a:schemeClr val="tx1"/>
                </a:solidFill>
              </a:rPr>
              <a:t> </a:t>
            </a:r>
            <a:r>
              <a:rPr lang="ca-ES" dirty="0" err="1">
                <a:solidFill>
                  <a:schemeClr val="tx1"/>
                </a:solidFill>
              </a:rPr>
              <a:t>under</a:t>
            </a:r>
            <a:r>
              <a:rPr lang="ca-ES" dirty="0">
                <a:solidFill>
                  <a:schemeClr val="tx1"/>
                </a:solidFill>
              </a:rPr>
              <a:t> </a:t>
            </a:r>
            <a:r>
              <a:rPr lang="ca-ES" dirty="0" err="1">
                <a:solidFill>
                  <a:schemeClr val="tx1"/>
                </a:solidFill>
              </a:rPr>
              <a:t>tiden</a:t>
            </a:r>
            <a:r>
              <a:rPr lang="ca-ES" dirty="0">
                <a:solidFill>
                  <a:schemeClr val="tx1"/>
                </a:solidFill>
              </a:rPr>
              <a:t>. </a:t>
            </a:r>
          </a:p>
          <a:p>
            <a:pPr marL="0" indent="0">
              <a:buNone/>
            </a:pPr>
            <a:endParaRPr lang="ca-ES" dirty="0">
              <a:solidFill>
                <a:schemeClr val="tx1"/>
              </a:solidFill>
            </a:endParaRPr>
          </a:p>
          <a:p>
            <a:pPr marL="0" indent="0">
              <a:buNone/>
            </a:pPr>
            <a:r>
              <a:rPr lang="ca-ES" b="1" dirty="0">
                <a:solidFill>
                  <a:schemeClr val="tx1"/>
                </a:solidFill>
              </a:rPr>
              <a:t>BLOCK 2 (30 min):</a:t>
            </a:r>
            <a:endParaRPr lang="ca-ES" dirty="0">
              <a:solidFill>
                <a:schemeClr val="tx1"/>
              </a:solidFill>
            </a:endParaRPr>
          </a:p>
          <a:p>
            <a:pPr marL="0" indent="0">
              <a:buNone/>
            </a:pPr>
            <a:r>
              <a:rPr lang="ca-ES" dirty="0" err="1">
                <a:solidFill>
                  <a:schemeClr val="tx1"/>
                </a:solidFill>
              </a:rPr>
              <a:t>För</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lära</a:t>
            </a:r>
            <a:r>
              <a:rPr lang="ca-ES" dirty="0">
                <a:solidFill>
                  <a:schemeClr val="tx1"/>
                </a:solidFill>
              </a:rPr>
              <a:t> </a:t>
            </a:r>
            <a:r>
              <a:rPr lang="ca-ES" dirty="0" err="1">
                <a:solidFill>
                  <a:schemeClr val="tx1"/>
                </a:solidFill>
              </a:rPr>
              <a:t>sig</a:t>
            </a:r>
            <a:r>
              <a:rPr lang="ca-ES" dirty="0">
                <a:solidFill>
                  <a:schemeClr val="tx1"/>
                </a:solidFill>
              </a:rPr>
              <a:t> de </a:t>
            </a:r>
            <a:r>
              <a:rPr lang="ca-ES" dirty="0" err="1">
                <a:solidFill>
                  <a:schemeClr val="tx1"/>
                </a:solidFill>
              </a:rPr>
              <a:t>grundläggande</a:t>
            </a:r>
            <a:r>
              <a:rPr lang="ca-ES" dirty="0">
                <a:solidFill>
                  <a:schemeClr val="tx1"/>
                </a:solidFill>
              </a:rPr>
              <a:t> </a:t>
            </a:r>
            <a:r>
              <a:rPr lang="ca-ES" dirty="0" err="1">
                <a:solidFill>
                  <a:schemeClr val="tx1"/>
                </a:solidFill>
              </a:rPr>
              <a:t>begreppen</a:t>
            </a:r>
            <a:r>
              <a:rPr lang="ca-ES" dirty="0">
                <a:solidFill>
                  <a:schemeClr val="tx1"/>
                </a:solidFill>
              </a:rPr>
              <a:t> som </a:t>
            </a:r>
            <a:r>
              <a:rPr lang="ca-ES" dirty="0" err="1">
                <a:solidFill>
                  <a:schemeClr val="tx1"/>
                </a:solidFill>
              </a:rPr>
              <a:t>eleverna</a:t>
            </a:r>
            <a:r>
              <a:rPr lang="ca-ES" dirty="0">
                <a:solidFill>
                  <a:schemeClr val="tx1"/>
                </a:solidFill>
              </a:rPr>
              <a:t> </a:t>
            </a:r>
            <a:r>
              <a:rPr lang="ca-ES" dirty="0" err="1">
                <a:solidFill>
                  <a:schemeClr val="tx1"/>
                </a:solidFill>
              </a:rPr>
              <a:t>behöver</a:t>
            </a:r>
            <a:r>
              <a:rPr lang="ca-ES" dirty="0">
                <a:solidFill>
                  <a:schemeClr val="tx1"/>
                </a:solidFill>
              </a:rPr>
              <a:t> </a:t>
            </a:r>
            <a:r>
              <a:rPr lang="ca-ES" dirty="0" err="1">
                <a:solidFill>
                  <a:schemeClr val="tx1"/>
                </a:solidFill>
              </a:rPr>
              <a:t>kunna</a:t>
            </a:r>
            <a:r>
              <a:rPr lang="ca-ES" dirty="0">
                <a:solidFill>
                  <a:schemeClr val="tx1"/>
                </a:solidFill>
              </a:rPr>
              <a:t> om </a:t>
            </a:r>
            <a:r>
              <a:rPr lang="ca-ES" dirty="0" err="1">
                <a:solidFill>
                  <a:schemeClr val="tx1"/>
                </a:solidFill>
              </a:rPr>
              <a:t>jord</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förbättra</a:t>
            </a:r>
            <a:r>
              <a:rPr lang="ca-ES" dirty="0">
                <a:solidFill>
                  <a:schemeClr val="tx1"/>
                </a:solidFill>
              </a:rPr>
              <a:t> </a:t>
            </a:r>
            <a:r>
              <a:rPr lang="ca-ES" dirty="0" err="1">
                <a:solidFill>
                  <a:schemeClr val="tx1"/>
                </a:solidFill>
              </a:rPr>
              <a:t>deras</a:t>
            </a:r>
            <a:r>
              <a:rPr lang="ca-ES" dirty="0">
                <a:solidFill>
                  <a:schemeClr val="tx1"/>
                </a:solidFill>
              </a:rPr>
              <a:t> </a:t>
            </a:r>
            <a:r>
              <a:rPr lang="ca-ES" dirty="0" err="1">
                <a:solidFill>
                  <a:schemeClr val="tx1"/>
                </a:solidFill>
              </a:rPr>
              <a:t>kunskaper</a:t>
            </a:r>
            <a:r>
              <a:rPr lang="ca-ES" dirty="0">
                <a:solidFill>
                  <a:schemeClr val="tx1"/>
                </a:solidFill>
              </a:rPr>
              <a:t> </a:t>
            </a:r>
            <a:r>
              <a:rPr lang="ca-ES" dirty="0" err="1">
                <a:solidFill>
                  <a:schemeClr val="tx1"/>
                </a:solidFill>
              </a:rPr>
              <a:t>används</a:t>
            </a:r>
            <a:r>
              <a:rPr lang="ca-ES" dirty="0">
                <a:solidFill>
                  <a:schemeClr val="tx1"/>
                </a:solidFill>
              </a:rPr>
              <a:t> </a:t>
            </a:r>
            <a:r>
              <a:rPr lang="ca-ES" dirty="0" err="1">
                <a:solidFill>
                  <a:schemeClr val="tx1"/>
                </a:solidFill>
              </a:rPr>
              <a:t>det</a:t>
            </a:r>
            <a:r>
              <a:rPr lang="ca-ES" dirty="0">
                <a:solidFill>
                  <a:schemeClr val="tx1"/>
                </a:solidFill>
              </a:rPr>
              <a:t> </a:t>
            </a:r>
            <a:r>
              <a:rPr lang="ca-ES" dirty="0" err="1">
                <a:solidFill>
                  <a:schemeClr val="tx1"/>
                </a:solidFill>
              </a:rPr>
              <a:t>interaktiva</a:t>
            </a:r>
            <a:r>
              <a:rPr lang="ca-ES" dirty="0">
                <a:solidFill>
                  <a:schemeClr val="tx1"/>
                </a:solidFill>
              </a:rPr>
              <a:t> </a:t>
            </a:r>
            <a:r>
              <a:rPr lang="ca-ES" dirty="0" err="1">
                <a:solidFill>
                  <a:schemeClr val="tx1"/>
                </a:solidFill>
              </a:rPr>
              <a:t>programmet</a:t>
            </a:r>
            <a:r>
              <a:rPr lang="ca-ES" dirty="0">
                <a:solidFill>
                  <a:schemeClr val="tx1"/>
                </a:solidFill>
              </a:rPr>
              <a:t> </a:t>
            </a:r>
            <a:r>
              <a:rPr lang="ca-ES" dirty="0" err="1">
                <a:solidFill>
                  <a:schemeClr val="tx1"/>
                </a:solidFill>
              </a:rPr>
              <a:t>Edafos</a:t>
            </a:r>
            <a:r>
              <a:rPr lang="ca-ES" dirty="0">
                <a:solidFill>
                  <a:schemeClr val="tx1"/>
                </a:solidFill>
              </a:rPr>
              <a:t>: </a:t>
            </a:r>
            <a:r>
              <a:rPr lang="ca-ES" dirty="0">
                <a:solidFill>
                  <a:schemeClr val="tx1"/>
                </a:solidFill>
                <a:hlinkClick r:id="rId5"/>
              </a:rPr>
              <a:t>https://www.cienciadelsuelo.es/</a:t>
            </a:r>
            <a:r>
              <a:rPr lang="ca-ES" dirty="0">
                <a:solidFill>
                  <a:schemeClr val="tx1"/>
                </a:solidFill>
              </a:rPr>
              <a:t> </a:t>
            </a:r>
            <a:br>
              <a:rPr lang="ca-ES" dirty="0">
                <a:solidFill>
                  <a:schemeClr val="tx1"/>
                </a:solidFill>
              </a:rPr>
            </a:br>
            <a:r>
              <a:rPr lang="ca-ES" dirty="0" err="1">
                <a:solidFill>
                  <a:schemeClr val="tx1"/>
                </a:solidFill>
              </a:rPr>
              <a:t>Det</a:t>
            </a:r>
            <a:r>
              <a:rPr lang="ca-ES" dirty="0">
                <a:solidFill>
                  <a:schemeClr val="tx1"/>
                </a:solidFill>
              </a:rPr>
              <a:t> </a:t>
            </a:r>
            <a:r>
              <a:rPr lang="ca-ES" dirty="0" err="1">
                <a:solidFill>
                  <a:schemeClr val="tx1"/>
                </a:solidFill>
              </a:rPr>
              <a:t>är</a:t>
            </a:r>
            <a:r>
              <a:rPr lang="ca-ES" dirty="0">
                <a:solidFill>
                  <a:schemeClr val="tx1"/>
                </a:solidFill>
              </a:rPr>
              <a:t> </a:t>
            </a:r>
            <a:r>
              <a:rPr lang="ca-ES" dirty="0" err="1">
                <a:solidFill>
                  <a:schemeClr val="tx1"/>
                </a:solidFill>
              </a:rPr>
              <a:t>ett</a:t>
            </a:r>
            <a:r>
              <a:rPr lang="ca-ES" dirty="0">
                <a:solidFill>
                  <a:schemeClr val="tx1"/>
                </a:solidFill>
              </a:rPr>
              <a:t> </a:t>
            </a:r>
            <a:r>
              <a:rPr lang="ca-ES" dirty="0" err="1">
                <a:solidFill>
                  <a:schemeClr val="tx1"/>
                </a:solidFill>
              </a:rPr>
              <a:t>nätbaserat</a:t>
            </a:r>
            <a:r>
              <a:rPr lang="ca-ES" dirty="0">
                <a:solidFill>
                  <a:schemeClr val="tx1"/>
                </a:solidFill>
              </a:rPr>
              <a:t> </a:t>
            </a:r>
            <a:r>
              <a:rPr lang="ca-ES" dirty="0" err="1">
                <a:solidFill>
                  <a:schemeClr val="tx1"/>
                </a:solidFill>
              </a:rPr>
              <a:t>utbildningsmaterial</a:t>
            </a:r>
            <a:r>
              <a:rPr lang="ca-ES" dirty="0">
                <a:solidFill>
                  <a:schemeClr val="tx1"/>
                </a:solidFill>
              </a:rPr>
              <a:t> som </a:t>
            </a:r>
            <a:r>
              <a:rPr lang="ca-ES" dirty="0" err="1">
                <a:solidFill>
                  <a:schemeClr val="tx1"/>
                </a:solidFill>
              </a:rPr>
              <a:t>förklarar</a:t>
            </a:r>
            <a:r>
              <a:rPr lang="ca-ES" dirty="0">
                <a:solidFill>
                  <a:schemeClr val="tx1"/>
                </a:solidFill>
              </a:rPr>
              <a:t> de </a:t>
            </a:r>
            <a:r>
              <a:rPr lang="ca-ES" dirty="0" err="1">
                <a:solidFill>
                  <a:schemeClr val="tx1"/>
                </a:solidFill>
              </a:rPr>
              <a:t>grundläggande</a:t>
            </a:r>
            <a:r>
              <a:rPr lang="ca-ES" dirty="0">
                <a:solidFill>
                  <a:schemeClr val="tx1"/>
                </a:solidFill>
              </a:rPr>
              <a:t> </a:t>
            </a:r>
            <a:r>
              <a:rPr lang="ca-ES" dirty="0" err="1">
                <a:solidFill>
                  <a:schemeClr val="tx1"/>
                </a:solidFill>
              </a:rPr>
              <a:t>begreppen</a:t>
            </a:r>
            <a:r>
              <a:rPr lang="ca-ES" dirty="0">
                <a:solidFill>
                  <a:schemeClr val="tx1"/>
                </a:solidFill>
              </a:rPr>
              <a:t> </a:t>
            </a:r>
            <a:r>
              <a:rPr lang="ca-ES" dirty="0" err="1">
                <a:solidFill>
                  <a:schemeClr val="tx1"/>
                </a:solidFill>
              </a:rPr>
              <a:t>inom</a:t>
            </a:r>
            <a:r>
              <a:rPr lang="ca-ES" dirty="0">
                <a:solidFill>
                  <a:schemeClr val="tx1"/>
                </a:solidFill>
              </a:rPr>
              <a:t> </a:t>
            </a:r>
            <a:r>
              <a:rPr lang="ca-ES" dirty="0" err="1">
                <a:solidFill>
                  <a:schemeClr val="tx1"/>
                </a:solidFill>
              </a:rPr>
              <a:t>jordhälsa</a:t>
            </a:r>
            <a:r>
              <a:rPr lang="ca-ES" dirty="0">
                <a:solidFill>
                  <a:schemeClr val="tx1"/>
                </a:solidFill>
              </a:rPr>
              <a:t>, </a:t>
            </a:r>
            <a:r>
              <a:rPr lang="ca-ES" dirty="0" err="1">
                <a:solidFill>
                  <a:schemeClr val="tx1"/>
                </a:solidFill>
              </a:rPr>
              <a:t>antingen</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engelska</a:t>
            </a:r>
            <a:r>
              <a:rPr lang="ca-ES" dirty="0">
                <a:solidFill>
                  <a:schemeClr val="tx1"/>
                </a:solidFill>
              </a:rPr>
              <a:t> </a:t>
            </a:r>
            <a:r>
              <a:rPr lang="ca-ES" dirty="0" err="1">
                <a:solidFill>
                  <a:schemeClr val="tx1"/>
                </a:solidFill>
              </a:rPr>
              <a:t>eller</a:t>
            </a:r>
            <a:r>
              <a:rPr lang="ca-ES" dirty="0">
                <a:solidFill>
                  <a:schemeClr val="tx1"/>
                </a:solidFill>
              </a:rPr>
              <a:t> </a:t>
            </a:r>
            <a:r>
              <a:rPr lang="ca-ES" dirty="0" err="1">
                <a:solidFill>
                  <a:schemeClr val="tx1"/>
                </a:solidFill>
              </a:rPr>
              <a:t>spanska</a:t>
            </a:r>
            <a:r>
              <a:rPr lang="ca-ES" dirty="0">
                <a:solidFill>
                  <a:schemeClr val="tx1"/>
                </a:solidFill>
              </a:rPr>
              <a:t>. </a:t>
            </a:r>
          </a:p>
          <a:p>
            <a:pPr marL="0" indent="0">
              <a:buNone/>
            </a:pPr>
            <a:endParaRPr lang="ca-ES" dirty="0">
              <a:solidFill>
                <a:schemeClr val="tx1"/>
              </a:solidFill>
            </a:endParaRPr>
          </a:p>
          <a:p>
            <a:pPr marL="0" indent="0">
              <a:buNone/>
            </a:pPr>
            <a:r>
              <a:rPr lang="ca-ES" dirty="0" err="1">
                <a:solidFill>
                  <a:schemeClr val="tx1"/>
                </a:solidFill>
              </a:rPr>
              <a:t>Eleverna</a:t>
            </a:r>
            <a:r>
              <a:rPr lang="ca-ES" dirty="0">
                <a:solidFill>
                  <a:schemeClr val="tx1"/>
                </a:solidFill>
              </a:rPr>
              <a:t> </a:t>
            </a:r>
            <a:r>
              <a:rPr lang="ca-ES" dirty="0" err="1">
                <a:solidFill>
                  <a:schemeClr val="tx1"/>
                </a:solidFill>
              </a:rPr>
              <a:t>får</a:t>
            </a:r>
            <a:r>
              <a:rPr lang="ca-ES" dirty="0">
                <a:solidFill>
                  <a:schemeClr val="tx1"/>
                </a:solidFill>
              </a:rPr>
              <a:t> i </a:t>
            </a:r>
            <a:r>
              <a:rPr lang="ca-ES" dirty="0" err="1">
                <a:solidFill>
                  <a:schemeClr val="tx1"/>
                </a:solidFill>
              </a:rPr>
              <a:t>grupper</a:t>
            </a:r>
            <a:r>
              <a:rPr lang="ca-ES" dirty="0">
                <a:solidFill>
                  <a:schemeClr val="tx1"/>
                </a:solidFill>
              </a:rPr>
              <a:t> om </a:t>
            </a:r>
            <a:r>
              <a:rPr lang="ca-ES" dirty="0" err="1">
                <a:solidFill>
                  <a:schemeClr val="tx1"/>
                </a:solidFill>
              </a:rPr>
              <a:t>fyra</a:t>
            </a:r>
            <a:r>
              <a:rPr lang="ca-ES" dirty="0">
                <a:solidFill>
                  <a:schemeClr val="tx1"/>
                </a:solidFill>
              </a:rPr>
              <a:t> </a:t>
            </a:r>
            <a:r>
              <a:rPr lang="ca-ES" dirty="0" err="1">
                <a:solidFill>
                  <a:schemeClr val="tx1"/>
                </a:solidFill>
              </a:rPr>
              <a:t>gå</a:t>
            </a:r>
            <a:r>
              <a:rPr lang="ca-ES" dirty="0">
                <a:solidFill>
                  <a:schemeClr val="tx1"/>
                </a:solidFill>
              </a:rPr>
              <a:t> till </a:t>
            </a:r>
            <a:r>
              <a:rPr lang="ca-ES" dirty="0" err="1">
                <a:solidFill>
                  <a:schemeClr val="tx1"/>
                </a:solidFill>
              </a:rPr>
              <a:t>webbplatsen</a:t>
            </a:r>
            <a:r>
              <a:rPr lang="ca-ES" dirty="0">
                <a:solidFill>
                  <a:schemeClr val="tx1"/>
                </a:solidFill>
              </a:rPr>
              <a:t> </a:t>
            </a:r>
            <a:r>
              <a:rPr lang="ca-ES" dirty="0" err="1">
                <a:solidFill>
                  <a:schemeClr val="tx1"/>
                </a:solidFill>
              </a:rPr>
              <a:t>för</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söka</a:t>
            </a:r>
            <a:r>
              <a:rPr lang="ca-ES" dirty="0">
                <a:solidFill>
                  <a:schemeClr val="tx1"/>
                </a:solidFill>
              </a:rPr>
              <a:t> </a:t>
            </a:r>
            <a:r>
              <a:rPr lang="ca-ES" dirty="0" err="1">
                <a:solidFill>
                  <a:schemeClr val="tx1"/>
                </a:solidFill>
              </a:rPr>
              <a:t>information</a:t>
            </a:r>
            <a:r>
              <a:rPr lang="ca-ES" dirty="0">
                <a:solidFill>
                  <a:schemeClr val="tx1"/>
                </a:solidFill>
              </a:rPr>
              <a:t> om </a:t>
            </a:r>
            <a:r>
              <a:rPr lang="ca-ES" dirty="0" err="1">
                <a:solidFill>
                  <a:schemeClr val="tx1"/>
                </a:solidFill>
              </a:rPr>
              <a:t>begreppen</a:t>
            </a:r>
            <a:r>
              <a:rPr lang="ca-ES" dirty="0">
                <a:solidFill>
                  <a:schemeClr val="tx1"/>
                </a:solidFill>
              </a:rPr>
              <a:t> </a:t>
            </a:r>
            <a:r>
              <a:rPr lang="ca-ES" dirty="0" err="1">
                <a:solidFill>
                  <a:schemeClr val="tx1"/>
                </a:solidFill>
              </a:rPr>
              <a:t>för</a:t>
            </a:r>
            <a:r>
              <a:rPr lang="ca-ES" dirty="0">
                <a:solidFill>
                  <a:schemeClr val="tx1"/>
                </a:solidFill>
              </a:rPr>
              <a:t> </a:t>
            </a:r>
            <a:r>
              <a:rPr lang="ca-ES" dirty="0" err="1">
                <a:solidFill>
                  <a:schemeClr val="tx1"/>
                </a:solidFill>
              </a:rPr>
              <a:t>jordprofilen</a:t>
            </a:r>
            <a:r>
              <a:rPr lang="ca-ES" dirty="0">
                <a:solidFill>
                  <a:schemeClr val="tx1"/>
                </a:solidFill>
              </a:rPr>
              <a:t>, </a:t>
            </a:r>
            <a:r>
              <a:rPr lang="ca-ES" dirty="0" err="1">
                <a:solidFill>
                  <a:schemeClr val="tx1"/>
                </a:solidFill>
              </a:rPr>
              <a:t>dess</a:t>
            </a:r>
            <a:r>
              <a:rPr lang="ca-ES" dirty="0">
                <a:solidFill>
                  <a:schemeClr val="tx1"/>
                </a:solidFill>
              </a:rPr>
              <a:t> </a:t>
            </a:r>
            <a:r>
              <a:rPr lang="ca-ES" dirty="0" err="1">
                <a:solidFill>
                  <a:schemeClr val="tx1"/>
                </a:solidFill>
              </a:rPr>
              <a:t>beståndsdelar</a:t>
            </a:r>
            <a:r>
              <a:rPr lang="ca-ES" dirty="0">
                <a:solidFill>
                  <a:schemeClr val="tx1"/>
                </a:solidFill>
              </a:rPr>
              <a:t>, </a:t>
            </a:r>
            <a:r>
              <a:rPr lang="ca-ES" dirty="0" err="1">
                <a:solidFill>
                  <a:schemeClr val="tx1"/>
                </a:solidFill>
              </a:rPr>
              <a:t>sammansättning</a:t>
            </a:r>
            <a:r>
              <a:rPr lang="ca-ES" dirty="0">
                <a:solidFill>
                  <a:schemeClr val="tx1"/>
                </a:solidFill>
              </a:rPr>
              <a:t> </a:t>
            </a:r>
            <a:r>
              <a:rPr lang="ca-ES" dirty="0" err="1">
                <a:solidFill>
                  <a:schemeClr val="tx1"/>
                </a:solidFill>
              </a:rPr>
              <a:t>och</a:t>
            </a:r>
            <a:r>
              <a:rPr lang="ca-ES" dirty="0">
                <a:solidFill>
                  <a:schemeClr val="tx1"/>
                </a:solidFill>
              </a:rPr>
              <a:t> </a:t>
            </a:r>
            <a:r>
              <a:rPr lang="ca-ES" dirty="0" err="1">
                <a:solidFill>
                  <a:schemeClr val="tx1"/>
                </a:solidFill>
              </a:rPr>
              <a:t>funktioner</a:t>
            </a:r>
            <a:r>
              <a:rPr lang="ca-ES" dirty="0">
                <a:solidFill>
                  <a:schemeClr val="tx1"/>
                </a:solidFill>
              </a:rPr>
              <a:t>. Om </a:t>
            </a:r>
            <a:r>
              <a:rPr lang="ca-ES" dirty="0" err="1">
                <a:solidFill>
                  <a:schemeClr val="tx1"/>
                </a:solidFill>
              </a:rPr>
              <a:t>det</a:t>
            </a:r>
            <a:r>
              <a:rPr lang="ca-ES" dirty="0">
                <a:solidFill>
                  <a:schemeClr val="tx1"/>
                </a:solidFill>
              </a:rPr>
              <a:t> </a:t>
            </a:r>
            <a:r>
              <a:rPr lang="ca-ES" dirty="0" err="1">
                <a:solidFill>
                  <a:schemeClr val="tx1"/>
                </a:solidFill>
              </a:rPr>
              <a:t>finns</a:t>
            </a:r>
            <a:r>
              <a:rPr lang="ca-ES" dirty="0">
                <a:solidFill>
                  <a:schemeClr val="tx1"/>
                </a:solidFill>
              </a:rPr>
              <a:t> </a:t>
            </a:r>
            <a:r>
              <a:rPr lang="ca-ES" dirty="0" err="1">
                <a:solidFill>
                  <a:schemeClr val="tx1"/>
                </a:solidFill>
              </a:rPr>
              <a:t>tid</a:t>
            </a:r>
            <a:r>
              <a:rPr lang="ca-ES" dirty="0">
                <a:solidFill>
                  <a:schemeClr val="tx1"/>
                </a:solidFill>
              </a:rPr>
              <a:t> kan </a:t>
            </a:r>
            <a:r>
              <a:rPr lang="ca-ES" dirty="0" err="1">
                <a:solidFill>
                  <a:schemeClr val="tx1"/>
                </a:solidFill>
              </a:rPr>
              <a:t>eleverna</a:t>
            </a:r>
            <a:r>
              <a:rPr lang="ca-ES" dirty="0">
                <a:solidFill>
                  <a:schemeClr val="tx1"/>
                </a:solidFill>
              </a:rPr>
              <a:t> testa </a:t>
            </a:r>
            <a:r>
              <a:rPr lang="ca-ES" dirty="0" err="1">
                <a:solidFill>
                  <a:schemeClr val="tx1"/>
                </a:solidFill>
              </a:rPr>
              <a:t>övningen</a:t>
            </a:r>
            <a:r>
              <a:rPr lang="ca-ES" dirty="0">
                <a:solidFill>
                  <a:schemeClr val="tx1"/>
                </a:solidFill>
              </a:rPr>
              <a:t> </a:t>
            </a:r>
            <a:r>
              <a:rPr lang="ca-ES" dirty="0" err="1">
                <a:solidFill>
                  <a:schemeClr val="tx1"/>
                </a:solidFill>
              </a:rPr>
              <a:t>med</a:t>
            </a:r>
            <a:r>
              <a:rPr lang="ca-ES" dirty="0">
                <a:solidFill>
                  <a:schemeClr val="tx1"/>
                </a:solidFill>
              </a:rPr>
              <a:t> 24 </a:t>
            </a:r>
            <a:r>
              <a:rPr lang="ca-ES" dirty="0" err="1">
                <a:solidFill>
                  <a:schemeClr val="tx1"/>
                </a:solidFill>
              </a:rPr>
              <a:t>frågor</a:t>
            </a:r>
            <a:r>
              <a:rPr lang="ca-ES" dirty="0">
                <a:solidFill>
                  <a:schemeClr val="tx1"/>
                </a:solidFill>
              </a:rPr>
              <a:t> som </a:t>
            </a:r>
            <a:r>
              <a:rPr lang="ca-ES" dirty="0" err="1">
                <a:solidFill>
                  <a:schemeClr val="tx1"/>
                </a:solidFill>
              </a:rPr>
              <a:t>finns</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plattformen</a:t>
            </a:r>
            <a:r>
              <a:rPr lang="ca-ES" dirty="0">
                <a:solidFill>
                  <a:schemeClr val="tx1"/>
                </a:solidFill>
              </a:rPr>
              <a:t>. </a:t>
            </a:r>
            <a:br>
              <a:rPr lang="ca-ES" dirty="0">
                <a:solidFill>
                  <a:schemeClr val="tx1"/>
                </a:solidFill>
              </a:rPr>
            </a:br>
            <a:r>
              <a:rPr lang="ca-ES" dirty="0" err="1">
                <a:solidFill>
                  <a:schemeClr val="tx1"/>
                </a:solidFill>
              </a:rPr>
              <a:t>På</a:t>
            </a:r>
            <a:r>
              <a:rPr lang="ca-ES" dirty="0">
                <a:solidFill>
                  <a:schemeClr val="tx1"/>
                </a:solidFill>
              </a:rPr>
              <a:t> </a:t>
            </a:r>
            <a:r>
              <a:rPr lang="ca-ES" dirty="0" err="1">
                <a:solidFill>
                  <a:schemeClr val="tx1"/>
                </a:solidFill>
              </a:rPr>
              <a:t>vetenskapallmanhet.se</a:t>
            </a:r>
            <a:r>
              <a:rPr lang="ca-ES" dirty="0">
                <a:solidFill>
                  <a:schemeClr val="tx1"/>
                </a:solidFill>
              </a:rPr>
              <a:t>/</a:t>
            </a:r>
            <a:r>
              <a:rPr lang="ca-ES" dirty="0" err="1">
                <a:solidFill>
                  <a:schemeClr val="tx1"/>
                </a:solidFill>
              </a:rPr>
              <a:t>jordhalsa</a:t>
            </a:r>
            <a:r>
              <a:rPr lang="ca-ES" dirty="0">
                <a:solidFill>
                  <a:schemeClr val="tx1"/>
                </a:solidFill>
              </a:rPr>
              <a:t> </a:t>
            </a:r>
            <a:r>
              <a:rPr lang="ca-ES" dirty="0" err="1">
                <a:solidFill>
                  <a:schemeClr val="tx1"/>
                </a:solidFill>
              </a:rPr>
              <a:t>finns</a:t>
            </a:r>
            <a:r>
              <a:rPr lang="ca-ES" dirty="0">
                <a:solidFill>
                  <a:schemeClr val="tx1"/>
                </a:solidFill>
              </a:rPr>
              <a:t> </a:t>
            </a:r>
            <a:r>
              <a:rPr lang="ca-ES" dirty="0" err="1">
                <a:solidFill>
                  <a:schemeClr val="tx1"/>
                </a:solidFill>
              </a:rPr>
              <a:t>grundläggande</a:t>
            </a:r>
            <a:r>
              <a:rPr lang="ca-ES" dirty="0">
                <a:solidFill>
                  <a:schemeClr val="tx1"/>
                </a:solidFill>
              </a:rPr>
              <a:t> </a:t>
            </a:r>
            <a:r>
              <a:rPr lang="ca-ES" dirty="0" err="1">
                <a:solidFill>
                  <a:schemeClr val="tx1"/>
                </a:solidFill>
              </a:rPr>
              <a:t>information</a:t>
            </a:r>
            <a:r>
              <a:rPr lang="ca-ES" dirty="0">
                <a:solidFill>
                  <a:schemeClr val="tx1"/>
                </a:solidFill>
              </a:rPr>
              <a:t> om </a:t>
            </a:r>
            <a:r>
              <a:rPr lang="ca-ES" dirty="0" err="1">
                <a:solidFill>
                  <a:schemeClr val="tx1"/>
                </a:solidFill>
              </a:rPr>
              <a:t>jordhälsa</a:t>
            </a:r>
            <a:r>
              <a:rPr lang="ca-ES" dirty="0">
                <a:solidFill>
                  <a:schemeClr val="tx1"/>
                </a:solidFill>
              </a:rPr>
              <a:t> </a:t>
            </a:r>
            <a:r>
              <a:rPr lang="ca-ES" dirty="0" err="1">
                <a:solidFill>
                  <a:schemeClr val="tx1"/>
                </a:solidFill>
              </a:rPr>
              <a:t>på</a:t>
            </a:r>
            <a:r>
              <a:rPr lang="ca-ES" dirty="0">
                <a:solidFill>
                  <a:schemeClr val="tx1"/>
                </a:solidFill>
              </a:rPr>
              <a:t> </a:t>
            </a:r>
            <a:r>
              <a:rPr lang="ca-ES" dirty="0" err="1">
                <a:solidFill>
                  <a:schemeClr val="tx1"/>
                </a:solidFill>
              </a:rPr>
              <a:t>svenska</a:t>
            </a:r>
            <a:r>
              <a:rPr lang="ca-ES" dirty="0">
                <a:solidFill>
                  <a:schemeClr val="tx1"/>
                </a:solidFill>
              </a:rPr>
              <a:t> </a:t>
            </a:r>
            <a:r>
              <a:rPr lang="ca-ES" dirty="0" err="1">
                <a:solidFill>
                  <a:schemeClr val="tx1"/>
                </a:solidFill>
              </a:rPr>
              <a:t>att</a:t>
            </a:r>
            <a:r>
              <a:rPr lang="ca-ES" dirty="0">
                <a:solidFill>
                  <a:schemeClr val="tx1"/>
                </a:solidFill>
              </a:rPr>
              <a:t> </a:t>
            </a:r>
            <a:r>
              <a:rPr lang="ca-ES" dirty="0" err="1">
                <a:solidFill>
                  <a:schemeClr val="tx1"/>
                </a:solidFill>
              </a:rPr>
              <a:t>komplettera</a:t>
            </a:r>
            <a:r>
              <a:rPr lang="ca-ES" dirty="0">
                <a:solidFill>
                  <a:schemeClr val="tx1"/>
                </a:solidFill>
              </a:rPr>
              <a:t> </a:t>
            </a:r>
            <a:r>
              <a:rPr lang="ca-ES" dirty="0" err="1">
                <a:solidFill>
                  <a:schemeClr val="tx1"/>
                </a:solidFill>
              </a:rPr>
              <a:t>med</a:t>
            </a:r>
            <a:r>
              <a:rPr lang="ca-ES" dirty="0">
                <a:solidFill>
                  <a:schemeClr val="tx1"/>
                </a:solidFill>
              </a:rPr>
              <a:t>. </a:t>
            </a:r>
          </a:p>
          <a:p>
            <a:pPr marL="0" indent="0">
              <a:buNone/>
            </a:pPr>
            <a:br>
              <a:rPr lang="ca-ES" dirty="0">
                <a:solidFill>
                  <a:schemeClr val="tx1"/>
                </a:solidFill>
              </a:rPr>
            </a:br>
            <a:r>
              <a:rPr lang="ca-ES" dirty="0" err="1">
                <a:solidFill>
                  <a:schemeClr val="tx1"/>
                </a:solidFill>
              </a:rPr>
              <a:t>Eleverna</a:t>
            </a:r>
            <a:r>
              <a:rPr lang="ca-ES" dirty="0">
                <a:solidFill>
                  <a:schemeClr val="tx1"/>
                </a:solidFill>
              </a:rPr>
              <a:t> kan </a:t>
            </a:r>
            <a:r>
              <a:rPr lang="ca-ES" dirty="0" err="1">
                <a:solidFill>
                  <a:schemeClr val="tx1"/>
                </a:solidFill>
              </a:rPr>
              <a:t>även</a:t>
            </a:r>
            <a:r>
              <a:rPr lang="ca-ES" dirty="0">
                <a:solidFill>
                  <a:schemeClr val="tx1"/>
                </a:solidFill>
              </a:rPr>
              <a:t> </a:t>
            </a:r>
            <a:r>
              <a:rPr lang="ca-ES" dirty="0" err="1">
                <a:solidFill>
                  <a:schemeClr val="tx1"/>
                </a:solidFill>
              </a:rPr>
              <a:t>söka</a:t>
            </a:r>
            <a:r>
              <a:rPr lang="ca-ES" dirty="0">
                <a:solidFill>
                  <a:schemeClr val="tx1"/>
                </a:solidFill>
              </a:rPr>
              <a:t> </a:t>
            </a:r>
            <a:r>
              <a:rPr lang="ca-ES" dirty="0" err="1">
                <a:solidFill>
                  <a:schemeClr val="tx1"/>
                </a:solidFill>
              </a:rPr>
              <a:t>information</a:t>
            </a:r>
            <a:r>
              <a:rPr lang="ca-ES" dirty="0">
                <a:solidFill>
                  <a:schemeClr val="tx1"/>
                </a:solidFill>
              </a:rPr>
              <a:t> i </a:t>
            </a:r>
            <a:r>
              <a:rPr lang="ca-ES" dirty="0" err="1">
                <a:solidFill>
                  <a:schemeClr val="tx1"/>
                </a:solidFill>
              </a:rPr>
              <a:t>FAO:s</a:t>
            </a:r>
            <a:r>
              <a:rPr lang="ca-ES" dirty="0">
                <a:solidFill>
                  <a:schemeClr val="tx1"/>
                </a:solidFill>
              </a:rPr>
              <a:t> </a:t>
            </a:r>
            <a:r>
              <a:rPr lang="ca-ES" dirty="0" err="1">
                <a:solidFill>
                  <a:schemeClr val="tx1"/>
                </a:solidFill>
              </a:rPr>
              <a:t>jordportal</a:t>
            </a:r>
            <a:r>
              <a:rPr lang="ca-ES" dirty="0">
                <a:solidFill>
                  <a:schemeClr val="tx1"/>
                </a:solidFill>
              </a:rPr>
              <a:t>: </a:t>
            </a:r>
            <a:r>
              <a:rPr lang="ca-ES" dirty="0">
                <a:solidFill>
                  <a:schemeClr val="tx1"/>
                </a:solidFill>
                <a:hlinkClick r:id="rId6"/>
              </a:rPr>
              <a:t>https://www.fao.org/soils-portal/en/</a:t>
            </a:r>
            <a:endParaRPr lang="ca-ES" dirty="0">
              <a:solidFill>
                <a:schemeClr val="tx1"/>
              </a:solidFill>
            </a:endParaRPr>
          </a:p>
          <a:p>
            <a:pPr marL="0" indent="0">
              <a:buNone/>
            </a:pPr>
            <a:r>
              <a:rPr lang="ca-ES" dirty="0">
                <a:solidFill>
                  <a:schemeClr val="tx1"/>
                </a:solidFill>
              </a:rPr>
              <a:t>.</a:t>
            </a:r>
          </a:p>
          <a:p>
            <a:pPr marL="0" indent="0">
              <a:buNone/>
            </a:pPr>
            <a:endParaRPr lang="ca-ES" dirty="0">
              <a:solidFill>
                <a:schemeClr val="tx1"/>
              </a:solidFill>
            </a:endParaRPr>
          </a:p>
          <a:p>
            <a:pPr marL="171450" indent="-171450">
              <a:buFont typeface="Arial" panose="020B0604020202020204" pitchFamily="34" charset="0"/>
              <a:buChar char="•"/>
            </a:pPr>
            <a:endParaRPr lang="ca-ES" dirty="0">
              <a:solidFill>
                <a:schemeClr val="tx1"/>
              </a:solidFill>
            </a:endParaRPr>
          </a:p>
        </p:txBody>
      </p:sp>
    </p:spTree>
    <p:extLst>
      <p:ext uri="{BB962C8B-B14F-4D97-AF65-F5344CB8AC3E}">
        <p14:creationId xmlns:p14="http://schemas.microsoft.com/office/powerpoint/2010/main" val="306739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8383F-7B69-2EC8-9BC7-4EAC0F314471}"/>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C2F612BD-0E66-3C8D-53BA-8CEDE5EC92ED}"/>
              </a:ext>
            </a:extLst>
          </p:cNvPr>
          <p:cNvSpPr txBox="1"/>
          <p:nvPr/>
        </p:nvSpPr>
        <p:spPr>
          <a:xfrm>
            <a:off x="597312" y="809497"/>
            <a:ext cx="7613038" cy="769441"/>
          </a:xfrm>
          <a:prstGeom prst="rect">
            <a:avLst/>
          </a:prstGeom>
          <a:noFill/>
        </p:spPr>
        <p:txBody>
          <a:bodyPr wrap="square" rtlCol="0">
            <a:spAutoFit/>
          </a:bodyPr>
          <a:lstStyle/>
          <a:p>
            <a:r>
              <a:rPr lang="es-ES" sz="4400" dirty="0">
                <a:solidFill>
                  <a:srgbClr val="0CAF8F"/>
                </a:solidFill>
                <a:latin typeface="Bebas Neue Regular" panose="020B0606020202050201" pitchFamily="34" charset="0"/>
              </a:rPr>
              <a:t>Block 1 (25 min) </a:t>
            </a:r>
            <a:r>
              <a:rPr lang="es-ES" sz="4400" dirty="0" err="1">
                <a:latin typeface="Bebas Neue Regular" panose="020B0606020202050201" pitchFamily="34" charset="0"/>
              </a:rPr>
              <a:t>Gissa</a:t>
            </a:r>
            <a:r>
              <a:rPr lang="es-ES" sz="4400" dirty="0">
                <a:latin typeface="Bebas Neue Regular" panose="020B0606020202050201" pitchFamily="34" charset="0"/>
              </a:rPr>
              <a:t>!</a:t>
            </a:r>
          </a:p>
        </p:txBody>
      </p:sp>
      <p:sp>
        <p:nvSpPr>
          <p:cNvPr id="9" name="CuadroTexto 8">
            <a:extLst>
              <a:ext uri="{FF2B5EF4-FFF2-40B4-BE49-F238E27FC236}">
                <a16:creationId xmlns:a16="http://schemas.microsoft.com/office/drawing/2014/main" id="{8E99DCBB-2C97-D645-B251-3F1F5FD2CFEF}"/>
              </a:ext>
            </a:extLst>
          </p:cNvPr>
          <p:cNvSpPr txBox="1"/>
          <p:nvPr/>
        </p:nvSpPr>
        <p:spPr>
          <a:xfrm>
            <a:off x="597312" y="1678620"/>
            <a:ext cx="10515599" cy="236218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b="1" dirty="0" err="1">
                <a:solidFill>
                  <a:schemeClr val="tx1"/>
                </a:solidFill>
              </a:rPr>
              <a:t>Vilket</a:t>
            </a:r>
            <a:r>
              <a:rPr lang="ca-ES" sz="2000" b="1" dirty="0">
                <a:solidFill>
                  <a:schemeClr val="tx1"/>
                </a:solidFill>
              </a:rPr>
              <a:t> </a:t>
            </a:r>
            <a:r>
              <a:rPr lang="ca-ES" sz="2000" b="1" dirty="0" err="1">
                <a:solidFill>
                  <a:schemeClr val="tx1"/>
                </a:solidFill>
              </a:rPr>
              <a:t>påstående</a:t>
            </a:r>
            <a:r>
              <a:rPr lang="ca-ES" sz="2000" b="1" dirty="0">
                <a:solidFill>
                  <a:schemeClr val="tx1"/>
                </a:solidFill>
              </a:rPr>
              <a:t> </a:t>
            </a:r>
            <a:r>
              <a:rPr lang="ca-ES" sz="2000" b="1" dirty="0" err="1">
                <a:solidFill>
                  <a:schemeClr val="tx1"/>
                </a:solidFill>
              </a:rPr>
              <a:t>beskriver</a:t>
            </a:r>
            <a:r>
              <a:rPr lang="ca-ES" sz="2000" b="1" dirty="0">
                <a:solidFill>
                  <a:schemeClr val="tx1"/>
                </a:solidFill>
              </a:rPr>
              <a:t> </a:t>
            </a:r>
            <a:r>
              <a:rPr lang="ca-ES" sz="2000" b="1" dirty="0" err="1">
                <a:solidFill>
                  <a:schemeClr val="tx1"/>
                </a:solidFill>
              </a:rPr>
              <a:t>bäst</a:t>
            </a:r>
            <a:r>
              <a:rPr lang="ca-ES" sz="2000" b="1" dirty="0">
                <a:solidFill>
                  <a:schemeClr val="tx1"/>
                </a:solidFill>
              </a:rPr>
              <a:t> </a:t>
            </a:r>
            <a:r>
              <a:rPr lang="ca-ES" sz="2000" b="1" dirty="0" err="1">
                <a:solidFill>
                  <a:schemeClr val="tx1"/>
                </a:solidFill>
              </a:rPr>
              <a:t>jordars</a:t>
            </a:r>
            <a:r>
              <a:rPr lang="ca-ES" sz="2000" b="1" dirty="0">
                <a:solidFill>
                  <a:schemeClr val="tx1"/>
                </a:solidFill>
              </a:rPr>
              <a:t> roll i </a:t>
            </a:r>
            <a:r>
              <a:rPr lang="ca-ES" sz="2000" b="1" dirty="0" err="1">
                <a:solidFill>
                  <a:schemeClr val="tx1"/>
                </a:solidFill>
              </a:rPr>
              <a:t>ett</a:t>
            </a:r>
            <a:r>
              <a:rPr lang="ca-ES" sz="2000" b="1" dirty="0">
                <a:solidFill>
                  <a:schemeClr val="tx1"/>
                </a:solidFill>
              </a:rPr>
              <a:t> </a:t>
            </a:r>
            <a:r>
              <a:rPr lang="ca-ES" sz="2000" b="1" dirty="0" err="1">
                <a:solidFill>
                  <a:schemeClr val="tx1"/>
                </a:solidFill>
              </a:rPr>
              <a:t>ekosystem</a:t>
            </a:r>
            <a:r>
              <a:rPr lang="ca-ES" sz="2000" b="1" dirty="0">
                <a:solidFill>
                  <a:schemeClr val="tx1"/>
                </a:solidFill>
              </a:rPr>
              <a:t>?</a:t>
            </a:r>
            <a:br>
              <a:rPr lang="ca-ES" sz="2000" b="1" dirty="0">
                <a:solidFill>
                  <a:schemeClr val="tx1"/>
                </a:solidFill>
              </a:rPr>
            </a:br>
            <a:r>
              <a:rPr lang="ca-ES" sz="2000" dirty="0">
                <a:solidFill>
                  <a:schemeClr val="tx1"/>
                </a:solidFill>
              </a:rPr>
              <a:t>a </a:t>
            </a:r>
            <a:r>
              <a:rPr lang="ca-ES" sz="2000" dirty="0" err="1">
                <a:solidFill>
                  <a:schemeClr val="tx1"/>
                </a:solidFill>
              </a:rPr>
              <a:t>Jord</a:t>
            </a:r>
            <a:r>
              <a:rPr lang="ca-ES" sz="2000" dirty="0">
                <a:solidFill>
                  <a:schemeClr val="tx1"/>
                </a:solidFill>
              </a:rPr>
              <a:t> </a:t>
            </a:r>
            <a:r>
              <a:rPr lang="ca-ES" sz="2000" dirty="0" err="1">
                <a:solidFill>
                  <a:schemeClr val="tx1"/>
                </a:solidFill>
              </a:rPr>
              <a:t>lagrar</a:t>
            </a:r>
            <a:r>
              <a:rPr lang="ca-ES" sz="2000" dirty="0">
                <a:solidFill>
                  <a:schemeClr val="tx1"/>
                </a:solidFill>
              </a:rPr>
              <a:t> </a:t>
            </a:r>
            <a:r>
              <a:rPr lang="ca-ES" sz="2000" dirty="0" err="1">
                <a:solidFill>
                  <a:schemeClr val="tx1"/>
                </a:solidFill>
              </a:rPr>
              <a:t>vatten</a:t>
            </a:r>
            <a:r>
              <a:rPr lang="ca-ES" sz="2000" dirty="0">
                <a:solidFill>
                  <a:schemeClr val="tx1"/>
                </a:solidFill>
              </a:rPr>
              <a:t> som vi </a:t>
            </a:r>
            <a:r>
              <a:rPr lang="ca-ES" sz="2000" dirty="0" err="1">
                <a:solidFill>
                  <a:schemeClr val="tx1"/>
                </a:solidFill>
              </a:rPr>
              <a:t>använder</a:t>
            </a:r>
            <a:r>
              <a:rPr lang="ca-ES" sz="2000" dirty="0">
                <a:solidFill>
                  <a:schemeClr val="tx1"/>
                </a:solidFill>
              </a:rPr>
              <a:t> i </a:t>
            </a:r>
            <a:r>
              <a:rPr lang="ca-ES" sz="2000" dirty="0" err="1">
                <a:solidFill>
                  <a:schemeClr val="tx1"/>
                </a:solidFill>
              </a:rPr>
              <a:t>industrier</a:t>
            </a:r>
            <a:r>
              <a:rPr lang="ca-ES" sz="2000" dirty="0">
                <a:solidFill>
                  <a:schemeClr val="tx1"/>
                </a:solidFill>
              </a:rPr>
              <a:t> </a:t>
            </a:r>
            <a:r>
              <a:rPr lang="ca-ES" sz="2000" dirty="0" err="1">
                <a:solidFill>
                  <a:schemeClr val="tx1"/>
                </a:solidFill>
              </a:rPr>
              <a:t>och</a:t>
            </a:r>
            <a:r>
              <a:rPr lang="ca-ES" sz="2000" dirty="0">
                <a:solidFill>
                  <a:schemeClr val="tx1"/>
                </a:solidFill>
              </a:rPr>
              <a:t> </a:t>
            </a:r>
            <a:r>
              <a:rPr lang="ca-ES" sz="2000" dirty="0" err="1">
                <a:solidFill>
                  <a:schemeClr val="tx1"/>
                </a:solidFill>
              </a:rPr>
              <a:t>hushåll</a:t>
            </a:r>
            <a:r>
              <a:rPr lang="ca-ES" sz="2000" dirty="0">
                <a:solidFill>
                  <a:schemeClr val="tx1"/>
                </a:solidFill>
              </a:rPr>
              <a:t> </a:t>
            </a:r>
          </a:p>
          <a:p>
            <a:pPr marL="0" indent="0">
              <a:buNone/>
            </a:pPr>
            <a:r>
              <a:rPr lang="ca-ES" sz="2000" dirty="0">
                <a:solidFill>
                  <a:schemeClr val="tx1"/>
                </a:solidFill>
              </a:rPr>
              <a:t>b </a:t>
            </a:r>
            <a:r>
              <a:rPr lang="ca-ES" sz="2000" dirty="0" err="1">
                <a:solidFill>
                  <a:schemeClr val="tx1"/>
                </a:solidFill>
              </a:rPr>
              <a:t>Jord</a:t>
            </a:r>
            <a:r>
              <a:rPr lang="ca-ES" sz="2000" dirty="0">
                <a:solidFill>
                  <a:schemeClr val="tx1"/>
                </a:solidFill>
              </a:rPr>
              <a:t> </a:t>
            </a:r>
            <a:r>
              <a:rPr lang="ca-ES" sz="2000" dirty="0" err="1">
                <a:solidFill>
                  <a:schemeClr val="tx1"/>
                </a:solidFill>
              </a:rPr>
              <a:t>är</a:t>
            </a:r>
            <a:r>
              <a:rPr lang="ca-ES" sz="2000" dirty="0">
                <a:solidFill>
                  <a:schemeClr val="tx1"/>
                </a:solidFill>
              </a:rPr>
              <a:t> </a:t>
            </a:r>
            <a:r>
              <a:rPr lang="ca-ES" sz="2000" dirty="0" err="1">
                <a:solidFill>
                  <a:schemeClr val="tx1"/>
                </a:solidFill>
              </a:rPr>
              <a:t>hemvist</a:t>
            </a:r>
            <a:r>
              <a:rPr lang="ca-ES" sz="2000" dirty="0">
                <a:solidFill>
                  <a:schemeClr val="tx1"/>
                </a:solidFill>
              </a:rPr>
              <a:t> </a:t>
            </a:r>
            <a:r>
              <a:rPr lang="ca-ES" sz="2000" dirty="0" err="1">
                <a:solidFill>
                  <a:schemeClr val="tx1"/>
                </a:solidFill>
              </a:rPr>
              <a:t>för</a:t>
            </a:r>
            <a:r>
              <a:rPr lang="ca-ES" sz="2000" dirty="0">
                <a:solidFill>
                  <a:schemeClr val="tx1"/>
                </a:solidFill>
              </a:rPr>
              <a:t> en </a:t>
            </a:r>
            <a:r>
              <a:rPr lang="ca-ES" sz="2000" dirty="0" err="1">
                <a:solidFill>
                  <a:schemeClr val="tx1"/>
                </a:solidFill>
              </a:rPr>
              <a:t>stor</a:t>
            </a:r>
            <a:r>
              <a:rPr lang="ca-ES" sz="2000" dirty="0">
                <a:solidFill>
                  <a:schemeClr val="tx1"/>
                </a:solidFill>
              </a:rPr>
              <a:t> </a:t>
            </a:r>
            <a:r>
              <a:rPr lang="ca-ES" sz="2000" dirty="0" err="1">
                <a:solidFill>
                  <a:schemeClr val="tx1"/>
                </a:solidFill>
              </a:rPr>
              <a:t>mångfald</a:t>
            </a:r>
            <a:r>
              <a:rPr lang="ca-ES" sz="2000" dirty="0">
                <a:solidFill>
                  <a:schemeClr val="tx1"/>
                </a:solidFill>
              </a:rPr>
              <a:t> av arter </a:t>
            </a:r>
          </a:p>
          <a:p>
            <a:pPr marL="0" indent="0">
              <a:buNone/>
            </a:pPr>
            <a:r>
              <a:rPr lang="ca-ES" sz="2000" dirty="0">
                <a:solidFill>
                  <a:schemeClr val="tx1"/>
                </a:solidFill>
              </a:rPr>
              <a:t>c </a:t>
            </a:r>
            <a:r>
              <a:rPr lang="ca-ES" sz="2000" dirty="0" err="1">
                <a:solidFill>
                  <a:schemeClr val="tx1"/>
                </a:solidFill>
              </a:rPr>
              <a:t>Jord</a:t>
            </a:r>
            <a:r>
              <a:rPr lang="ca-ES" sz="2000" dirty="0">
                <a:solidFill>
                  <a:schemeClr val="tx1"/>
                </a:solidFill>
              </a:rPr>
              <a:t> </a:t>
            </a:r>
            <a:r>
              <a:rPr lang="ca-ES" sz="2000" dirty="0" err="1">
                <a:solidFill>
                  <a:schemeClr val="tx1"/>
                </a:solidFill>
              </a:rPr>
              <a:t>reflekterar</a:t>
            </a:r>
            <a:r>
              <a:rPr lang="ca-ES" sz="2000" dirty="0">
                <a:solidFill>
                  <a:schemeClr val="tx1"/>
                </a:solidFill>
              </a:rPr>
              <a:t> </a:t>
            </a:r>
            <a:r>
              <a:rPr lang="ca-ES" sz="2000" dirty="0" err="1">
                <a:solidFill>
                  <a:schemeClr val="tx1"/>
                </a:solidFill>
              </a:rPr>
              <a:t>solljus</a:t>
            </a:r>
            <a:r>
              <a:rPr lang="ca-ES" sz="2000" dirty="0">
                <a:solidFill>
                  <a:schemeClr val="tx1"/>
                </a:solidFill>
              </a:rPr>
              <a:t> </a:t>
            </a:r>
            <a:r>
              <a:rPr lang="ca-ES" sz="2000" dirty="0" err="1">
                <a:solidFill>
                  <a:schemeClr val="tx1"/>
                </a:solidFill>
              </a:rPr>
              <a:t>för</a:t>
            </a:r>
            <a:r>
              <a:rPr lang="ca-ES" sz="2000" dirty="0">
                <a:solidFill>
                  <a:schemeClr val="tx1"/>
                </a:solidFill>
              </a:rPr>
              <a:t> </a:t>
            </a:r>
            <a:r>
              <a:rPr lang="ca-ES" sz="2000" dirty="0" err="1">
                <a:solidFill>
                  <a:schemeClr val="tx1"/>
                </a:solidFill>
              </a:rPr>
              <a:t>att</a:t>
            </a:r>
            <a:r>
              <a:rPr lang="ca-ES" sz="2000" dirty="0">
                <a:solidFill>
                  <a:schemeClr val="tx1"/>
                </a:solidFill>
              </a:rPr>
              <a:t> </a:t>
            </a:r>
            <a:r>
              <a:rPr lang="ca-ES" sz="2000" dirty="0" err="1">
                <a:solidFill>
                  <a:schemeClr val="tx1"/>
                </a:solidFill>
              </a:rPr>
              <a:t>reglera</a:t>
            </a:r>
            <a:r>
              <a:rPr lang="ca-ES" sz="2000" dirty="0">
                <a:solidFill>
                  <a:schemeClr val="tx1"/>
                </a:solidFill>
              </a:rPr>
              <a:t> </a:t>
            </a:r>
            <a:r>
              <a:rPr lang="ca-ES" sz="2000" dirty="0" err="1">
                <a:solidFill>
                  <a:schemeClr val="tx1"/>
                </a:solidFill>
              </a:rPr>
              <a:t>klimatet</a:t>
            </a:r>
            <a:r>
              <a:rPr lang="ca-ES" sz="2000" dirty="0">
                <a:solidFill>
                  <a:schemeClr val="tx1"/>
                </a:solidFill>
              </a:rPr>
              <a:t> </a:t>
            </a:r>
          </a:p>
          <a:p>
            <a:pPr marL="0" indent="0">
              <a:buNone/>
            </a:pPr>
            <a:r>
              <a:rPr lang="ca-ES" sz="2000" dirty="0">
                <a:solidFill>
                  <a:schemeClr val="tx1"/>
                </a:solidFill>
              </a:rPr>
              <a:t>d </a:t>
            </a:r>
            <a:r>
              <a:rPr lang="ca-ES" sz="2000" dirty="0" err="1">
                <a:solidFill>
                  <a:schemeClr val="tx1"/>
                </a:solidFill>
              </a:rPr>
              <a:t>Jord</a:t>
            </a:r>
            <a:r>
              <a:rPr lang="ca-ES" sz="2000" dirty="0">
                <a:solidFill>
                  <a:schemeClr val="tx1"/>
                </a:solidFill>
              </a:rPr>
              <a:t> </a:t>
            </a:r>
            <a:r>
              <a:rPr lang="ca-ES" sz="2000" dirty="0" err="1">
                <a:solidFill>
                  <a:schemeClr val="tx1"/>
                </a:solidFill>
              </a:rPr>
              <a:t>producerar</a:t>
            </a:r>
            <a:r>
              <a:rPr lang="ca-ES" sz="2000" dirty="0">
                <a:solidFill>
                  <a:schemeClr val="tx1"/>
                </a:solidFill>
              </a:rPr>
              <a:t> </a:t>
            </a:r>
            <a:r>
              <a:rPr lang="ca-ES" sz="2000" dirty="0" err="1">
                <a:solidFill>
                  <a:schemeClr val="tx1"/>
                </a:solidFill>
              </a:rPr>
              <a:t>mineralämnen</a:t>
            </a:r>
            <a:r>
              <a:rPr lang="ca-ES" sz="2000" dirty="0">
                <a:solidFill>
                  <a:schemeClr val="tx1"/>
                </a:solidFill>
              </a:rPr>
              <a:t> som vi </a:t>
            </a:r>
            <a:r>
              <a:rPr lang="ca-ES" sz="2000" dirty="0" err="1">
                <a:solidFill>
                  <a:schemeClr val="tx1"/>
                </a:solidFill>
              </a:rPr>
              <a:t>använder</a:t>
            </a:r>
            <a:r>
              <a:rPr lang="ca-ES" sz="2000" dirty="0">
                <a:solidFill>
                  <a:schemeClr val="tx1"/>
                </a:solidFill>
              </a:rPr>
              <a:t> som </a:t>
            </a:r>
            <a:r>
              <a:rPr lang="ca-ES" sz="2000" dirty="0" err="1">
                <a:solidFill>
                  <a:schemeClr val="tx1"/>
                </a:solidFill>
              </a:rPr>
              <a:t>råvara</a:t>
            </a:r>
            <a:endParaRPr lang="ca-ES" sz="2000" dirty="0">
              <a:solidFill>
                <a:schemeClr val="tx1"/>
              </a:solidFill>
            </a:endParaRPr>
          </a:p>
        </p:txBody>
      </p:sp>
      <p:pic>
        <p:nvPicPr>
          <p:cNvPr id="11" name="Gráfico 10">
            <a:extLst>
              <a:ext uri="{FF2B5EF4-FFF2-40B4-BE49-F238E27FC236}">
                <a16:creationId xmlns:a16="http://schemas.microsoft.com/office/drawing/2014/main" id="{06A50677-5752-9F01-FB85-B9240F5BBD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E10B353E-D458-E310-9277-A9F721A75C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13B0CB5B-7546-928E-6B33-30289C4E2E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7EDA7966-ECEB-FC49-B877-04472743D6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2799932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B4ABE-14FA-20CC-31A9-1BF5872C2440}"/>
            </a:ext>
          </a:extLst>
        </p:cNvPr>
        <p:cNvGrpSpPr/>
        <p:nvPr/>
      </p:nvGrpSpPr>
      <p:grpSpPr>
        <a:xfrm>
          <a:off x="0" y="0"/>
          <a:ext cx="0" cy="0"/>
          <a:chOff x="0" y="0"/>
          <a:chExt cx="0" cy="0"/>
        </a:xfrm>
      </p:grpSpPr>
      <p:pic>
        <p:nvPicPr>
          <p:cNvPr id="2" name="Bildobjekt 1" descr="En bild som visar person, inomhus, växt, hålla&#10;&#10;AI-genererat innehåll kan vara felaktigt.">
            <a:extLst>
              <a:ext uri="{FF2B5EF4-FFF2-40B4-BE49-F238E27FC236}">
                <a16:creationId xmlns:a16="http://schemas.microsoft.com/office/drawing/2014/main" id="{7C26A106-C2C1-E5A1-7C78-1C1669337706}"/>
              </a:ext>
            </a:extLst>
          </p:cNvPr>
          <p:cNvPicPr>
            <a:picLocks noChangeAspect="1"/>
          </p:cNvPicPr>
          <p:nvPr/>
        </p:nvPicPr>
        <p:blipFill>
          <a:blip r:embed="rId3">
            <a:extLst>
              <a:ext uri="{28A0092B-C50C-407E-A947-70E740481C1C}">
                <a14:useLocalDpi xmlns:a14="http://schemas.microsoft.com/office/drawing/2010/main" val="0"/>
              </a:ext>
            </a:extLst>
          </a:blip>
          <a:srcRect t="33468" r="21027"/>
          <a:stretch>
            <a:fillRect/>
          </a:stretch>
        </p:blipFill>
        <p:spPr>
          <a:xfrm>
            <a:off x="-155643" y="-175098"/>
            <a:ext cx="12568137" cy="7058852"/>
          </a:xfrm>
          <a:prstGeom prst="rect">
            <a:avLst/>
          </a:prstGeom>
        </p:spPr>
      </p:pic>
      <p:sp>
        <p:nvSpPr>
          <p:cNvPr id="9" name="CuadroTexto 8">
            <a:extLst>
              <a:ext uri="{FF2B5EF4-FFF2-40B4-BE49-F238E27FC236}">
                <a16:creationId xmlns:a16="http://schemas.microsoft.com/office/drawing/2014/main" id="{F27ED5F1-0B3B-63FB-2821-BD4338BC2569}"/>
              </a:ext>
            </a:extLst>
          </p:cNvPr>
          <p:cNvSpPr txBox="1"/>
          <p:nvPr/>
        </p:nvSpPr>
        <p:spPr>
          <a:xfrm>
            <a:off x="597312" y="1678620"/>
            <a:ext cx="10515599" cy="2362185"/>
          </a:xfrm>
          <a:prstGeom prst="rect">
            <a:avLst/>
          </a:prstGeom>
          <a:noFill/>
        </p:spPr>
        <p:txBody>
          <a:bodyPr wrap="square" rtlCol="0">
            <a:spAutoFit/>
          </a:bodyPr>
          <a:lstStyle>
            <a:defPPr>
              <a:defRPr lang="es-ES"/>
            </a:defPPr>
            <a:lvl1pPr marL="342900" indent="-342900">
              <a:lnSpc>
                <a:spcPct val="150000"/>
              </a:lnSpc>
              <a:buAutoNum type="arabicPeriod"/>
              <a:defRPr sz="1200">
                <a:solidFill>
                  <a:schemeClr val="bg1">
                    <a:lumMod val="50000"/>
                  </a:schemeClr>
                </a:solidFill>
                <a:latin typeface="Poppins" panose="00000500000000000000" pitchFamily="50" charset="0"/>
                <a:cs typeface="Poppins" panose="00000500000000000000" pitchFamily="50" charset="0"/>
              </a:defRPr>
            </a:lvl1pPr>
          </a:lstStyle>
          <a:p>
            <a:pPr marL="0" indent="0">
              <a:buNone/>
            </a:pPr>
            <a:r>
              <a:rPr lang="ca-ES" sz="2000" b="1" dirty="0" err="1">
                <a:solidFill>
                  <a:schemeClr val="bg1"/>
                </a:solidFill>
              </a:rPr>
              <a:t>Vilket</a:t>
            </a:r>
            <a:r>
              <a:rPr lang="ca-ES" sz="2000" b="1" dirty="0">
                <a:solidFill>
                  <a:schemeClr val="bg1"/>
                </a:solidFill>
              </a:rPr>
              <a:t> </a:t>
            </a:r>
            <a:r>
              <a:rPr lang="ca-ES" sz="2000" b="1" dirty="0" err="1">
                <a:solidFill>
                  <a:schemeClr val="bg1"/>
                </a:solidFill>
              </a:rPr>
              <a:t>påstående</a:t>
            </a:r>
            <a:r>
              <a:rPr lang="ca-ES" sz="2000" b="1" dirty="0">
                <a:solidFill>
                  <a:schemeClr val="bg1"/>
                </a:solidFill>
              </a:rPr>
              <a:t> </a:t>
            </a:r>
            <a:r>
              <a:rPr lang="ca-ES" sz="2000" b="1" dirty="0" err="1">
                <a:solidFill>
                  <a:schemeClr val="bg1"/>
                </a:solidFill>
              </a:rPr>
              <a:t>beskriver</a:t>
            </a:r>
            <a:r>
              <a:rPr lang="ca-ES" sz="2000" b="1" dirty="0">
                <a:solidFill>
                  <a:schemeClr val="bg1"/>
                </a:solidFill>
              </a:rPr>
              <a:t> </a:t>
            </a:r>
            <a:r>
              <a:rPr lang="ca-ES" sz="2000" b="1" dirty="0" err="1">
                <a:solidFill>
                  <a:schemeClr val="bg1"/>
                </a:solidFill>
              </a:rPr>
              <a:t>bäst</a:t>
            </a:r>
            <a:r>
              <a:rPr lang="ca-ES" sz="2000" b="1" dirty="0">
                <a:solidFill>
                  <a:schemeClr val="bg1"/>
                </a:solidFill>
              </a:rPr>
              <a:t> </a:t>
            </a:r>
            <a:r>
              <a:rPr lang="ca-ES" sz="2000" b="1" dirty="0" err="1">
                <a:solidFill>
                  <a:schemeClr val="bg1"/>
                </a:solidFill>
              </a:rPr>
              <a:t>jordars</a:t>
            </a:r>
            <a:r>
              <a:rPr lang="ca-ES" sz="2000" b="1" dirty="0">
                <a:solidFill>
                  <a:schemeClr val="bg1"/>
                </a:solidFill>
              </a:rPr>
              <a:t> roll i </a:t>
            </a:r>
            <a:r>
              <a:rPr lang="ca-ES" sz="2000" b="1" dirty="0" err="1">
                <a:solidFill>
                  <a:schemeClr val="bg1"/>
                </a:solidFill>
              </a:rPr>
              <a:t>ett</a:t>
            </a:r>
            <a:r>
              <a:rPr lang="ca-ES" sz="2000" b="1" dirty="0">
                <a:solidFill>
                  <a:schemeClr val="bg1"/>
                </a:solidFill>
              </a:rPr>
              <a:t> </a:t>
            </a:r>
            <a:r>
              <a:rPr lang="ca-ES" sz="2000" b="1" dirty="0" err="1">
                <a:solidFill>
                  <a:schemeClr val="bg1"/>
                </a:solidFill>
              </a:rPr>
              <a:t>ekosystem</a:t>
            </a:r>
            <a:r>
              <a:rPr lang="ca-ES" sz="2000" b="1" dirty="0">
                <a:solidFill>
                  <a:schemeClr val="bg1"/>
                </a:solidFill>
              </a:rPr>
              <a:t>?</a:t>
            </a:r>
          </a:p>
          <a:p>
            <a:pPr marL="0" indent="0">
              <a:buNone/>
            </a:pPr>
            <a:endParaRPr lang="ca-ES" sz="2000" dirty="0">
              <a:solidFill>
                <a:schemeClr val="bg1"/>
              </a:solidFill>
            </a:endParaRPr>
          </a:p>
          <a:p>
            <a:pPr marL="0" indent="0">
              <a:buNone/>
            </a:pPr>
            <a:r>
              <a:rPr lang="ca-ES" sz="2000" dirty="0">
                <a:solidFill>
                  <a:schemeClr val="bg1"/>
                </a:solidFill>
              </a:rPr>
              <a:t>b)  </a:t>
            </a:r>
            <a:r>
              <a:rPr lang="ca-ES" sz="2000" dirty="0" err="1">
                <a:solidFill>
                  <a:schemeClr val="bg1"/>
                </a:solidFill>
              </a:rPr>
              <a:t>Jord</a:t>
            </a:r>
            <a:r>
              <a:rPr lang="ca-ES" sz="2000" dirty="0">
                <a:solidFill>
                  <a:schemeClr val="bg1"/>
                </a:solidFill>
              </a:rPr>
              <a:t> </a:t>
            </a:r>
            <a:r>
              <a:rPr lang="ca-ES" sz="2000" dirty="0" err="1">
                <a:solidFill>
                  <a:schemeClr val="bg1"/>
                </a:solidFill>
              </a:rPr>
              <a:t>är</a:t>
            </a:r>
            <a:r>
              <a:rPr lang="ca-ES" sz="2000" dirty="0">
                <a:solidFill>
                  <a:schemeClr val="bg1"/>
                </a:solidFill>
              </a:rPr>
              <a:t> </a:t>
            </a:r>
            <a:r>
              <a:rPr lang="ca-ES" sz="2000" dirty="0" err="1">
                <a:solidFill>
                  <a:schemeClr val="bg1"/>
                </a:solidFill>
              </a:rPr>
              <a:t>hemvist</a:t>
            </a:r>
            <a:r>
              <a:rPr lang="ca-ES" sz="2000" dirty="0">
                <a:solidFill>
                  <a:schemeClr val="bg1"/>
                </a:solidFill>
              </a:rPr>
              <a:t> </a:t>
            </a:r>
            <a:r>
              <a:rPr lang="ca-ES" sz="2000" dirty="0" err="1">
                <a:solidFill>
                  <a:schemeClr val="bg1"/>
                </a:solidFill>
              </a:rPr>
              <a:t>för</a:t>
            </a:r>
            <a:r>
              <a:rPr lang="ca-ES" sz="2000" dirty="0">
                <a:solidFill>
                  <a:schemeClr val="bg1"/>
                </a:solidFill>
              </a:rPr>
              <a:t> en </a:t>
            </a:r>
            <a:r>
              <a:rPr lang="ca-ES" sz="2000" dirty="0" err="1">
                <a:solidFill>
                  <a:schemeClr val="bg1"/>
                </a:solidFill>
              </a:rPr>
              <a:t>stor</a:t>
            </a:r>
            <a:r>
              <a:rPr lang="ca-ES" sz="2000" dirty="0">
                <a:solidFill>
                  <a:schemeClr val="bg1"/>
                </a:solidFill>
              </a:rPr>
              <a:t> </a:t>
            </a:r>
            <a:r>
              <a:rPr lang="ca-ES" sz="2000" dirty="0" err="1">
                <a:solidFill>
                  <a:schemeClr val="bg1"/>
                </a:solidFill>
              </a:rPr>
              <a:t>mångfald</a:t>
            </a:r>
            <a:r>
              <a:rPr lang="ca-ES" sz="2000" dirty="0">
                <a:solidFill>
                  <a:schemeClr val="bg1"/>
                </a:solidFill>
              </a:rPr>
              <a:t> av arter </a:t>
            </a:r>
          </a:p>
          <a:p>
            <a:pPr marL="0" indent="0">
              <a:buNone/>
            </a:pPr>
            <a:endParaRPr lang="ca-ES" sz="2000" dirty="0">
              <a:solidFill>
                <a:schemeClr val="bg1"/>
              </a:solidFill>
            </a:endParaRPr>
          </a:p>
          <a:p>
            <a:pPr marL="0" indent="0">
              <a:buNone/>
            </a:pPr>
            <a:endParaRPr lang="ca-ES" sz="2000" dirty="0">
              <a:solidFill>
                <a:schemeClr val="bg1"/>
              </a:solidFill>
            </a:endParaRPr>
          </a:p>
        </p:txBody>
      </p:sp>
      <p:pic>
        <p:nvPicPr>
          <p:cNvPr id="11" name="Gráfico 10">
            <a:extLst>
              <a:ext uri="{FF2B5EF4-FFF2-40B4-BE49-F238E27FC236}">
                <a16:creationId xmlns:a16="http://schemas.microsoft.com/office/drawing/2014/main" id="{EF59ABB0-EA57-09D8-9331-42A4C48193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04811" y="-678275"/>
            <a:ext cx="293241" cy="293241"/>
          </a:xfrm>
          <a:prstGeom prst="rect">
            <a:avLst/>
          </a:prstGeom>
        </p:spPr>
      </p:pic>
      <p:pic>
        <p:nvPicPr>
          <p:cNvPr id="12" name="Gráfico 11">
            <a:extLst>
              <a:ext uri="{FF2B5EF4-FFF2-40B4-BE49-F238E27FC236}">
                <a16:creationId xmlns:a16="http://schemas.microsoft.com/office/drawing/2014/main" id="{D126ED66-D64E-1A25-54E1-1E4842BD83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92101" y="-675943"/>
            <a:ext cx="293241" cy="293241"/>
          </a:xfrm>
          <a:prstGeom prst="rect">
            <a:avLst/>
          </a:prstGeom>
        </p:spPr>
      </p:pic>
      <p:pic>
        <p:nvPicPr>
          <p:cNvPr id="13" name="Gráfico 12">
            <a:extLst>
              <a:ext uri="{FF2B5EF4-FFF2-40B4-BE49-F238E27FC236}">
                <a16:creationId xmlns:a16="http://schemas.microsoft.com/office/drawing/2014/main" id="{DB337039-D958-6F20-798F-B0BB3951DB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79391" y="-678275"/>
            <a:ext cx="293241" cy="293241"/>
          </a:xfrm>
          <a:prstGeom prst="rect">
            <a:avLst/>
          </a:prstGeom>
        </p:spPr>
      </p:pic>
      <p:pic>
        <p:nvPicPr>
          <p:cNvPr id="14" name="Gráfico 13">
            <a:extLst>
              <a:ext uri="{FF2B5EF4-FFF2-40B4-BE49-F238E27FC236}">
                <a16:creationId xmlns:a16="http://schemas.microsoft.com/office/drawing/2014/main" id="{CFCFD3E7-D070-F567-239D-005EBCF9B5E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66681" y="-680607"/>
            <a:ext cx="293241" cy="293241"/>
          </a:xfrm>
          <a:prstGeom prst="rect">
            <a:avLst/>
          </a:prstGeom>
        </p:spPr>
      </p:pic>
    </p:spTree>
    <p:extLst>
      <p:ext uri="{BB962C8B-B14F-4D97-AF65-F5344CB8AC3E}">
        <p14:creationId xmlns:p14="http://schemas.microsoft.com/office/powerpoint/2010/main" val="2883355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E7B428-C92D-4597-6A14-B1252735D26C}"/>
              </a:ext>
            </a:extLst>
          </p:cNvPr>
          <p:cNvSpPr>
            <a:spLocks noGrp="1"/>
          </p:cNvSpPr>
          <p:nvPr>
            <p:ph type="title"/>
          </p:nvPr>
        </p:nvSpPr>
        <p:spPr>
          <a:xfrm>
            <a:off x="1068404" y="96253"/>
            <a:ext cx="10515600" cy="1325563"/>
          </a:xfrm>
        </p:spPr>
        <p:txBody>
          <a:bodyPr/>
          <a:lstStyle/>
          <a:p>
            <a:r>
              <a:rPr lang="es-ES" dirty="0">
                <a:latin typeface="Bebas Neue Regular" panose="020B0606020202050201" pitchFamily="34" charset="0"/>
              </a:rPr>
              <a:t>Se filmen: </a:t>
            </a:r>
            <a:r>
              <a:rPr lang="es-ES" dirty="0" err="1">
                <a:latin typeface="Bebas Neue Regular" panose="020B0606020202050201" pitchFamily="34" charset="0"/>
              </a:rPr>
              <a:t>Ett</a:t>
            </a:r>
            <a:r>
              <a:rPr lang="es-ES" dirty="0">
                <a:latin typeface="Bebas Neue Regular" panose="020B0606020202050201" pitchFamily="34" charset="0"/>
              </a:rPr>
              <a:t> </a:t>
            </a:r>
            <a:r>
              <a:rPr lang="es-ES" dirty="0" err="1">
                <a:latin typeface="Bebas Neue Regular" panose="020B0606020202050201" pitchFamily="34" charset="0"/>
              </a:rPr>
              <a:t>hemligt</a:t>
            </a:r>
            <a:r>
              <a:rPr lang="es-ES" dirty="0">
                <a:latin typeface="Bebas Neue Regular" panose="020B0606020202050201" pitchFamily="34" charset="0"/>
              </a:rPr>
              <a:t> Universum (8 min)</a:t>
            </a:r>
            <a:endParaRPr lang="sv-SE" dirty="0"/>
          </a:p>
        </p:txBody>
      </p:sp>
      <p:pic>
        <p:nvPicPr>
          <p:cNvPr id="3" name="Onlinemedia 2" descr="Ett hemligt universum – en liten film om jord">
            <a:hlinkClick r:id="" action="ppaction://media"/>
            <a:extLst>
              <a:ext uri="{FF2B5EF4-FFF2-40B4-BE49-F238E27FC236}">
                <a16:creationId xmlns:a16="http://schemas.microsoft.com/office/drawing/2014/main" id="{C1E20132-67C1-BE21-96B2-4ACC6821D6C1}"/>
              </a:ext>
            </a:extLst>
          </p:cNvPr>
          <p:cNvPicPr>
            <a:picLocks noRot="1" noChangeAspect="1"/>
          </p:cNvPicPr>
          <p:nvPr>
            <a:videoFile r:link="rId1"/>
          </p:nvPr>
        </p:nvPicPr>
        <p:blipFill>
          <a:blip r:embed="rId4"/>
          <a:stretch>
            <a:fillRect/>
          </a:stretch>
        </p:blipFill>
        <p:spPr>
          <a:xfrm>
            <a:off x="1203124" y="1310913"/>
            <a:ext cx="7107499" cy="4015737"/>
          </a:xfrm>
          <a:prstGeom prst="rect">
            <a:avLst/>
          </a:prstGeom>
        </p:spPr>
      </p:pic>
      <p:sp>
        <p:nvSpPr>
          <p:cNvPr id="4" name="textruta 3">
            <a:extLst>
              <a:ext uri="{FF2B5EF4-FFF2-40B4-BE49-F238E27FC236}">
                <a16:creationId xmlns:a16="http://schemas.microsoft.com/office/drawing/2014/main" id="{70E4FD4F-8A2F-E937-C7D4-8547062AA35D}"/>
              </a:ext>
            </a:extLst>
          </p:cNvPr>
          <p:cNvSpPr txBox="1"/>
          <p:nvPr/>
        </p:nvSpPr>
        <p:spPr>
          <a:xfrm>
            <a:off x="1068404" y="5694744"/>
            <a:ext cx="5267124" cy="646331"/>
          </a:xfrm>
          <a:prstGeom prst="rect">
            <a:avLst/>
          </a:prstGeom>
          <a:noFill/>
        </p:spPr>
        <p:txBody>
          <a:bodyPr wrap="square" rtlCol="0">
            <a:spAutoFit/>
          </a:bodyPr>
          <a:lstStyle/>
          <a:p>
            <a:r>
              <a:rPr lang="sv-SE" dirty="0">
                <a:hlinkClick r:id="rId5"/>
              </a:rPr>
              <a:t>https://www.youtube.com/watch?v=K-4owWBe9fQ</a:t>
            </a:r>
            <a:endParaRPr lang="sv-SE" dirty="0"/>
          </a:p>
          <a:p>
            <a:endParaRPr lang="sv-SE" dirty="0"/>
          </a:p>
        </p:txBody>
      </p:sp>
    </p:spTree>
    <p:extLst>
      <p:ext uri="{BB962C8B-B14F-4D97-AF65-F5344CB8AC3E}">
        <p14:creationId xmlns:p14="http://schemas.microsoft.com/office/powerpoint/2010/main" val="318866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Tema Office 2013 – 2022">
  <a:themeElements>
    <a:clrScheme name="Tema Office 2013 – 2022">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81765</TotalTime>
  <Words>4726</Words>
  <Application>Microsoft Macintosh PowerPoint</Application>
  <PresentationFormat>Bredbild</PresentationFormat>
  <Paragraphs>425</Paragraphs>
  <Slides>57</Slides>
  <Notes>27</Notes>
  <HiddenSlides>0</HiddenSlides>
  <MMClips>5</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57</vt:i4>
      </vt:variant>
    </vt:vector>
  </HeadingPairs>
  <TitlesOfParts>
    <vt:vector size="64" baseType="lpstr">
      <vt:lpstr>Bebas Neue Regular</vt:lpstr>
      <vt:lpstr>Arial</vt:lpstr>
      <vt:lpstr>Calibri</vt:lpstr>
      <vt:lpstr>Aptos</vt:lpstr>
      <vt:lpstr>Poppins</vt:lpstr>
      <vt:lpstr>Calibri Light</vt:lpstr>
      <vt:lpstr>Tema Office 2013 – 2022</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Se filmen: Ett hemligt Universum (8 min)</vt:lpstr>
      <vt:lpstr>Extra film: WHy soil is amazing (4:40 min)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Se filmen: (6:54 min)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Jiménez, Israel</dc:creator>
  <cp:keywords/>
  <dc:description/>
  <cp:lastModifiedBy>Vendela Kjerner</cp:lastModifiedBy>
  <cp:revision>724</cp:revision>
  <dcterms:created xsi:type="dcterms:W3CDTF">2023-07-31T09:53:39Z</dcterms:created>
  <dcterms:modified xsi:type="dcterms:W3CDTF">2026-02-12T10:40:21Z</dcterms:modified>
  <cp:category/>
</cp:coreProperties>
</file>