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xml" ContentType="application/inkml+xml"/>
  <Override PartName="/ppt/ink/ink5.xml" ContentType="application/inkml+xml"/>
  <Override PartName="/ppt/notesSlides/notesSlide21.xml" ContentType="application/vnd.openxmlformats-officedocument.presentationml.notesSlide+xml"/>
  <Override PartName="/ppt/ink/ink6.xml" ContentType="application/inkml+xml"/>
  <Override PartName="/ppt/ink/ink7.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7"/>
  </p:notesMasterIdLst>
  <p:sldIdLst>
    <p:sldId id="256" r:id="rId2"/>
    <p:sldId id="295" r:id="rId3"/>
    <p:sldId id="258" r:id="rId4"/>
    <p:sldId id="318" r:id="rId5"/>
    <p:sldId id="261" r:id="rId6"/>
    <p:sldId id="264" r:id="rId7"/>
    <p:sldId id="319" r:id="rId8"/>
    <p:sldId id="296" r:id="rId9"/>
    <p:sldId id="262" r:id="rId10"/>
    <p:sldId id="314" r:id="rId11"/>
    <p:sldId id="331" r:id="rId12"/>
    <p:sldId id="272" r:id="rId13"/>
    <p:sldId id="297" r:id="rId14"/>
    <p:sldId id="337" r:id="rId15"/>
    <p:sldId id="370" r:id="rId16"/>
    <p:sldId id="345" r:id="rId17"/>
    <p:sldId id="356" r:id="rId18"/>
    <p:sldId id="342" r:id="rId19"/>
    <p:sldId id="379" r:id="rId20"/>
    <p:sldId id="315" r:id="rId21"/>
    <p:sldId id="373" r:id="rId22"/>
    <p:sldId id="374" r:id="rId23"/>
    <p:sldId id="336" r:id="rId24"/>
    <p:sldId id="346" r:id="rId25"/>
    <p:sldId id="380" r:id="rId26"/>
    <p:sldId id="381" r:id="rId27"/>
    <p:sldId id="382" r:id="rId28"/>
    <p:sldId id="383" r:id="rId29"/>
    <p:sldId id="349" r:id="rId30"/>
    <p:sldId id="350" r:id="rId31"/>
    <p:sldId id="353" r:id="rId32"/>
    <p:sldId id="347" r:id="rId33"/>
    <p:sldId id="348" r:id="rId34"/>
    <p:sldId id="343" r:id="rId35"/>
    <p:sldId id="354" r:id="rId36"/>
    <p:sldId id="359" r:id="rId37"/>
    <p:sldId id="360" r:id="rId38"/>
    <p:sldId id="372" r:id="rId39"/>
    <p:sldId id="362" r:id="rId40"/>
    <p:sldId id="363" r:id="rId41"/>
    <p:sldId id="364" r:id="rId42"/>
    <p:sldId id="375" r:id="rId43"/>
    <p:sldId id="365" r:id="rId44"/>
    <p:sldId id="366" r:id="rId45"/>
    <p:sldId id="367" r:id="rId46"/>
    <p:sldId id="338" r:id="rId47"/>
    <p:sldId id="384" r:id="rId48"/>
    <p:sldId id="377" r:id="rId49"/>
    <p:sldId id="378" r:id="rId50"/>
    <p:sldId id="385" r:id="rId51"/>
    <p:sldId id="376" r:id="rId52"/>
    <p:sldId id="386" r:id="rId53"/>
    <p:sldId id="368" r:id="rId54"/>
    <p:sldId id="320" r:id="rId55"/>
    <p:sldId id="321" r:id="rId56"/>
    <p:sldId id="324" r:id="rId57"/>
    <p:sldId id="322" r:id="rId58"/>
    <p:sldId id="326" r:id="rId59"/>
    <p:sldId id="325" r:id="rId60"/>
    <p:sldId id="327" r:id="rId61"/>
    <p:sldId id="330" r:id="rId62"/>
    <p:sldId id="328" r:id="rId63"/>
    <p:sldId id="329" r:id="rId64"/>
    <p:sldId id="340" r:id="rId65"/>
    <p:sldId id="259" r:id="rId66"/>
  </p:sldIdLst>
  <p:sldSz cx="12192000" cy="6858000"/>
  <p:notesSz cx="6858000" cy="9144000"/>
  <p:embeddedFontLst>
    <p:embeddedFont>
      <p:font typeface="Bebas Neue Regular" panose="020B0606020202050201" pitchFamily="34" charset="77"/>
      <p:regular r:id="rId68"/>
    </p:embeddedFont>
    <p:embeddedFont>
      <p:font typeface="Poppins" pitchFamily="2" charset="77"/>
      <p:regular r:id="rId69"/>
      <p:bold r:id="rId70"/>
      <p:italic r:id="rId71"/>
      <p:boldItalic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B08E"/>
    <a:srgbClr val="0CAF8F"/>
    <a:srgbClr val="E4FF30"/>
    <a:srgbClr val="FFEE4D"/>
    <a:srgbClr val="FFFFFF"/>
    <a:srgbClr val="5A3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72" autoAdjust="0"/>
    <p:restoredTop sz="95804"/>
  </p:normalViewPr>
  <p:slideViewPr>
    <p:cSldViewPr snapToGrid="0">
      <p:cViewPr varScale="1">
        <p:scale>
          <a:sx n="110" d="100"/>
          <a:sy n="110" d="100"/>
        </p:scale>
        <p:origin x="208" y="3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4.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16:13:59.050"/>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16:14:00.365"/>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16:14:59.486"/>
    </inkml:context>
    <inkml:brush xml:id="br0">
      <inkml:brushProperty name="width" value="0.05" units="cm"/>
      <inkml:brushProperty name="height" value="0.05" units="cm"/>
      <inkml:brushProperty name="color" value="#E71224"/>
    </inkml:brush>
  </inkml:definitions>
  <inkml:trace contextRef="#ctx0" brushRef="#br0">1 0 24575,'2'18'0,"5"3"0,3 5 0,5 5 0,0 2 0,-2 0 0,1-3 0,-1 0 0,1 1 0,2 0 0,-1 1 0,-2-2 0,-1-4 0,-3-7 0,-3-8 0,-1-4 0,-1 1 0,5 6 0,3 10 0,6 15 0,4 10 0,-1 4 0,1-2 0,-1-6 0,0-5 0,-1-4 0,-2-4 0,-5-5 0,-4-4 0,-4-7 0,-1-4 0,2 3 0,6 10 0,4 17 0,9 21 0,4 13 0,2 6 0,-2-5 0,-3-10 0,-4-11 0,0-4 0,-1-3 0,0-4 0,-2-7 0,-4-8 0,-4-6 0,-2-7 0,-3-2 0,-1-3 0,3 3 0,5 16 0,8 18 0,9 20 0,3 4 0,-2-11 0,-4-12 0,-11-16 0,-3-11 0,-4-1 0,2 6 0,11 18 0,11 19 0,10 15 0,5 6 0,-1-1 0,-4-3 0,-3-3 0,-7-7 0,-2-3 0,-2-5 0,-2-4 0,1-1 0,-1 0 0,4 3 0,0 4 0,4 6 0,-2 1 0,-1-3 0,-1-1 0,-2-4 0,-1 1 0,0 4 0,-2-1 0,1 2 0,-2 4 0,-2 4 0,4 4 0,2 3 0,1 0 0,-1 0 0,-2-6 0,-4-13 0,-3-13 0,-6-17 0,-5-10 0,-2-5 0,3 1 0,6 8 0,3 7 0,4 5 0,1-6 0,-5-8 0,-3-8 0,-2-3 0,4 8 0,10 16 0,9 18 0,5 14 0,0 1 0,-4-8 0,-4-5 0,-1-3 0,1 4 0,0 4 0,-2 6 0,-1-3 0,-7-10 0,-2-6 0,1-4 0,0 4 0,7 13 0,-1 2 0,0 3 0,0-7 0,-8-14 0,-6-12 0,-7-13 0,-3-3 0,2 5 0,1 3 0,2 2 0,-3-3 0,-2-6 0,0-3 0,-1-2 0,2-3 0,1 1 0,-1-3 0,2 1 0,2 1 0,3 3 0,3 10 0,3 10 0,2 10 0,1 1 0,-4-10 0,-4-9 0,-6-11 0,-3-3 0,0-1 0,2 0 0,-2 3 0,1 0 0,0-1 0,-1-2 0,1 0 0,-1-1 0,-2-3 0,-1-4 0,-2-8 0,2-8 0,0-5 0,1 0 0,1 1 0,1 3 0,2-5 0,4-4 0,1-4 0,1-6 0,1 0 0,-1-3 0,0 1 0,-2 2 0,-2 7 0,-3 5 0,-3 4 0,1 3 0,0-3 0,3-4 0,3-4 0,0-5 0,0 1 0,-3 1 0,-2 2 0,-3 4 0,0 4 0,0 3 0,1 5 0,-1 4 0,-2 5 0,0 4 0,-2-2 0,0 3 0,-1-2 0,1 4 0,0 3 0,-3 2 0,-2 3 0,-3 0 0,-1 0 0,0-1 0,-1 1 0,-2 3 0,2 0 0,-1 2 0,1 1 0,0-1 0,-1 1 0,1-4 0,0 3 0,1-2 0,1 0 0,1-3 0,3-5 0,3-2 0,1-2 0,0 1 0,-1 4 0,-2 2 0,0 1 0,0-1 0,-1-6 0,-1-6 0,-7-8 0,-11-7 0,-10-4 0,-6 0 0,5 1 0,10 3 0,9 1 0,3 3 0,-1 0 0,-4 1 0,-4 1 0,-4-4 0,-4 0 0,2-2 0,1 0 0,10 3 0,6 1 0,-1 2 0,-1-1 0,-5-2 0,0 0 0,7-2 0,5 0 0,7-6 0,0 8 0,3-3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16:13:59.050"/>
    </inkml:context>
    <inkml:brush xml:id="br0">
      <inkml:brushProperty name="width" value="0.05" units="cm"/>
      <inkml:brushProperty name="height" value="0.0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16:14:00.365"/>
    </inkml:context>
    <inkml:brush xml:id="br0">
      <inkml:brushProperty name="width" value="0.05" units="cm"/>
      <inkml:brushProperty name="height" value="0.0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16:13:59.050"/>
    </inkml:context>
    <inkml:brush xml:id="br0">
      <inkml:brushProperty name="width" value="0.05" units="cm"/>
      <inkml:brushProperty name="height" value="0.05" units="cm"/>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2T16:14:00.365"/>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0BEB9-BC44-C647-A12F-DA71BA852013}" type="datetimeFigureOut">
              <a:rPr lang="sv-SE" smtClean="0"/>
              <a:t>2026-02-12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90436-BD00-1C43-B04F-148ACA941A60}" type="slidenum">
              <a:rPr lang="sv-SE" smtClean="0"/>
              <a:t>‹#›</a:t>
            </a:fld>
            <a:endParaRPr lang="sv-SE"/>
          </a:p>
        </p:txBody>
      </p:sp>
    </p:spTree>
    <p:extLst>
      <p:ext uri="{BB962C8B-B14F-4D97-AF65-F5344CB8AC3E}">
        <p14:creationId xmlns:p14="http://schemas.microsoft.com/office/powerpoint/2010/main" val="165421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sdac.jrc.ec.europa.eu/public_path/shared_folder/dataset/102/Soil%20degradation%20process.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1</a:t>
            </a:fld>
            <a:endParaRPr lang="sv-SE"/>
          </a:p>
        </p:txBody>
      </p:sp>
    </p:spTree>
    <p:extLst>
      <p:ext uri="{BB962C8B-B14F-4D97-AF65-F5344CB8AC3E}">
        <p14:creationId xmlns:p14="http://schemas.microsoft.com/office/powerpoint/2010/main" val="2153514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36F4-A109-9605-F429-968B92CD842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4EA1B6-F019-837F-CE8B-7E5171B4F2F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3B7213E-614A-C256-D429-2B3DB4A3F725}"/>
              </a:ext>
            </a:extLst>
          </p:cNvPr>
          <p:cNvSpPr>
            <a:spLocks noGrp="1"/>
          </p:cNvSpPr>
          <p:nvPr>
            <p:ph type="body" idx="1"/>
          </p:nvPr>
        </p:nvSpPr>
        <p:spPr/>
        <p:txBody>
          <a:bodyPr/>
          <a:lstStyle/>
          <a:p>
            <a:r>
              <a:rPr lang="sv-SE" sz="1200" b="0" i="0" u="sng" strike="noStrike" kern="1200">
                <a:solidFill>
                  <a:schemeClr val="tx1"/>
                </a:solidFill>
                <a:effectLst/>
                <a:latin typeface="+mn-lt"/>
                <a:ea typeface="+mn-ea"/>
                <a:cs typeface="+mn-cs"/>
                <a:hlinkClick r:id="rId3"/>
              </a:rPr>
              <a:t>https://esdac.jrc.ec.europa.eu/public_path//shared_folder/dataset/102/Soil%20degradation%20process.jpg</a:t>
            </a:r>
            <a:endParaRPr lang="sv-SE"/>
          </a:p>
        </p:txBody>
      </p:sp>
      <p:sp>
        <p:nvSpPr>
          <p:cNvPr id="4" name="Platshållare för bildnummer 3">
            <a:extLst>
              <a:ext uri="{FF2B5EF4-FFF2-40B4-BE49-F238E27FC236}">
                <a16:creationId xmlns:a16="http://schemas.microsoft.com/office/drawing/2014/main" id="{92EC0492-1C78-460B-8313-E937277606DC}"/>
              </a:ext>
            </a:extLst>
          </p:cNvPr>
          <p:cNvSpPr>
            <a:spLocks noGrp="1"/>
          </p:cNvSpPr>
          <p:nvPr>
            <p:ph type="sldNum" sz="quarter" idx="5"/>
          </p:nvPr>
        </p:nvSpPr>
        <p:spPr/>
        <p:txBody>
          <a:bodyPr/>
          <a:lstStyle/>
          <a:p>
            <a:fld id="{A8C90436-BD00-1C43-B04F-148ACA941A60}" type="slidenum">
              <a:rPr lang="sv-SE" smtClean="0"/>
              <a:t>20</a:t>
            </a:fld>
            <a:endParaRPr lang="sv-SE"/>
          </a:p>
        </p:txBody>
      </p:sp>
    </p:spTree>
    <p:extLst>
      <p:ext uri="{BB962C8B-B14F-4D97-AF65-F5344CB8AC3E}">
        <p14:creationId xmlns:p14="http://schemas.microsoft.com/office/powerpoint/2010/main" val="262529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2DF2-7E91-F30C-C626-53C48E30E91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5917637-4D6B-7AFB-62BD-892E551A168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C4D8612-BE53-B1E2-F3F4-EB3ACD339D22}"/>
              </a:ext>
            </a:extLst>
          </p:cNvPr>
          <p:cNvSpPr>
            <a:spLocks noGrp="1"/>
          </p:cNvSpPr>
          <p:nvPr>
            <p:ph type="body" idx="1"/>
          </p:nvPr>
        </p:nvSpPr>
        <p:spPr/>
        <p:txBody>
          <a:bodyPr/>
          <a:lstStyle/>
          <a:p>
            <a:r>
              <a:rPr lang="sv-SE" dirty="0"/>
              <a:t>Källa: </a:t>
            </a:r>
            <a:r>
              <a:rPr lang="sv-SE" dirty="0" err="1"/>
              <a:t>SoCo</a:t>
            </a:r>
            <a:r>
              <a:rPr lang="sv-SE" dirty="0"/>
              <a:t>-projektet 2009: </a:t>
            </a:r>
            <a:r>
              <a:rPr lang="sv-SE" dirty="0" err="1"/>
              <a:t>https</a:t>
            </a:r>
            <a:r>
              <a:rPr lang="sv-SE" dirty="0"/>
              <a:t>://</a:t>
            </a:r>
            <a:r>
              <a:rPr lang="sv-SE" dirty="0" err="1"/>
              <a:t>www.yumpu.com</a:t>
            </a:r>
            <a:r>
              <a:rPr lang="sv-SE" dirty="0"/>
              <a:t>/</a:t>
            </a:r>
            <a:r>
              <a:rPr lang="sv-SE" dirty="0" err="1"/>
              <a:t>sv</a:t>
            </a:r>
            <a:r>
              <a:rPr lang="sv-SE" dirty="0"/>
              <a:t>/</a:t>
            </a:r>
            <a:r>
              <a:rPr lang="sv-SE" dirty="0" err="1"/>
              <a:t>document</a:t>
            </a:r>
            <a:r>
              <a:rPr lang="sv-SE" dirty="0"/>
              <a:t>/read/18654786/vattenerosion-och-markkompaktering-</a:t>
            </a:r>
            <a:r>
              <a:rPr lang="sv-SE" dirty="0" err="1"/>
              <a:t>agrilife</a:t>
            </a:r>
            <a:r>
              <a:rPr lang="sv-SE" dirty="0"/>
              <a:t>-</a:t>
            </a:r>
            <a:r>
              <a:rPr lang="sv-SE" dirty="0" err="1"/>
              <a:t>europa</a:t>
            </a:r>
            <a:r>
              <a:rPr lang="sv-SE" dirty="0"/>
              <a:t>/1 samt SGU: </a:t>
            </a:r>
            <a:r>
              <a:rPr lang="sv-SE" dirty="0" err="1"/>
              <a:t>https</a:t>
            </a:r>
            <a:r>
              <a:rPr lang="sv-SE" dirty="0"/>
              <a:t>://</a:t>
            </a:r>
            <a:r>
              <a:rPr lang="sv-SE" dirty="0" err="1"/>
              <a:t>www.sgu.se</a:t>
            </a:r>
            <a:r>
              <a:rPr lang="sv-SE" dirty="0"/>
              <a:t>/om-geologi/jord/</a:t>
            </a:r>
            <a:r>
              <a:rPr lang="sv-SE" dirty="0" err="1"/>
              <a:t>fran</a:t>
            </a:r>
            <a:r>
              <a:rPr lang="sv-SE" dirty="0"/>
              <a:t>-istid-till-nutid/erosion-och-</a:t>
            </a:r>
            <a:r>
              <a:rPr lang="sv-SE" dirty="0" err="1"/>
              <a:t>igenvaxning</a:t>
            </a:r>
            <a:r>
              <a:rPr lang="sv-SE" dirty="0"/>
              <a:t>/erosion/</a:t>
            </a:r>
          </a:p>
        </p:txBody>
      </p:sp>
      <p:sp>
        <p:nvSpPr>
          <p:cNvPr id="4" name="Platshållare för bildnummer 3">
            <a:extLst>
              <a:ext uri="{FF2B5EF4-FFF2-40B4-BE49-F238E27FC236}">
                <a16:creationId xmlns:a16="http://schemas.microsoft.com/office/drawing/2014/main" id="{373734D6-B3E9-15C6-5D7D-E25AE4733199}"/>
              </a:ext>
            </a:extLst>
          </p:cNvPr>
          <p:cNvSpPr>
            <a:spLocks noGrp="1"/>
          </p:cNvSpPr>
          <p:nvPr>
            <p:ph type="sldNum" sz="quarter" idx="5"/>
          </p:nvPr>
        </p:nvSpPr>
        <p:spPr/>
        <p:txBody>
          <a:bodyPr/>
          <a:lstStyle/>
          <a:p>
            <a:fld id="{A8C90436-BD00-1C43-B04F-148ACA941A60}" type="slidenum">
              <a:rPr lang="sv-SE" smtClean="0"/>
              <a:t>21</a:t>
            </a:fld>
            <a:endParaRPr lang="sv-SE"/>
          </a:p>
        </p:txBody>
      </p:sp>
    </p:spTree>
    <p:extLst>
      <p:ext uri="{BB962C8B-B14F-4D97-AF65-F5344CB8AC3E}">
        <p14:creationId xmlns:p14="http://schemas.microsoft.com/office/powerpoint/2010/main" val="374620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91D1-1F70-A8A7-6500-B535F4413A6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F85797B-7F9B-65AB-7511-2E587E3F18C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8257DDA-0B8E-23BE-FE9D-86440CBB5BD5}"/>
              </a:ext>
            </a:extLst>
          </p:cNvPr>
          <p:cNvSpPr>
            <a:spLocks noGrp="1"/>
          </p:cNvSpPr>
          <p:nvPr>
            <p:ph type="body" idx="1"/>
          </p:nvPr>
        </p:nvSpPr>
        <p:spPr/>
        <p:txBody>
          <a:bodyPr/>
          <a:lstStyle/>
          <a:p>
            <a:r>
              <a:rPr lang="sv-SE" dirty="0"/>
              <a:t>Källa: </a:t>
            </a:r>
            <a:r>
              <a:rPr lang="sv-SE" dirty="0" err="1"/>
              <a:t>SoCo</a:t>
            </a:r>
            <a:r>
              <a:rPr lang="sv-SE" dirty="0"/>
              <a:t>-projektet 2009: </a:t>
            </a:r>
            <a:r>
              <a:rPr lang="sv-SE" dirty="0" err="1"/>
              <a:t>https</a:t>
            </a:r>
            <a:r>
              <a:rPr lang="sv-SE" dirty="0"/>
              <a:t>://</a:t>
            </a:r>
            <a:r>
              <a:rPr lang="sv-SE" dirty="0" err="1"/>
              <a:t>www.yumpu.com</a:t>
            </a:r>
            <a:r>
              <a:rPr lang="sv-SE" dirty="0"/>
              <a:t>/</a:t>
            </a:r>
            <a:r>
              <a:rPr lang="sv-SE" dirty="0" err="1"/>
              <a:t>sv</a:t>
            </a:r>
            <a:r>
              <a:rPr lang="sv-SE" dirty="0"/>
              <a:t>/</a:t>
            </a:r>
            <a:r>
              <a:rPr lang="sv-SE" dirty="0" err="1"/>
              <a:t>document</a:t>
            </a:r>
            <a:r>
              <a:rPr lang="sv-SE" dirty="0"/>
              <a:t>/read/18654786/vattenerosion-och-markkompaktering-</a:t>
            </a:r>
            <a:r>
              <a:rPr lang="sv-SE" dirty="0" err="1"/>
              <a:t>agrilife</a:t>
            </a:r>
            <a:r>
              <a:rPr lang="sv-SE" dirty="0"/>
              <a:t>-</a:t>
            </a:r>
            <a:r>
              <a:rPr lang="sv-SE" dirty="0" err="1"/>
              <a:t>europa</a:t>
            </a:r>
            <a:r>
              <a:rPr lang="sv-SE" dirty="0"/>
              <a:t>/1 </a:t>
            </a:r>
          </a:p>
        </p:txBody>
      </p:sp>
      <p:sp>
        <p:nvSpPr>
          <p:cNvPr id="4" name="Platshållare för bildnummer 3">
            <a:extLst>
              <a:ext uri="{FF2B5EF4-FFF2-40B4-BE49-F238E27FC236}">
                <a16:creationId xmlns:a16="http://schemas.microsoft.com/office/drawing/2014/main" id="{9AB1E51F-AD74-B49F-1BDA-8CB0E18A0961}"/>
              </a:ext>
            </a:extLst>
          </p:cNvPr>
          <p:cNvSpPr>
            <a:spLocks noGrp="1"/>
          </p:cNvSpPr>
          <p:nvPr>
            <p:ph type="sldNum" sz="quarter" idx="5"/>
          </p:nvPr>
        </p:nvSpPr>
        <p:spPr/>
        <p:txBody>
          <a:bodyPr/>
          <a:lstStyle/>
          <a:p>
            <a:fld id="{A8C90436-BD00-1C43-B04F-148ACA941A60}" type="slidenum">
              <a:rPr lang="sv-SE" smtClean="0"/>
              <a:t>22</a:t>
            </a:fld>
            <a:endParaRPr lang="sv-SE"/>
          </a:p>
        </p:txBody>
      </p:sp>
    </p:spTree>
    <p:extLst>
      <p:ext uri="{BB962C8B-B14F-4D97-AF65-F5344CB8AC3E}">
        <p14:creationId xmlns:p14="http://schemas.microsoft.com/office/powerpoint/2010/main" val="897216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BDBC-B226-5120-2E46-7305859DC25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2B7118D-C06B-D7B1-38C5-FF83645DCE0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29361C7-59D9-9DD6-610E-A738A48D4C5D}"/>
              </a:ext>
            </a:extLst>
          </p:cNvPr>
          <p:cNvSpPr>
            <a:spLocks noGrp="1"/>
          </p:cNvSpPr>
          <p:nvPr>
            <p:ph type="body" idx="1"/>
          </p:nvPr>
        </p:nvSpPr>
        <p:spPr/>
        <p:txBody>
          <a:bodyPr/>
          <a:lstStyle/>
          <a:p>
            <a:r>
              <a:rPr lang="sv-SE" dirty="0"/>
              <a:t>Läs mer om vattenerosion inom EU här: </a:t>
            </a:r>
            <a:r>
              <a:rPr lang="sv-SE" dirty="0" err="1"/>
              <a:t>https</a:t>
            </a:r>
            <a:r>
              <a:rPr lang="sv-SE" dirty="0"/>
              <a:t>://</a:t>
            </a:r>
            <a:r>
              <a:rPr lang="sv-SE" dirty="0" err="1"/>
              <a:t>esdac.jrc.ec.europa.eu</a:t>
            </a:r>
            <a:r>
              <a:rPr lang="sv-SE" dirty="0"/>
              <a:t>/</a:t>
            </a:r>
            <a:r>
              <a:rPr lang="sv-SE" dirty="0" err="1"/>
              <a:t>themes</a:t>
            </a:r>
            <a:r>
              <a:rPr lang="sv-SE" dirty="0"/>
              <a:t>/rusle2015 </a:t>
            </a:r>
            <a:br>
              <a:rPr lang="sv-SE" dirty="0"/>
            </a:br>
            <a:r>
              <a:rPr lang="sv-SE" dirty="0" err="1"/>
              <a:t>https</a:t>
            </a:r>
            <a:r>
              <a:rPr lang="sv-SE" dirty="0"/>
              <a:t>://</a:t>
            </a:r>
            <a:r>
              <a:rPr lang="sv-SE" dirty="0" err="1"/>
              <a:t>esdac.jrc.ec.europa.eu</a:t>
            </a:r>
            <a:r>
              <a:rPr lang="sv-SE" dirty="0"/>
              <a:t>/</a:t>
            </a:r>
            <a:r>
              <a:rPr lang="sv-SE" dirty="0" err="1"/>
              <a:t>themes</a:t>
            </a:r>
            <a:r>
              <a:rPr lang="sv-SE" dirty="0"/>
              <a:t>/</a:t>
            </a:r>
            <a:r>
              <a:rPr lang="sv-SE" dirty="0" err="1"/>
              <a:t>indicators</a:t>
            </a:r>
            <a:r>
              <a:rPr lang="sv-SE" dirty="0"/>
              <a:t>-</a:t>
            </a:r>
            <a:r>
              <a:rPr lang="sv-SE" dirty="0" err="1"/>
              <a:t>soil</a:t>
            </a:r>
            <a:r>
              <a:rPr lang="sv-SE" dirty="0"/>
              <a:t>-erosion</a:t>
            </a:r>
          </a:p>
          <a:p>
            <a:endParaRPr lang="sv-SE" dirty="0"/>
          </a:p>
        </p:txBody>
      </p:sp>
      <p:sp>
        <p:nvSpPr>
          <p:cNvPr id="4" name="Platshållare för bildnummer 3">
            <a:extLst>
              <a:ext uri="{FF2B5EF4-FFF2-40B4-BE49-F238E27FC236}">
                <a16:creationId xmlns:a16="http://schemas.microsoft.com/office/drawing/2014/main" id="{6D899CBB-9B9D-E40D-EAB6-0FCC102FF412}"/>
              </a:ext>
            </a:extLst>
          </p:cNvPr>
          <p:cNvSpPr>
            <a:spLocks noGrp="1"/>
          </p:cNvSpPr>
          <p:nvPr>
            <p:ph type="sldNum" sz="quarter" idx="5"/>
          </p:nvPr>
        </p:nvSpPr>
        <p:spPr/>
        <p:txBody>
          <a:bodyPr/>
          <a:lstStyle/>
          <a:p>
            <a:fld id="{A8C90436-BD00-1C43-B04F-148ACA941A60}" type="slidenum">
              <a:rPr lang="sv-SE" smtClean="0"/>
              <a:t>23</a:t>
            </a:fld>
            <a:endParaRPr lang="sv-SE"/>
          </a:p>
        </p:txBody>
      </p:sp>
    </p:spTree>
    <p:extLst>
      <p:ext uri="{BB962C8B-B14F-4D97-AF65-F5344CB8AC3E}">
        <p14:creationId xmlns:p14="http://schemas.microsoft.com/office/powerpoint/2010/main" val="208374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46E0-F12F-06DD-E035-481EBA5DA2B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039F9AC-5AF4-253F-B65C-1DFE6AE99E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9A81120-0628-DEB2-0113-1566350D9F41}"/>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FD3116C-066E-F647-DFCF-3FDC08DB37F0}"/>
              </a:ext>
            </a:extLst>
          </p:cNvPr>
          <p:cNvSpPr>
            <a:spLocks noGrp="1"/>
          </p:cNvSpPr>
          <p:nvPr>
            <p:ph type="sldNum" sz="quarter" idx="5"/>
          </p:nvPr>
        </p:nvSpPr>
        <p:spPr/>
        <p:txBody>
          <a:bodyPr/>
          <a:lstStyle/>
          <a:p>
            <a:fld id="{A8C90436-BD00-1C43-B04F-148ACA941A60}" type="slidenum">
              <a:rPr lang="sv-SE" smtClean="0"/>
              <a:t>24</a:t>
            </a:fld>
            <a:endParaRPr lang="sv-SE"/>
          </a:p>
        </p:txBody>
      </p:sp>
    </p:spTree>
    <p:extLst>
      <p:ext uri="{BB962C8B-B14F-4D97-AF65-F5344CB8AC3E}">
        <p14:creationId xmlns:p14="http://schemas.microsoft.com/office/powerpoint/2010/main" val="199318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9D83E-76A0-585A-125B-BD562BEDC76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32824F6-463C-C4D8-A59F-C5540DB9CFF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7235A3F-C753-30F3-6956-E46B7633CF38}"/>
              </a:ext>
            </a:extLst>
          </p:cNvPr>
          <p:cNvSpPr>
            <a:spLocks noGrp="1"/>
          </p:cNvSpPr>
          <p:nvPr>
            <p:ph type="body" idx="1"/>
          </p:nvPr>
        </p:nvSpPr>
        <p:spPr/>
        <p:txBody>
          <a:bodyPr/>
          <a:lstStyle/>
          <a:p>
            <a:r>
              <a:rPr lang="sv-SE" sz="1200" b="0" i="0" u="sng" strike="noStrike" kern="1200" dirty="0">
                <a:solidFill>
                  <a:schemeClr val="tx1"/>
                </a:solidFill>
                <a:effectLst/>
                <a:latin typeface="+mn-lt"/>
                <a:ea typeface="+mn-ea"/>
                <a:cs typeface="+mn-cs"/>
              </a:rPr>
              <a:t>Källa SMHI: </a:t>
            </a:r>
            <a:r>
              <a:rPr lang="sv-SE" sz="1200" b="0" i="0" u="sng" strike="noStrike" kern="1200" dirty="0" err="1">
                <a:solidFill>
                  <a:schemeClr val="tx1"/>
                </a:solidFill>
                <a:effectLst/>
                <a:latin typeface="+mn-lt"/>
                <a:ea typeface="+mn-ea"/>
                <a:cs typeface="+mn-cs"/>
              </a:rPr>
              <a:t>https</a:t>
            </a:r>
            <a:r>
              <a:rPr lang="sv-SE" sz="1200" b="0" i="0" u="sng" strike="noStrike" kern="1200" dirty="0">
                <a:solidFill>
                  <a:schemeClr val="tx1"/>
                </a:solidFill>
                <a:effectLst/>
                <a:latin typeface="+mn-lt"/>
                <a:ea typeface="+mn-ea"/>
                <a:cs typeface="+mn-cs"/>
              </a:rPr>
              <a:t>://</a:t>
            </a:r>
            <a:r>
              <a:rPr lang="sv-SE" sz="1200" b="0" i="0" u="sng" strike="noStrike" kern="1200" dirty="0" err="1">
                <a:solidFill>
                  <a:schemeClr val="tx1"/>
                </a:solidFill>
                <a:effectLst/>
                <a:latin typeface="+mn-lt"/>
                <a:ea typeface="+mn-ea"/>
                <a:cs typeface="+mn-cs"/>
              </a:rPr>
              <a:t>www.smhi.se</a:t>
            </a:r>
            <a:r>
              <a:rPr lang="sv-SE" sz="1200" b="0" i="0" u="sng" strike="noStrike" kern="1200" dirty="0">
                <a:solidFill>
                  <a:schemeClr val="tx1"/>
                </a:solidFill>
                <a:effectLst/>
                <a:latin typeface="+mn-lt"/>
                <a:ea typeface="+mn-ea"/>
                <a:cs typeface="+mn-cs"/>
              </a:rPr>
              <a:t>/vader/mark-och-vatten/</a:t>
            </a:r>
            <a:r>
              <a:rPr lang="sv-SE" sz="1200" b="0" i="0" u="sng" strike="noStrike" kern="1200" dirty="0" err="1">
                <a:solidFill>
                  <a:schemeClr val="tx1"/>
                </a:solidFill>
                <a:effectLst/>
                <a:latin typeface="+mn-lt"/>
                <a:ea typeface="+mn-ea"/>
                <a:cs typeface="+mn-cs"/>
              </a:rPr>
              <a:t>vattenbalans</a:t>
            </a:r>
            <a:endParaRPr lang="sv-SE" dirty="0"/>
          </a:p>
        </p:txBody>
      </p:sp>
      <p:sp>
        <p:nvSpPr>
          <p:cNvPr id="4" name="Platshållare för bildnummer 3">
            <a:extLst>
              <a:ext uri="{FF2B5EF4-FFF2-40B4-BE49-F238E27FC236}">
                <a16:creationId xmlns:a16="http://schemas.microsoft.com/office/drawing/2014/main" id="{EB60FFF3-CA19-A838-D90D-FB766666B066}"/>
              </a:ext>
            </a:extLst>
          </p:cNvPr>
          <p:cNvSpPr>
            <a:spLocks noGrp="1"/>
          </p:cNvSpPr>
          <p:nvPr>
            <p:ph type="sldNum" sz="quarter" idx="5"/>
          </p:nvPr>
        </p:nvSpPr>
        <p:spPr/>
        <p:txBody>
          <a:bodyPr/>
          <a:lstStyle/>
          <a:p>
            <a:fld id="{A8C90436-BD00-1C43-B04F-148ACA941A60}" type="slidenum">
              <a:rPr lang="sv-SE" smtClean="0"/>
              <a:t>29</a:t>
            </a:fld>
            <a:endParaRPr lang="sv-SE"/>
          </a:p>
        </p:txBody>
      </p:sp>
    </p:spTree>
    <p:extLst>
      <p:ext uri="{BB962C8B-B14F-4D97-AF65-F5344CB8AC3E}">
        <p14:creationId xmlns:p14="http://schemas.microsoft.com/office/powerpoint/2010/main" val="382040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AA5D9-1620-88C3-6A28-F6D8E1CF957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18B40A-FCE4-6657-4695-240ACEAAA78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9203626-326B-F536-7A6F-5381E023AF20}"/>
              </a:ext>
            </a:extLst>
          </p:cNvPr>
          <p:cNvSpPr>
            <a:spLocks noGrp="1"/>
          </p:cNvSpPr>
          <p:nvPr>
            <p:ph type="body" idx="1"/>
          </p:nvPr>
        </p:nvSpPr>
        <p:spPr/>
        <p:txBody>
          <a:bodyPr/>
          <a:lstStyle/>
          <a:p>
            <a:r>
              <a:rPr lang="sv-SE" sz="1200" b="0" i="0" u="sng" strike="noStrike" kern="1200" dirty="0">
                <a:solidFill>
                  <a:schemeClr val="tx1"/>
                </a:solidFill>
                <a:effectLst/>
                <a:latin typeface="+mn-lt"/>
                <a:ea typeface="+mn-ea"/>
                <a:cs typeface="+mn-cs"/>
              </a:rPr>
              <a:t>Källa SMHI: </a:t>
            </a:r>
            <a:r>
              <a:rPr lang="sv-SE" sz="1200" b="0" i="0" u="sng" strike="noStrike" kern="1200" dirty="0" err="1">
                <a:solidFill>
                  <a:schemeClr val="tx1"/>
                </a:solidFill>
                <a:effectLst/>
                <a:latin typeface="+mn-lt"/>
                <a:ea typeface="+mn-ea"/>
                <a:cs typeface="+mn-cs"/>
              </a:rPr>
              <a:t>https</a:t>
            </a:r>
            <a:r>
              <a:rPr lang="sv-SE" sz="1200" b="0" i="0" u="sng" strike="noStrike" kern="1200" dirty="0">
                <a:solidFill>
                  <a:schemeClr val="tx1"/>
                </a:solidFill>
                <a:effectLst/>
                <a:latin typeface="+mn-lt"/>
                <a:ea typeface="+mn-ea"/>
                <a:cs typeface="+mn-cs"/>
              </a:rPr>
              <a:t>://</a:t>
            </a:r>
            <a:r>
              <a:rPr lang="sv-SE" sz="1200" b="0" i="0" u="sng" strike="noStrike" kern="1200" dirty="0" err="1">
                <a:solidFill>
                  <a:schemeClr val="tx1"/>
                </a:solidFill>
                <a:effectLst/>
                <a:latin typeface="+mn-lt"/>
                <a:ea typeface="+mn-ea"/>
                <a:cs typeface="+mn-cs"/>
              </a:rPr>
              <a:t>www.smhi.se</a:t>
            </a:r>
            <a:r>
              <a:rPr lang="sv-SE" sz="1200" b="0" i="0" u="sng" strike="noStrike" kern="1200" dirty="0">
                <a:solidFill>
                  <a:schemeClr val="tx1"/>
                </a:solidFill>
                <a:effectLst/>
                <a:latin typeface="+mn-lt"/>
                <a:ea typeface="+mn-ea"/>
                <a:cs typeface="+mn-cs"/>
              </a:rPr>
              <a:t>/vader/mark-och-vatten/</a:t>
            </a:r>
            <a:r>
              <a:rPr lang="sv-SE" sz="1200" b="0" i="0" u="sng" strike="noStrike" kern="1200" dirty="0" err="1">
                <a:solidFill>
                  <a:schemeClr val="tx1"/>
                </a:solidFill>
                <a:effectLst/>
                <a:latin typeface="+mn-lt"/>
                <a:ea typeface="+mn-ea"/>
                <a:cs typeface="+mn-cs"/>
              </a:rPr>
              <a:t>vattenbalans</a:t>
            </a:r>
            <a:endParaRPr lang="sv-SE" dirty="0"/>
          </a:p>
        </p:txBody>
      </p:sp>
      <p:sp>
        <p:nvSpPr>
          <p:cNvPr id="4" name="Platshållare för bildnummer 3">
            <a:extLst>
              <a:ext uri="{FF2B5EF4-FFF2-40B4-BE49-F238E27FC236}">
                <a16:creationId xmlns:a16="http://schemas.microsoft.com/office/drawing/2014/main" id="{516AF3C2-0933-7E85-FBB6-C158BC1D443C}"/>
              </a:ext>
            </a:extLst>
          </p:cNvPr>
          <p:cNvSpPr>
            <a:spLocks noGrp="1"/>
          </p:cNvSpPr>
          <p:nvPr>
            <p:ph type="sldNum" sz="quarter" idx="5"/>
          </p:nvPr>
        </p:nvSpPr>
        <p:spPr/>
        <p:txBody>
          <a:bodyPr/>
          <a:lstStyle/>
          <a:p>
            <a:fld id="{A8C90436-BD00-1C43-B04F-148ACA941A60}" type="slidenum">
              <a:rPr lang="sv-SE" smtClean="0"/>
              <a:t>30</a:t>
            </a:fld>
            <a:endParaRPr lang="sv-SE"/>
          </a:p>
        </p:txBody>
      </p:sp>
    </p:spTree>
    <p:extLst>
      <p:ext uri="{BB962C8B-B14F-4D97-AF65-F5344CB8AC3E}">
        <p14:creationId xmlns:p14="http://schemas.microsoft.com/office/powerpoint/2010/main" val="27634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25EB9-E706-1A1B-385F-E1C88153A96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0FCF0E9-361F-14E5-C01B-7F8B4A815B8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A69AE73-A79F-DBCB-6FA1-CB86675C4CA9}"/>
              </a:ext>
            </a:extLst>
          </p:cNvPr>
          <p:cNvSpPr>
            <a:spLocks noGrp="1"/>
          </p:cNvSpPr>
          <p:nvPr>
            <p:ph type="body" idx="1"/>
          </p:nvPr>
        </p:nvSpPr>
        <p:spPr/>
        <p:txBody>
          <a:bodyPr/>
          <a:lstStyle/>
          <a:p>
            <a:r>
              <a:rPr lang="sv-SE" err="1"/>
              <a:t>https</a:t>
            </a:r>
            <a:r>
              <a:rPr lang="sv-SE"/>
              <a:t>://</a:t>
            </a:r>
            <a:r>
              <a:rPr lang="sv-SE" err="1"/>
              <a:t>esdac.jrc.ec.europa.eu</a:t>
            </a:r>
            <a:r>
              <a:rPr lang="sv-SE"/>
              <a:t>/</a:t>
            </a:r>
            <a:r>
              <a:rPr lang="sv-SE" err="1"/>
              <a:t>themes</a:t>
            </a:r>
            <a:r>
              <a:rPr lang="sv-SE"/>
              <a:t>/rusle2015</a:t>
            </a:r>
          </a:p>
        </p:txBody>
      </p:sp>
      <p:sp>
        <p:nvSpPr>
          <p:cNvPr id="4" name="Platshållare för bildnummer 3">
            <a:extLst>
              <a:ext uri="{FF2B5EF4-FFF2-40B4-BE49-F238E27FC236}">
                <a16:creationId xmlns:a16="http://schemas.microsoft.com/office/drawing/2014/main" id="{430B863D-3696-3C6F-A826-BD87DB4699EF}"/>
              </a:ext>
            </a:extLst>
          </p:cNvPr>
          <p:cNvSpPr>
            <a:spLocks noGrp="1"/>
          </p:cNvSpPr>
          <p:nvPr>
            <p:ph type="sldNum" sz="quarter" idx="5"/>
          </p:nvPr>
        </p:nvSpPr>
        <p:spPr/>
        <p:txBody>
          <a:bodyPr/>
          <a:lstStyle/>
          <a:p>
            <a:fld id="{A8C90436-BD00-1C43-B04F-148ACA941A60}" type="slidenum">
              <a:rPr lang="sv-SE" smtClean="0"/>
              <a:t>33</a:t>
            </a:fld>
            <a:endParaRPr lang="sv-SE"/>
          </a:p>
        </p:txBody>
      </p:sp>
    </p:spTree>
    <p:extLst>
      <p:ext uri="{BB962C8B-B14F-4D97-AF65-F5344CB8AC3E}">
        <p14:creationId xmlns:p14="http://schemas.microsoft.com/office/powerpoint/2010/main" val="418005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232A0-279B-3527-15F0-E23BC09CF0E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761A938-5E7C-E844-27EC-50604640BB9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A5D48EE-92CF-D823-4153-4215D2858447}"/>
              </a:ext>
            </a:extLst>
          </p:cNvPr>
          <p:cNvSpPr>
            <a:spLocks noGrp="1"/>
          </p:cNvSpPr>
          <p:nvPr>
            <p:ph type="body" idx="1"/>
          </p:nvPr>
        </p:nvSpPr>
        <p:spPr/>
        <p:txBody>
          <a:bodyPr/>
          <a:lstStyle/>
          <a:p>
            <a:r>
              <a:rPr lang="sv-SE" err="1"/>
              <a:t>https</a:t>
            </a:r>
            <a:r>
              <a:rPr lang="sv-SE"/>
              <a:t>://</a:t>
            </a:r>
            <a:r>
              <a:rPr lang="sv-SE" err="1"/>
              <a:t>esdac.jrc.ec.europa.eu</a:t>
            </a:r>
            <a:r>
              <a:rPr lang="sv-SE"/>
              <a:t>/</a:t>
            </a:r>
            <a:r>
              <a:rPr lang="sv-SE" err="1"/>
              <a:t>themes</a:t>
            </a:r>
            <a:r>
              <a:rPr lang="sv-SE"/>
              <a:t>/rusle2015</a:t>
            </a:r>
          </a:p>
        </p:txBody>
      </p:sp>
      <p:sp>
        <p:nvSpPr>
          <p:cNvPr id="4" name="Platshållare för bildnummer 3">
            <a:extLst>
              <a:ext uri="{FF2B5EF4-FFF2-40B4-BE49-F238E27FC236}">
                <a16:creationId xmlns:a16="http://schemas.microsoft.com/office/drawing/2014/main" id="{96ECEA5E-30F6-319A-D010-6A3D6C05FC2A}"/>
              </a:ext>
            </a:extLst>
          </p:cNvPr>
          <p:cNvSpPr>
            <a:spLocks noGrp="1"/>
          </p:cNvSpPr>
          <p:nvPr>
            <p:ph type="sldNum" sz="quarter" idx="5"/>
          </p:nvPr>
        </p:nvSpPr>
        <p:spPr/>
        <p:txBody>
          <a:bodyPr/>
          <a:lstStyle/>
          <a:p>
            <a:fld id="{A8C90436-BD00-1C43-B04F-148ACA941A60}" type="slidenum">
              <a:rPr lang="sv-SE" smtClean="0"/>
              <a:t>34</a:t>
            </a:fld>
            <a:endParaRPr lang="sv-SE"/>
          </a:p>
        </p:txBody>
      </p:sp>
    </p:spTree>
    <p:extLst>
      <p:ext uri="{BB962C8B-B14F-4D97-AF65-F5344CB8AC3E}">
        <p14:creationId xmlns:p14="http://schemas.microsoft.com/office/powerpoint/2010/main" val="1705096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78E76-1D4D-2FE8-335B-617C0779EA3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CEAC310-8F23-B7F0-9FBC-3FD3ACCEB7F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E5653D6-6C24-BF4D-5EEF-37FFE5009EB9}"/>
              </a:ext>
            </a:extLst>
          </p:cNvPr>
          <p:cNvSpPr>
            <a:spLocks noGrp="1"/>
          </p:cNvSpPr>
          <p:nvPr>
            <p:ph type="body" idx="1"/>
          </p:nvPr>
        </p:nvSpPr>
        <p:spPr/>
        <p:txBody>
          <a:bodyPr/>
          <a:lstStyle/>
          <a:p>
            <a:r>
              <a:rPr lang="sv-SE" dirty="0"/>
              <a:t>Guide till hur kartan fungerar: </a:t>
            </a:r>
            <a:r>
              <a:rPr lang="sv-SE" dirty="0" err="1"/>
              <a:t>https</a:t>
            </a:r>
            <a:r>
              <a:rPr lang="sv-SE" dirty="0"/>
              <a:t>://</a:t>
            </a:r>
            <a:r>
              <a:rPr lang="sv-SE" dirty="0" err="1"/>
              <a:t>www.globalforestwatch.org</a:t>
            </a:r>
            <a:r>
              <a:rPr lang="sv-SE" dirty="0"/>
              <a:t>/</a:t>
            </a:r>
            <a:r>
              <a:rPr lang="sv-SE" dirty="0" err="1"/>
              <a:t>help</a:t>
            </a:r>
            <a:r>
              <a:rPr lang="sv-SE" dirty="0"/>
              <a:t>/</a:t>
            </a:r>
            <a:r>
              <a:rPr lang="sv-SE" dirty="0" err="1"/>
              <a:t>map</a:t>
            </a:r>
            <a:r>
              <a:rPr lang="sv-SE" dirty="0"/>
              <a:t>/guides/</a:t>
            </a:r>
            <a:r>
              <a:rPr lang="sv-SE" dirty="0" err="1"/>
              <a:t>how</a:t>
            </a:r>
            <a:r>
              <a:rPr lang="sv-SE" dirty="0"/>
              <a:t>-to-</a:t>
            </a:r>
            <a:r>
              <a:rPr lang="sv-SE" dirty="0" err="1"/>
              <a:t>use</a:t>
            </a:r>
            <a:r>
              <a:rPr lang="sv-SE" dirty="0"/>
              <a:t>-</a:t>
            </a:r>
            <a:r>
              <a:rPr lang="sv-SE" dirty="0" err="1"/>
              <a:t>map-dashboards</a:t>
            </a:r>
            <a:r>
              <a:rPr lang="sv-SE" dirty="0"/>
              <a:t>/</a:t>
            </a:r>
          </a:p>
        </p:txBody>
      </p:sp>
      <p:sp>
        <p:nvSpPr>
          <p:cNvPr id="4" name="Platshållare för bildnummer 3">
            <a:extLst>
              <a:ext uri="{FF2B5EF4-FFF2-40B4-BE49-F238E27FC236}">
                <a16:creationId xmlns:a16="http://schemas.microsoft.com/office/drawing/2014/main" id="{5BA5DF6F-8342-7EF3-04E0-546A63E4FED2}"/>
              </a:ext>
            </a:extLst>
          </p:cNvPr>
          <p:cNvSpPr>
            <a:spLocks noGrp="1"/>
          </p:cNvSpPr>
          <p:nvPr>
            <p:ph type="sldNum" sz="quarter" idx="5"/>
          </p:nvPr>
        </p:nvSpPr>
        <p:spPr/>
        <p:txBody>
          <a:bodyPr/>
          <a:lstStyle/>
          <a:p>
            <a:fld id="{A8C90436-BD00-1C43-B04F-148ACA941A60}" type="slidenum">
              <a:rPr lang="sv-SE" smtClean="0"/>
              <a:t>36</a:t>
            </a:fld>
            <a:endParaRPr lang="sv-SE"/>
          </a:p>
        </p:txBody>
      </p:sp>
    </p:spTree>
    <p:extLst>
      <p:ext uri="{BB962C8B-B14F-4D97-AF65-F5344CB8AC3E}">
        <p14:creationId xmlns:p14="http://schemas.microsoft.com/office/powerpoint/2010/main" val="145707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8C90436-BD00-1C43-B04F-148ACA941A60}" type="slidenum">
              <a:rPr lang="sv-SE" smtClean="0"/>
              <a:t>6</a:t>
            </a:fld>
            <a:endParaRPr lang="sv-SE"/>
          </a:p>
        </p:txBody>
      </p:sp>
    </p:spTree>
    <p:extLst>
      <p:ext uri="{BB962C8B-B14F-4D97-AF65-F5344CB8AC3E}">
        <p14:creationId xmlns:p14="http://schemas.microsoft.com/office/powerpoint/2010/main" val="3089963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FCAC-5AE9-8447-FBD8-15B8745FFAB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052A748-5322-6277-63D3-76EB0A4BB72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5BBA32E-5833-B7FD-B0BD-5500E47BFD64}"/>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40A6EEA-197E-D4F1-03A4-F2EE14456F84}"/>
              </a:ext>
            </a:extLst>
          </p:cNvPr>
          <p:cNvSpPr>
            <a:spLocks noGrp="1"/>
          </p:cNvSpPr>
          <p:nvPr>
            <p:ph type="sldNum" sz="quarter" idx="5"/>
          </p:nvPr>
        </p:nvSpPr>
        <p:spPr/>
        <p:txBody>
          <a:bodyPr/>
          <a:lstStyle/>
          <a:p>
            <a:fld id="{A8C90436-BD00-1C43-B04F-148ACA941A60}" type="slidenum">
              <a:rPr lang="sv-SE" smtClean="0"/>
              <a:t>37</a:t>
            </a:fld>
            <a:endParaRPr lang="sv-SE"/>
          </a:p>
        </p:txBody>
      </p:sp>
    </p:spTree>
    <p:extLst>
      <p:ext uri="{BB962C8B-B14F-4D97-AF65-F5344CB8AC3E}">
        <p14:creationId xmlns:p14="http://schemas.microsoft.com/office/powerpoint/2010/main" val="552498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30CC0-4C4D-B1EF-F98B-EA2EF657382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3095AD1-A3AD-D8F9-A0E5-A9F8F0CB68B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1EB28D0-00ED-9555-F596-147BCA40E18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1862D2C-ED21-5A45-9704-CA271F7C715A}"/>
              </a:ext>
            </a:extLst>
          </p:cNvPr>
          <p:cNvSpPr>
            <a:spLocks noGrp="1"/>
          </p:cNvSpPr>
          <p:nvPr>
            <p:ph type="sldNum" sz="quarter" idx="5"/>
          </p:nvPr>
        </p:nvSpPr>
        <p:spPr/>
        <p:txBody>
          <a:bodyPr/>
          <a:lstStyle/>
          <a:p>
            <a:fld id="{A8C90436-BD00-1C43-B04F-148ACA941A60}" type="slidenum">
              <a:rPr lang="sv-SE" smtClean="0"/>
              <a:t>38</a:t>
            </a:fld>
            <a:endParaRPr lang="sv-SE"/>
          </a:p>
        </p:txBody>
      </p:sp>
    </p:spTree>
    <p:extLst>
      <p:ext uri="{BB962C8B-B14F-4D97-AF65-F5344CB8AC3E}">
        <p14:creationId xmlns:p14="http://schemas.microsoft.com/office/powerpoint/2010/main" val="131797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BAE0E-B13B-657D-464B-7C10D5E61C6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67788A5-FF42-E8FB-913D-70A3CB00A0E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1AFF817-F0B4-8D8B-DA1D-3EEBCF37976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03DDC4A-7A85-B546-816A-A383B1AC590A}"/>
              </a:ext>
            </a:extLst>
          </p:cNvPr>
          <p:cNvSpPr>
            <a:spLocks noGrp="1"/>
          </p:cNvSpPr>
          <p:nvPr>
            <p:ph type="sldNum" sz="quarter" idx="5"/>
          </p:nvPr>
        </p:nvSpPr>
        <p:spPr/>
        <p:txBody>
          <a:bodyPr/>
          <a:lstStyle/>
          <a:p>
            <a:fld id="{A8C90436-BD00-1C43-B04F-148ACA941A60}" type="slidenum">
              <a:rPr lang="sv-SE" smtClean="0"/>
              <a:t>42</a:t>
            </a:fld>
            <a:endParaRPr lang="sv-SE"/>
          </a:p>
        </p:txBody>
      </p:sp>
    </p:spTree>
    <p:extLst>
      <p:ext uri="{BB962C8B-B14F-4D97-AF65-F5344CB8AC3E}">
        <p14:creationId xmlns:p14="http://schemas.microsoft.com/office/powerpoint/2010/main" val="3588222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96B6A-CE3F-2EDD-E88A-98C56B3F93C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3743373-EAC1-B6E0-9622-E314936D054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1DBF2E4-A08C-10FE-DD9A-D4814909D6EC}"/>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E10AA8E1-F6F8-E190-65E5-3B57A4420170}"/>
              </a:ext>
            </a:extLst>
          </p:cNvPr>
          <p:cNvSpPr>
            <a:spLocks noGrp="1"/>
          </p:cNvSpPr>
          <p:nvPr>
            <p:ph type="sldNum" sz="quarter" idx="5"/>
          </p:nvPr>
        </p:nvSpPr>
        <p:spPr/>
        <p:txBody>
          <a:bodyPr/>
          <a:lstStyle/>
          <a:p>
            <a:fld id="{A8C90436-BD00-1C43-B04F-148ACA941A60}" type="slidenum">
              <a:rPr lang="sv-SE" smtClean="0"/>
              <a:t>43</a:t>
            </a:fld>
            <a:endParaRPr lang="sv-SE"/>
          </a:p>
        </p:txBody>
      </p:sp>
    </p:spTree>
    <p:extLst>
      <p:ext uri="{BB962C8B-B14F-4D97-AF65-F5344CB8AC3E}">
        <p14:creationId xmlns:p14="http://schemas.microsoft.com/office/powerpoint/2010/main" val="1709791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1C131-D998-88D6-5618-9524AA9E4A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2DB2432-52AD-7E50-63A1-7A65A5B2081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A5796A0-BB9B-97A5-FF98-BE487316292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0D4D7E86-C8E6-B1E7-65E9-C2D1D50548A7}"/>
              </a:ext>
            </a:extLst>
          </p:cNvPr>
          <p:cNvSpPr>
            <a:spLocks noGrp="1"/>
          </p:cNvSpPr>
          <p:nvPr>
            <p:ph type="sldNum" sz="quarter" idx="5"/>
          </p:nvPr>
        </p:nvSpPr>
        <p:spPr/>
        <p:txBody>
          <a:bodyPr/>
          <a:lstStyle/>
          <a:p>
            <a:fld id="{A8C90436-BD00-1C43-B04F-148ACA941A60}" type="slidenum">
              <a:rPr lang="sv-SE" smtClean="0"/>
              <a:t>44</a:t>
            </a:fld>
            <a:endParaRPr lang="sv-SE"/>
          </a:p>
        </p:txBody>
      </p:sp>
    </p:spTree>
    <p:extLst>
      <p:ext uri="{BB962C8B-B14F-4D97-AF65-F5344CB8AC3E}">
        <p14:creationId xmlns:p14="http://schemas.microsoft.com/office/powerpoint/2010/main" val="2516915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40B7-54CD-B2C9-6F49-8D588B9FAB4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0850291-82E2-C9E5-2BAD-D739D784C62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4015541-53EB-4857-EE02-4BFE63B2D414}"/>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6F3C1F2-BAB7-9123-E872-A14277358F15}"/>
              </a:ext>
            </a:extLst>
          </p:cNvPr>
          <p:cNvSpPr>
            <a:spLocks noGrp="1"/>
          </p:cNvSpPr>
          <p:nvPr>
            <p:ph type="sldNum" sz="quarter" idx="5"/>
          </p:nvPr>
        </p:nvSpPr>
        <p:spPr/>
        <p:txBody>
          <a:bodyPr/>
          <a:lstStyle/>
          <a:p>
            <a:fld id="{A8C90436-BD00-1C43-B04F-148ACA941A60}" type="slidenum">
              <a:rPr lang="sv-SE" smtClean="0"/>
              <a:t>45</a:t>
            </a:fld>
            <a:endParaRPr lang="sv-SE"/>
          </a:p>
        </p:txBody>
      </p:sp>
    </p:spTree>
    <p:extLst>
      <p:ext uri="{BB962C8B-B14F-4D97-AF65-F5344CB8AC3E}">
        <p14:creationId xmlns:p14="http://schemas.microsoft.com/office/powerpoint/2010/main" val="1874886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p:cNvSpPr>
            <a:spLocks noGrp="1"/>
          </p:cNvSpPr>
          <p:nvPr>
            <p:ph type="sldNum" sz="quarter" idx="5"/>
          </p:nvPr>
        </p:nvSpPr>
        <p:spPr/>
        <p:txBody>
          <a:bodyPr/>
          <a:lstStyle/>
          <a:p>
            <a:fld id="{A8C90436-BD00-1C43-B04F-148ACA941A60}" type="slidenum">
              <a:rPr lang="sv-SE" smtClean="0"/>
              <a:t>54</a:t>
            </a:fld>
            <a:endParaRPr lang="sv-SE"/>
          </a:p>
        </p:txBody>
      </p:sp>
    </p:spTree>
    <p:extLst>
      <p:ext uri="{BB962C8B-B14F-4D97-AF65-F5344CB8AC3E}">
        <p14:creationId xmlns:p14="http://schemas.microsoft.com/office/powerpoint/2010/main" val="4265311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B83A5-F592-A902-579E-C1817251D48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09557EB-6A2B-50E6-51B1-762095E4173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A023604-F43E-9701-E32E-E65B2E8BCB18}"/>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50204442-8DFC-A61D-FF6F-427158C3F557}"/>
              </a:ext>
            </a:extLst>
          </p:cNvPr>
          <p:cNvSpPr>
            <a:spLocks noGrp="1"/>
          </p:cNvSpPr>
          <p:nvPr>
            <p:ph type="sldNum" sz="quarter" idx="5"/>
          </p:nvPr>
        </p:nvSpPr>
        <p:spPr/>
        <p:txBody>
          <a:bodyPr/>
          <a:lstStyle/>
          <a:p>
            <a:fld id="{A8C90436-BD00-1C43-B04F-148ACA941A60}" type="slidenum">
              <a:rPr lang="sv-SE" smtClean="0"/>
              <a:t>55</a:t>
            </a:fld>
            <a:endParaRPr lang="sv-SE"/>
          </a:p>
        </p:txBody>
      </p:sp>
    </p:spTree>
    <p:extLst>
      <p:ext uri="{BB962C8B-B14F-4D97-AF65-F5344CB8AC3E}">
        <p14:creationId xmlns:p14="http://schemas.microsoft.com/office/powerpoint/2010/main" val="1814376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1E81D-BE01-A1FF-B91F-626BCDEF94D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E545DC-7B08-9E10-31BB-C74EDAC3B2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195C270-76DA-A06C-656E-4B15F570F252}"/>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F76338ED-C2DE-F03F-8668-E95889B95BB3}"/>
              </a:ext>
            </a:extLst>
          </p:cNvPr>
          <p:cNvSpPr>
            <a:spLocks noGrp="1"/>
          </p:cNvSpPr>
          <p:nvPr>
            <p:ph type="sldNum" sz="quarter" idx="5"/>
          </p:nvPr>
        </p:nvSpPr>
        <p:spPr/>
        <p:txBody>
          <a:bodyPr/>
          <a:lstStyle/>
          <a:p>
            <a:fld id="{A8C90436-BD00-1C43-B04F-148ACA941A60}" type="slidenum">
              <a:rPr lang="sv-SE" smtClean="0"/>
              <a:t>56</a:t>
            </a:fld>
            <a:endParaRPr lang="sv-SE"/>
          </a:p>
        </p:txBody>
      </p:sp>
    </p:spTree>
    <p:extLst>
      <p:ext uri="{BB962C8B-B14F-4D97-AF65-F5344CB8AC3E}">
        <p14:creationId xmlns:p14="http://schemas.microsoft.com/office/powerpoint/2010/main" val="2425971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C4881-F6A6-9261-8B51-813EC128E51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09F1FC7-8EB0-8F82-C980-AF5B860C59C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3AD5545-EAE6-F814-C9C3-3E376FC4EFD2}"/>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E10E2812-32A8-82D5-A20B-6AA69D08ED3F}"/>
              </a:ext>
            </a:extLst>
          </p:cNvPr>
          <p:cNvSpPr>
            <a:spLocks noGrp="1"/>
          </p:cNvSpPr>
          <p:nvPr>
            <p:ph type="sldNum" sz="quarter" idx="5"/>
          </p:nvPr>
        </p:nvSpPr>
        <p:spPr/>
        <p:txBody>
          <a:bodyPr/>
          <a:lstStyle/>
          <a:p>
            <a:fld id="{A8C90436-BD00-1C43-B04F-148ACA941A60}" type="slidenum">
              <a:rPr lang="sv-SE" smtClean="0"/>
              <a:t>57</a:t>
            </a:fld>
            <a:endParaRPr lang="sv-SE"/>
          </a:p>
        </p:txBody>
      </p:sp>
    </p:spTree>
    <p:extLst>
      <p:ext uri="{BB962C8B-B14F-4D97-AF65-F5344CB8AC3E}">
        <p14:creationId xmlns:p14="http://schemas.microsoft.com/office/powerpoint/2010/main" val="185976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BC2B5-6328-6E49-183E-206CCDED223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C3207EF-4F80-7CE6-C4EF-523AF0C3AA6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1FED877-02D0-7EBD-7E87-A69C1865949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D449398A-E3E1-8C9B-5956-561518EFDE3F}"/>
              </a:ext>
            </a:extLst>
          </p:cNvPr>
          <p:cNvSpPr>
            <a:spLocks noGrp="1"/>
          </p:cNvSpPr>
          <p:nvPr>
            <p:ph type="sldNum" sz="quarter" idx="5"/>
          </p:nvPr>
        </p:nvSpPr>
        <p:spPr/>
        <p:txBody>
          <a:bodyPr/>
          <a:lstStyle/>
          <a:p>
            <a:fld id="{A8C90436-BD00-1C43-B04F-148ACA941A60}" type="slidenum">
              <a:rPr lang="sv-SE" smtClean="0"/>
              <a:t>7</a:t>
            </a:fld>
            <a:endParaRPr lang="sv-SE"/>
          </a:p>
        </p:txBody>
      </p:sp>
    </p:spTree>
    <p:extLst>
      <p:ext uri="{BB962C8B-B14F-4D97-AF65-F5344CB8AC3E}">
        <p14:creationId xmlns:p14="http://schemas.microsoft.com/office/powerpoint/2010/main" val="357845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B4B78-A85E-A204-D859-E3DA3ED0755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24041E5-CDAA-B258-5128-680DA4D2C51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7DE478D-6284-6DB8-017B-2D4D66F9DAC0}"/>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1AD6A249-45C2-1ACC-4C2A-13F7A595AEE4}"/>
              </a:ext>
            </a:extLst>
          </p:cNvPr>
          <p:cNvSpPr>
            <a:spLocks noGrp="1"/>
          </p:cNvSpPr>
          <p:nvPr>
            <p:ph type="sldNum" sz="quarter" idx="5"/>
          </p:nvPr>
        </p:nvSpPr>
        <p:spPr/>
        <p:txBody>
          <a:bodyPr/>
          <a:lstStyle/>
          <a:p>
            <a:fld id="{A8C90436-BD00-1C43-B04F-148ACA941A60}" type="slidenum">
              <a:rPr lang="sv-SE" smtClean="0"/>
              <a:t>58</a:t>
            </a:fld>
            <a:endParaRPr lang="sv-SE"/>
          </a:p>
        </p:txBody>
      </p:sp>
    </p:spTree>
    <p:extLst>
      <p:ext uri="{BB962C8B-B14F-4D97-AF65-F5344CB8AC3E}">
        <p14:creationId xmlns:p14="http://schemas.microsoft.com/office/powerpoint/2010/main" val="4278547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EC665-238B-A9EE-A011-92AFFD40A87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A6E5D98-EB04-1305-0DC6-2D2A9D676C8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D458B8-CB4A-0752-9E71-DE3940EDFB94}"/>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C12CC781-C942-C84D-B203-86AAAF576AA5}"/>
              </a:ext>
            </a:extLst>
          </p:cNvPr>
          <p:cNvSpPr>
            <a:spLocks noGrp="1"/>
          </p:cNvSpPr>
          <p:nvPr>
            <p:ph type="sldNum" sz="quarter" idx="5"/>
          </p:nvPr>
        </p:nvSpPr>
        <p:spPr/>
        <p:txBody>
          <a:bodyPr/>
          <a:lstStyle/>
          <a:p>
            <a:fld id="{A8C90436-BD00-1C43-B04F-148ACA941A60}" type="slidenum">
              <a:rPr lang="sv-SE" smtClean="0"/>
              <a:t>59</a:t>
            </a:fld>
            <a:endParaRPr lang="sv-SE"/>
          </a:p>
        </p:txBody>
      </p:sp>
    </p:spTree>
    <p:extLst>
      <p:ext uri="{BB962C8B-B14F-4D97-AF65-F5344CB8AC3E}">
        <p14:creationId xmlns:p14="http://schemas.microsoft.com/office/powerpoint/2010/main" val="2859835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DBAD7-B938-7476-9534-1D20C2B59C4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37A6514-10B8-D029-1D6E-3195EF657DA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193C191-831E-5FB5-FBED-765108B179B6}"/>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B9F5A08B-6CB4-FA95-C832-31FB0066C6E2}"/>
              </a:ext>
            </a:extLst>
          </p:cNvPr>
          <p:cNvSpPr>
            <a:spLocks noGrp="1"/>
          </p:cNvSpPr>
          <p:nvPr>
            <p:ph type="sldNum" sz="quarter" idx="5"/>
          </p:nvPr>
        </p:nvSpPr>
        <p:spPr/>
        <p:txBody>
          <a:bodyPr/>
          <a:lstStyle/>
          <a:p>
            <a:fld id="{A8C90436-BD00-1C43-B04F-148ACA941A60}" type="slidenum">
              <a:rPr lang="sv-SE" smtClean="0"/>
              <a:t>60</a:t>
            </a:fld>
            <a:endParaRPr lang="sv-SE"/>
          </a:p>
        </p:txBody>
      </p:sp>
    </p:spTree>
    <p:extLst>
      <p:ext uri="{BB962C8B-B14F-4D97-AF65-F5344CB8AC3E}">
        <p14:creationId xmlns:p14="http://schemas.microsoft.com/office/powerpoint/2010/main" val="4032335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79D09-2457-FFAB-B141-7AD848197C7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C8339D3-6553-9A84-8C55-66D51EAE1F5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A3D5BBD-1647-C5B2-739B-4B093A560606}"/>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A43954F4-E9BE-7FE5-5649-C0E91419209D}"/>
              </a:ext>
            </a:extLst>
          </p:cNvPr>
          <p:cNvSpPr>
            <a:spLocks noGrp="1"/>
          </p:cNvSpPr>
          <p:nvPr>
            <p:ph type="sldNum" sz="quarter" idx="5"/>
          </p:nvPr>
        </p:nvSpPr>
        <p:spPr/>
        <p:txBody>
          <a:bodyPr/>
          <a:lstStyle/>
          <a:p>
            <a:fld id="{A8C90436-BD00-1C43-B04F-148ACA941A60}" type="slidenum">
              <a:rPr lang="sv-SE" smtClean="0"/>
              <a:t>61</a:t>
            </a:fld>
            <a:endParaRPr lang="sv-SE"/>
          </a:p>
        </p:txBody>
      </p:sp>
    </p:spTree>
    <p:extLst>
      <p:ext uri="{BB962C8B-B14F-4D97-AF65-F5344CB8AC3E}">
        <p14:creationId xmlns:p14="http://schemas.microsoft.com/office/powerpoint/2010/main" val="1580391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8DC8F-CC57-6F49-EF75-B9FA6A4B84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0993BE2-39F4-D669-900D-54379731387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29AC22F-B18D-92CA-17E8-315017E4159D}"/>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105B4B59-A07E-A21A-F531-ECCD0A055090}"/>
              </a:ext>
            </a:extLst>
          </p:cNvPr>
          <p:cNvSpPr>
            <a:spLocks noGrp="1"/>
          </p:cNvSpPr>
          <p:nvPr>
            <p:ph type="sldNum" sz="quarter" idx="5"/>
          </p:nvPr>
        </p:nvSpPr>
        <p:spPr/>
        <p:txBody>
          <a:bodyPr/>
          <a:lstStyle/>
          <a:p>
            <a:fld id="{A8C90436-BD00-1C43-B04F-148ACA941A60}" type="slidenum">
              <a:rPr lang="sv-SE" smtClean="0"/>
              <a:t>62</a:t>
            </a:fld>
            <a:endParaRPr lang="sv-SE"/>
          </a:p>
        </p:txBody>
      </p:sp>
    </p:spTree>
    <p:extLst>
      <p:ext uri="{BB962C8B-B14F-4D97-AF65-F5344CB8AC3E}">
        <p14:creationId xmlns:p14="http://schemas.microsoft.com/office/powerpoint/2010/main" val="854962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42F38-4786-BAC5-E14D-D2912392733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134B526-6FD3-159A-83EC-9F1B461F580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CB6231E-DF3B-6C5E-AF01-D3F3CEEB73B9}"/>
              </a:ext>
            </a:extLst>
          </p:cNvPr>
          <p:cNvSpPr>
            <a:spLocks noGrp="1"/>
          </p:cNvSpPr>
          <p:nvPr>
            <p:ph type="body" idx="1"/>
          </p:nvPr>
        </p:nvSpPr>
        <p:spPr/>
        <p:txBody>
          <a:bodyPr/>
          <a:lstStyle/>
          <a:p>
            <a:r>
              <a:rPr lang="sv-SE" err="1"/>
              <a:t>https</a:t>
            </a:r>
            <a:r>
              <a:rPr lang="sv-SE"/>
              <a:t>://</a:t>
            </a:r>
            <a:r>
              <a:rPr lang="sv-SE" err="1"/>
              <a:t>www.youtube.com</a:t>
            </a:r>
            <a:r>
              <a:rPr lang="sv-SE"/>
              <a:t>/</a:t>
            </a:r>
            <a:r>
              <a:rPr lang="sv-SE" err="1"/>
              <a:t>watch?v</a:t>
            </a:r>
            <a:r>
              <a:rPr lang="sv-SE"/>
              <a:t>=</a:t>
            </a:r>
            <a:r>
              <a:rPr lang="sv-SE" err="1"/>
              <a:t>E_llueioink</a:t>
            </a:r>
            <a:endParaRPr lang="sv-SE"/>
          </a:p>
        </p:txBody>
      </p:sp>
      <p:sp>
        <p:nvSpPr>
          <p:cNvPr id="4" name="Platshållare för bildnummer 3">
            <a:extLst>
              <a:ext uri="{FF2B5EF4-FFF2-40B4-BE49-F238E27FC236}">
                <a16:creationId xmlns:a16="http://schemas.microsoft.com/office/drawing/2014/main" id="{723F983D-51EB-FE1E-18F8-EA79A478D16D}"/>
              </a:ext>
            </a:extLst>
          </p:cNvPr>
          <p:cNvSpPr>
            <a:spLocks noGrp="1"/>
          </p:cNvSpPr>
          <p:nvPr>
            <p:ph type="sldNum" sz="quarter" idx="5"/>
          </p:nvPr>
        </p:nvSpPr>
        <p:spPr/>
        <p:txBody>
          <a:bodyPr/>
          <a:lstStyle/>
          <a:p>
            <a:fld id="{A8C90436-BD00-1C43-B04F-148ACA941A60}" type="slidenum">
              <a:rPr lang="sv-SE" smtClean="0"/>
              <a:t>63</a:t>
            </a:fld>
            <a:endParaRPr lang="sv-SE"/>
          </a:p>
        </p:txBody>
      </p:sp>
    </p:spTree>
    <p:extLst>
      <p:ext uri="{BB962C8B-B14F-4D97-AF65-F5344CB8AC3E}">
        <p14:creationId xmlns:p14="http://schemas.microsoft.com/office/powerpoint/2010/main" val="3730304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a:solidFill>
                  <a:schemeClr val="tx1"/>
                </a:solidFill>
                <a:effectLst/>
                <a:latin typeface="+mn-lt"/>
                <a:ea typeface="+mn-ea"/>
                <a:cs typeface="+mn-cs"/>
              </a:rPr>
              <a:t>Svar: C Jordens förmåga att främja plantornas tillväxt och upprätthålla funktioner i ekosystemet</a:t>
            </a:r>
            <a:endParaRPr lang="sv-SE"/>
          </a:p>
          <a:p>
            <a:endParaRPr lang="sv-SE"/>
          </a:p>
        </p:txBody>
      </p:sp>
      <p:sp>
        <p:nvSpPr>
          <p:cNvPr id="4" name="Platshållare för bildnummer 3"/>
          <p:cNvSpPr>
            <a:spLocks noGrp="1"/>
          </p:cNvSpPr>
          <p:nvPr>
            <p:ph type="sldNum" sz="quarter" idx="5"/>
          </p:nvPr>
        </p:nvSpPr>
        <p:spPr/>
        <p:txBody>
          <a:bodyPr/>
          <a:lstStyle/>
          <a:p>
            <a:fld id="{A8C90436-BD00-1C43-B04F-148ACA941A60}" type="slidenum">
              <a:rPr lang="sv-SE" smtClean="0"/>
              <a:t>10</a:t>
            </a:fld>
            <a:endParaRPr lang="sv-SE"/>
          </a:p>
        </p:txBody>
      </p:sp>
    </p:spTree>
    <p:extLst>
      <p:ext uri="{BB962C8B-B14F-4D97-AF65-F5344CB8AC3E}">
        <p14:creationId xmlns:p14="http://schemas.microsoft.com/office/powerpoint/2010/main" val="316781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B41-D5CE-A63B-621A-9404E7777BB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F6FED19-EDBE-2D31-850B-1967351415F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E10092A-F920-CDA4-84C0-BBF3284FED3A}"/>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751E14A-0989-C5BE-932D-9670EF213174}"/>
              </a:ext>
            </a:extLst>
          </p:cNvPr>
          <p:cNvSpPr>
            <a:spLocks noGrp="1"/>
          </p:cNvSpPr>
          <p:nvPr>
            <p:ph type="sldNum" sz="quarter" idx="5"/>
          </p:nvPr>
        </p:nvSpPr>
        <p:spPr/>
        <p:txBody>
          <a:bodyPr/>
          <a:lstStyle/>
          <a:p>
            <a:fld id="{A8C90436-BD00-1C43-B04F-148ACA941A60}" type="slidenum">
              <a:rPr lang="sv-SE" smtClean="0"/>
              <a:t>13</a:t>
            </a:fld>
            <a:endParaRPr lang="sv-SE"/>
          </a:p>
        </p:txBody>
      </p:sp>
    </p:spTree>
    <p:extLst>
      <p:ext uri="{BB962C8B-B14F-4D97-AF65-F5344CB8AC3E}">
        <p14:creationId xmlns:p14="http://schemas.microsoft.com/office/powerpoint/2010/main" val="3448404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B421D-377C-7A4F-9F55-A5F2AABBF52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A1CA802-5ED1-7345-C603-C7D9732DCAE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22446E4-0F1A-84E7-0BD0-885B840E0E6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4BAC1B4-5C2F-BDC4-30C5-2BF9F9A2F268}"/>
              </a:ext>
            </a:extLst>
          </p:cNvPr>
          <p:cNvSpPr>
            <a:spLocks noGrp="1"/>
          </p:cNvSpPr>
          <p:nvPr>
            <p:ph type="sldNum" sz="quarter" idx="5"/>
          </p:nvPr>
        </p:nvSpPr>
        <p:spPr/>
        <p:txBody>
          <a:bodyPr/>
          <a:lstStyle/>
          <a:p>
            <a:fld id="{A8C90436-BD00-1C43-B04F-148ACA941A60}" type="slidenum">
              <a:rPr lang="sv-SE" smtClean="0"/>
              <a:t>14</a:t>
            </a:fld>
            <a:endParaRPr lang="sv-SE"/>
          </a:p>
        </p:txBody>
      </p:sp>
    </p:spTree>
    <p:extLst>
      <p:ext uri="{BB962C8B-B14F-4D97-AF65-F5344CB8AC3E}">
        <p14:creationId xmlns:p14="http://schemas.microsoft.com/office/powerpoint/2010/main" val="239594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98E8D-30D5-5590-8700-E572142479C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6600AC-9751-1DFA-23A6-3A6F10215B2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6894DC1-E01C-2B0E-4564-2E6D114DE70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B409415-14FE-3030-C9EC-093BB7A5D64F}"/>
              </a:ext>
            </a:extLst>
          </p:cNvPr>
          <p:cNvSpPr>
            <a:spLocks noGrp="1"/>
          </p:cNvSpPr>
          <p:nvPr>
            <p:ph type="sldNum" sz="quarter" idx="5"/>
          </p:nvPr>
        </p:nvSpPr>
        <p:spPr/>
        <p:txBody>
          <a:bodyPr/>
          <a:lstStyle/>
          <a:p>
            <a:fld id="{A8C90436-BD00-1C43-B04F-148ACA941A60}" type="slidenum">
              <a:rPr lang="sv-SE" smtClean="0"/>
              <a:t>15</a:t>
            </a:fld>
            <a:endParaRPr lang="sv-SE"/>
          </a:p>
        </p:txBody>
      </p:sp>
    </p:spTree>
    <p:extLst>
      <p:ext uri="{BB962C8B-B14F-4D97-AF65-F5344CB8AC3E}">
        <p14:creationId xmlns:p14="http://schemas.microsoft.com/office/powerpoint/2010/main" val="171630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AB89C-20EE-E64A-55AA-15667DD79E6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E743AF1-7957-F309-B86A-D70BE8E2A3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DAB409-ECB8-8855-51CF-46E4823AF96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31FEB95-A700-80F4-F75E-F671B4388DFC}"/>
              </a:ext>
            </a:extLst>
          </p:cNvPr>
          <p:cNvSpPr>
            <a:spLocks noGrp="1"/>
          </p:cNvSpPr>
          <p:nvPr>
            <p:ph type="sldNum" sz="quarter" idx="5"/>
          </p:nvPr>
        </p:nvSpPr>
        <p:spPr/>
        <p:txBody>
          <a:bodyPr/>
          <a:lstStyle/>
          <a:p>
            <a:fld id="{A8C90436-BD00-1C43-B04F-148ACA941A60}" type="slidenum">
              <a:rPr lang="sv-SE" smtClean="0"/>
              <a:t>16</a:t>
            </a:fld>
            <a:endParaRPr lang="sv-SE"/>
          </a:p>
        </p:txBody>
      </p:sp>
    </p:spTree>
    <p:extLst>
      <p:ext uri="{BB962C8B-B14F-4D97-AF65-F5344CB8AC3E}">
        <p14:creationId xmlns:p14="http://schemas.microsoft.com/office/powerpoint/2010/main" val="294350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F44D3-E1A4-C022-2B1D-FBC5F431DAE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F4647E5-C8F5-7CDD-87BB-B434F7D4641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C769A01-BE08-9F12-72D9-0B8123DAA27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72A11521-C12B-3852-BBED-C61CA08D1BA8}"/>
              </a:ext>
            </a:extLst>
          </p:cNvPr>
          <p:cNvSpPr>
            <a:spLocks noGrp="1"/>
          </p:cNvSpPr>
          <p:nvPr>
            <p:ph type="sldNum" sz="quarter" idx="5"/>
          </p:nvPr>
        </p:nvSpPr>
        <p:spPr/>
        <p:txBody>
          <a:bodyPr/>
          <a:lstStyle/>
          <a:p>
            <a:fld id="{A8C90436-BD00-1C43-B04F-148ACA941A60}" type="slidenum">
              <a:rPr lang="sv-SE" smtClean="0"/>
              <a:t>17</a:t>
            </a:fld>
            <a:endParaRPr lang="sv-SE"/>
          </a:p>
        </p:txBody>
      </p:sp>
    </p:spTree>
    <p:extLst>
      <p:ext uri="{BB962C8B-B14F-4D97-AF65-F5344CB8AC3E}">
        <p14:creationId xmlns:p14="http://schemas.microsoft.com/office/powerpoint/2010/main" val="328129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23638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6532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14403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8205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59298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26490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E24CEC5F-A82A-4335-884D-B1F134156BC7}" type="datetimeFigureOut">
              <a:rPr lang="es-ES" smtClean="0"/>
              <a:t>12/2/26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222166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E24CEC5F-A82A-4335-884D-B1F134156BC7}" type="datetimeFigureOut">
              <a:rPr lang="es-ES" smtClean="0"/>
              <a:t>12/2/26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06759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CEC5F-A82A-4335-884D-B1F134156BC7}" type="datetimeFigureOut">
              <a:rPr lang="es-ES" smtClean="0"/>
              <a:t>12/2/26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228056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404625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9120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CEC5F-A82A-4335-884D-B1F134156BC7}" type="datetimeFigureOut">
              <a:rPr lang="es-ES" smtClean="0"/>
              <a:t>12/2/26</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F48F0-2D35-4579-A881-537F9CFB04B1}" type="slidenum">
              <a:rPr lang="es-ES" smtClean="0"/>
              <a:t>‹#›</a:t>
            </a:fld>
            <a:endParaRPr lang="es-ES"/>
          </a:p>
        </p:txBody>
      </p:sp>
    </p:spTree>
    <p:extLst>
      <p:ext uri="{BB962C8B-B14F-4D97-AF65-F5344CB8AC3E}">
        <p14:creationId xmlns:p14="http://schemas.microsoft.com/office/powerpoint/2010/main" val="121363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hyperlink" Target="https://worldview.earthdata.nasa.gov/" TargetMode="External"/><Relationship Id="rId13" Type="http://schemas.openxmlformats.org/officeDocument/2006/relationships/image" Target="../media/image13.png"/><Relationship Id="rId3" Type="http://schemas.openxmlformats.org/officeDocument/2006/relationships/hyperlink" Target="https://www.youtube.com/watch?v=BArbrfmsxeQ" TargetMode="External"/><Relationship Id="rId7" Type="http://schemas.openxmlformats.org/officeDocument/2006/relationships/hyperlink" Target="https://zoom.earth/" TargetMode="External"/><Relationship Id="rId12" Type="http://schemas.openxmlformats.org/officeDocument/2006/relationships/image" Target="../media/image12.svg"/><Relationship Id="rId2" Type="http://schemas.openxmlformats.org/officeDocument/2006/relationships/notesSlide" Target="../notesSlides/notesSlide4.xml"/><Relationship Id="rId16"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hyperlink" Target="https://www.google.it/intl/it/earth/index.html" TargetMode="External"/><Relationship Id="rId11" Type="http://schemas.openxmlformats.org/officeDocument/2006/relationships/image" Target="../media/image11.png"/><Relationship Id="rId5" Type="http://schemas.openxmlformats.org/officeDocument/2006/relationships/hyperlink" Target="https://esdac.jrc.ec.europa.eu/content/soil-atlas-europe" TargetMode="Externa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hyperlink" Target="https://www.youtube.com/watch?v=WecFKZXAiYI" TargetMode="External"/><Relationship Id="rId9" Type="http://schemas.openxmlformats.org/officeDocument/2006/relationships/image" Target="../media/image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esdac.jrc.ec.europa.eu/content/erosion-potential-method-epm#tabs-0-description=1&amp;tabs-0-description-2=" TargetMode="Externa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storymaps.arcgis.com/stories/e68c3f54a9e14153a86db621c340d5f4" TargetMode="External"/><Relationship Id="rId5" Type="http://schemas.openxmlformats.org/officeDocument/2006/relationships/hyperlink" Target="https://storymaps.arcgis.com/stories/9c675f92e57548b79162ecfaeeb33066" TargetMode="Externa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globalforestwatch.org/help/map/guides/how-to-use-map-dashboards/" TargetMode="Externa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customXml" Target="../ink/ink3.xml"/><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220.png"/><Relationship Id="rId4" Type="http://schemas.openxmlformats.org/officeDocument/2006/relationships/customXml" Target="../ink/ink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customXml" Target="../ink/ink5.xml"/><Relationship Id="rId4" Type="http://schemas.openxmlformats.org/officeDocument/2006/relationships/image" Target="../media/image220.png"/></Relationships>
</file>

<file path=ppt/slides/_rels/slide3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customXml" Target="../ink/ink7.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mailto:info@vetenskapallmanhet.s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nt7-mhe-complex-assets.mheducation.com/nt7-mhe-complex-assets/Upload-20190715/InspireScience6-8CA/LS12/index.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eunorg.sharepoint.com/:b:/s/LOESSTeachers/Eb6mD7_-L6dFjhHJZOvwVf0BBV7EDEc1SywEkabyPbK-vw?e=OdOQmM" TargetMode="External"/><Relationship Id="rId2" Type="http://schemas.openxmlformats.org/officeDocument/2006/relationships/hyperlink" Target="https://loess-project.eu/" TargetMode="External"/><Relationship Id="rId1" Type="http://schemas.openxmlformats.org/officeDocument/2006/relationships/slideLayout" Target="../slideLayouts/slideLayout2.xml"/><Relationship Id="rId5" Type="http://schemas.openxmlformats.org/officeDocument/2006/relationships/hyperlink" Target="https://loess-project.eu/wp-content/uploads/2025/05/LOESS-LS-Save-Our-Soils-V12-sv.pdf" TargetMode="External"/><Relationship Id="rId4" Type="http://schemas.openxmlformats.org/officeDocument/2006/relationships/hyperlink" Target="https://eunorg.sharepoint.com/:b:/s/LOESSTeachers/EQXbzzIDeKBAi5W669OES3YBJ-MutscoWLcQQioJs1P10Q?e=cchEBZ"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Bildobjekt 14" descr="En bild som visar moln, utomhus, himmel, växt&#10;&#10;AI-genererat innehåll kan vara felaktigt.">
            <a:extLst>
              <a:ext uri="{FF2B5EF4-FFF2-40B4-BE49-F238E27FC236}">
                <a16:creationId xmlns:a16="http://schemas.microsoft.com/office/drawing/2014/main" id="{DB3A0AA2-3B62-F257-FF23-7335891B158D}"/>
              </a:ext>
            </a:extLst>
          </p:cNvPr>
          <p:cNvPicPr>
            <a:picLocks noChangeAspect="1"/>
          </p:cNvPicPr>
          <p:nvPr/>
        </p:nvPicPr>
        <p:blipFill>
          <a:blip r:embed="rId3">
            <a:extLst>
              <a:ext uri="{28A0092B-C50C-407E-A947-70E740481C1C}">
                <a14:useLocalDpi xmlns:a14="http://schemas.microsoft.com/office/drawing/2010/main" val="0"/>
              </a:ext>
            </a:extLst>
          </a:blip>
          <a:srcRect l="7568" t="9678" r="58136"/>
          <a:stretch>
            <a:fillRect/>
          </a:stretch>
        </p:blipFill>
        <p:spPr>
          <a:xfrm>
            <a:off x="8299459" y="0"/>
            <a:ext cx="3947959" cy="6931632"/>
          </a:xfrm>
          <a:prstGeom prst="rect">
            <a:avLst/>
          </a:prstGeom>
        </p:spPr>
      </p:pic>
      <p:pic>
        <p:nvPicPr>
          <p:cNvPr id="16" name="Bildobjekt 15">
            <a:extLst>
              <a:ext uri="{FF2B5EF4-FFF2-40B4-BE49-F238E27FC236}">
                <a16:creationId xmlns:a16="http://schemas.microsoft.com/office/drawing/2014/main" id="{BB238B70-4C90-7C11-B686-DCC946C0819D}"/>
              </a:ext>
            </a:extLst>
          </p:cNvPr>
          <p:cNvPicPr>
            <a:picLocks noChangeAspect="1"/>
          </p:cNvPicPr>
          <p:nvPr/>
        </p:nvPicPr>
        <p:blipFill>
          <a:blip r:embed="rId4">
            <a:extLst>
              <a:ext uri="{28A0092B-C50C-407E-A947-70E740481C1C}">
                <a14:useLocalDpi xmlns:a14="http://schemas.microsoft.com/office/drawing/2010/main" val="0"/>
              </a:ext>
            </a:extLst>
          </a:blip>
          <a:srcRect l="50936" t="11096" r="19142" b="16078"/>
          <a:stretch>
            <a:fillRect/>
          </a:stretch>
        </p:blipFill>
        <p:spPr>
          <a:xfrm>
            <a:off x="-118796" y="-14068"/>
            <a:ext cx="4234584" cy="6870700"/>
          </a:xfrm>
          <a:prstGeom prst="rect">
            <a:avLst/>
          </a:prstGeom>
        </p:spPr>
      </p:pic>
      <p:pic>
        <p:nvPicPr>
          <p:cNvPr id="2" name="Bildobjekt 1" descr="En bild som visar grönsak, växt, grön, sallat&#10;&#10;AI-genererat innehåll kan vara felaktigt.">
            <a:extLst>
              <a:ext uri="{FF2B5EF4-FFF2-40B4-BE49-F238E27FC236}">
                <a16:creationId xmlns:a16="http://schemas.microsoft.com/office/drawing/2014/main" id="{8DE852A4-4238-7EE1-8A3E-CC8E4AFD50D3}"/>
              </a:ext>
            </a:extLst>
          </p:cNvPr>
          <p:cNvPicPr>
            <a:picLocks noChangeAspect="1"/>
          </p:cNvPicPr>
          <p:nvPr/>
        </p:nvPicPr>
        <p:blipFill>
          <a:blip r:embed="rId5">
            <a:extLst>
              <a:ext uri="{28A0092B-C50C-407E-A947-70E740481C1C}">
                <a14:useLocalDpi xmlns:a14="http://schemas.microsoft.com/office/drawing/2010/main" val="0"/>
              </a:ext>
            </a:extLst>
          </a:blip>
          <a:srcRect l="35785" t="13568" r="28199" b="3530"/>
          <a:stretch>
            <a:fillRect/>
          </a:stretch>
        </p:blipFill>
        <p:spPr>
          <a:xfrm>
            <a:off x="4064875" y="0"/>
            <a:ext cx="4234584" cy="6902244"/>
          </a:xfrm>
          <a:prstGeom prst="rect">
            <a:avLst/>
          </a:prstGeom>
        </p:spPr>
      </p:pic>
      <p:sp>
        <p:nvSpPr>
          <p:cNvPr id="14" name="Rektangel 13">
            <a:extLst>
              <a:ext uri="{FF2B5EF4-FFF2-40B4-BE49-F238E27FC236}">
                <a16:creationId xmlns:a16="http://schemas.microsoft.com/office/drawing/2014/main" id="{740E1BEA-0242-9AC3-1248-9FF4AB82A1D9}"/>
              </a:ext>
            </a:extLst>
          </p:cNvPr>
          <p:cNvSpPr/>
          <p:nvPr/>
        </p:nvSpPr>
        <p:spPr>
          <a:xfrm>
            <a:off x="3535680" y="2153921"/>
            <a:ext cx="5563142" cy="2966720"/>
          </a:xfrm>
          <a:prstGeom prst="rect">
            <a:avLst/>
          </a:prstGeom>
          <a:solidFill>
            <a:schemeClr val="lt1">
              <a:alpha val="88019"/>
            </a:schemeClr>
          </a:solidFill>
        </p:spPr>
        <p:style>
          <a:lnRef idx="2">
            <a:schemeClr val="dk1"/>
          </a:lnRef>
          <a:fillRef idx="1">
            <a:schemeClr val="lt1"/>
          </a:fillRef>
          <a:effectRef idx="0">
            <a:schemeClr val="dk1"/>
          </a:effectRef>
          <a:fontRef idx="minor">
            <a:schemeClr val="dk1"/>
          </a:fontRef>
        </p:style>
        <p:txBody>
          <a:bodyPr rtlCol="0" anchor="ctr"/>
          <a:lstStyle/>
          <a:p>
            <a:endParaRPr lang="sv-SE" noProof="0" dirty="0">
              <a:latin typeface="Poppins" pitchFamily="2" charset="77"/>
              <a:cs typeface="Poppins" pitchFamily="2" charset="77"/>
            </a:endParaRPr>
          </a:p>
        </p:txBody>
      </p:sp>
      <p:sp>
        <p:nvSpPr>
          <p:cNvPr id="8" name="CuadroTexto 7">
            <a:extLst>
              <a:ext uri="{FF2B5EF4-FFF2-40B4-BE49-F238E27FC236}">
                <a16:creationId xmlns:a16="http://schemas.microsoft.com/office/drawing/2014/main" id="{97E9B51A-CA2E-3ECB-B206-4C966EA89A23}"/>
              </a:ext>
            </a:extLst>
          </p:cNvPr>
          <p:cNvSpPr txBox="1"/>
          <p:nvPr/>
        </p:nvSpPr>
        <p:spPr>
          <a:xfrm>
            <a:off x="3736858" y="2661493"/>
            <a:ext cx="6295351" cy="1323439"/>
          </a:xfrm>
          <a:prstGeom prst="rect">
            <a:avLst/>
          </a:prstGeom>
          <a:noFill/>
        </p:spPr>
        <p:txBody>
          <a:bodyPr wrap="square" rtlCol="0">
            <a:spAutoFit/>
          </a:bodyPr>
          <a:lstStyle/>
          <a:p>
            <a:r>
              <a:rPr lang="sv-SE" sz="5000" noProof="0" dirty="0">
                <a:latin typeface="Bebas Neue Regular" panose="020B0606020202050201" pitchFamily="34" charset="0"/>
              </a:rPr>
              <a:t>SOS! Rädda våra jordar!</a:t>
            </a:r>
            <a:br>
              <a:rPr lang="sv-SE" sz="5300" noProof="0" dirty="0">
                <a:latin typeface="Bebas Neue Regular" panose="020B0606020202050201" pitchFamily="34" charset="0"/>
              </a:rPr>
            </a:br>
            <a:r>
              <a:rPr lang="sv-SE" sz="3000" noProof="0" dirty="0">
                <a:latin typeface="Poppins" pitchFamily="2" charset="77"/>
                <a:cs typeface="Poppins" pitchFamily="2" charset="77"/>
              </a:rPr>
              <a:t>Tre lektioner om </a:t>
            </a:r>
            <a:r>
              <a:rPr lang="sv-SE" sz="3000" noProof="0" dirty="0" err="1">
                <a:latin typeface="Poppins" pitchFamily="2" charset="77"/>
                <a:cs typeface="Poppins" pitchFamily="2" charset="77"/>
              </a:rPr>
              <a:t>jordhälsa</a:t>
            </a:r>
            <a:endParaRPr lang="sv-SE" sz="3000" noProof="0" dirty="0">
              <a:latin typeface="Bebas Neue Regular" panose="020B0606020202050201" pitchFamily="34" charset="0"/>
            </a:endParaRPr>
          </a:p>
        </p:txBody>
      </p:sp>
      <p:pic>
        <p:nvPicPr>
          <p:cNvPr id="18" name="Bildobjekt 17">
            <a:extLst>
              <a:ext uri="{FF2B5EF4-FFF2-40B4-BE49-F238E27FC236}">
                <a16:creationId xmlns:a16="http://schemas.microsoft.com/office/drawing/2014/main" id="{470DA332-D04F-E7E1-E22E-19E855281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1574" y="4121964"/>
            <a:ext cx="2041560" cy="539364"/>
          </a:xfrm>
          <a:prstGeom prst="rect">
            <a:avLst/>
          </a:prstGeom>
        </p:spPr>
      </p:pic>
      <p:pic>
        <p:nvPicPr>
          <p:cNvPr id="20" name="Bildobjekt 19">
            <a:extLst>
              <a:ext uri="{FF2B5EF4-FFF2-40B4-BE49-F238E27FC236}">
                <a16:creationId xmlns:a16="http://schemas.microsoft.com/office/drawing/2014/main" id="{BD43C24D-FFCA-0B18-765D-9E3651EA5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1664" y="4203244"/>
            <a:ext cx="1839093" cy="432187"/>
          </a:xfrm>
          <a:prstGeom prst="rect">
            <a:avLst/>
          </a:prstGeom>
        </p:spPr>
      </p:pic>
      <p:sp>
        <p:nvSpPr>
          <p:cNvPr id="9" name="Ellips 8">
            <a:extLst>
              <a:ext uri="{FF2B5EF4-FFF2-40B4-BE49-F238E27FC236}">
                <a16:creationId xmlns:a16="http://schemas.microsoft.com/office/drawing/2014/main" id="{BCFFB01D-FE32-395D-61EC-1B1B2FC404A4}"/>
              </a:ext>
            </a:extLst>
          </p:cNvPr>
          <p:cNvSpPr/>
          <p:nvPr/>
        </p:nvSpPr>
        <p:spPr>
          <a:xfrm>
            <a:off x="215468" y="308113"/>
            <a:ext cx="2246244" cy="22462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noProof="0" dirty="0"/>
          </a:p>
        </p:txBody>
      </p:sp>
      <p:sp>
        <p:nvSpPr>
          <p:cNvPr id="13" name="textruta 12">
            <a:extLst>
              <a:ext uri="{FF2B5EF4-FFF2-40B4-BE49-F238E27FC236}">
                <a16:creationId xmlns:a16="http://schemas.microsoft.com/office/drawing/2014/main" id="{345713B9-985C-A493-97CF-1419CE69A127}"/>
              </a:ext>
            </a:extLst>
          </p:cNvPr>
          <p:cNvSpPr txBox="1"/>
          <p:nvPr/>
        </p:nvSpPr>
        <p:spPr>
          <a:xfrm>
            <a:off x="430214" y="757967"/>
            <a:ext cx="1816752" cy="1169551"/>
          </a:xfrm>
          <a:prstGeom prst="rect">
            <a:avLst/>
          </a:prstGeom>
          <a:noFill/>
        </p:spPr>
        <p:txBody>
          <a:bodyPr wrap="square" rtlCol="0">
            <a:spAutoFit/>
          </a:bodyPr>
          <a:lstStyle/>
          <a:p>
            <a:r>
              <a:rPr lang="sv-SE" sz="3600" noProof="0" dirty="0">
                <a:solidFill>
                  <a:srgbClr val="FFEE4D"/>
                </a:solidFill>
              </a:rPr>
              <a:t>PAKET 3</a:t>
            </a:r>
          </a:p>
          <a:p>
            <a:r>
              <a:rPr lang="sv-SE" noProof="0" dirty="0">
                <a:solidFill>
                  <a:schemeClr val="bg1"/>
                </a:solidFill>
              </a:rPr>
              <a:t>Geografi | Biologi</a:t>
            </a:r>
          </a:p>
          <a:p>
            <a:r>
              <a:rPr lang="sv-SE" sz="1600" noProof="0" dirty="0">
                <a:solidFill>
                  <a:schemeClr val="bg1"/>
                </a:solidFill>
              </a:rPr>
              <a:t>För elever 15 -18 år</a:t>
            </a:r>
          </a:p>
        </p:txBody>
      </p:sp>
    </p:spTree>
    <p:extLst>
      <p:ext uri="{BB962C8B-B14F-4D97-AF65-F5344CB8AC3E}">
        <p14:creationId xmlns:p14="http://schemas.microsoft.com/office/powerpoint/2010/main" val="309055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8383F-7B69-2EC8-9BC7-4EAC0F31447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C2F612BD-0E66-3C8D-53BA-8CEDE5EC92ED}"/>
              </a:ext>
            </a:extLst>
          </p:cNvPr>
          <p:cNvSpPr txBox="1"/>
          <p:nvPr/>
        </p:nvSpPr>
        <p:spPr>
          <a:xfrm>
            <a:off x="597311" y="809497"/>
            <a:ext cx="10582079" cy="2123658"/>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Filmer samt Sidor att söka information på </a:t>
            </a:r>
            <a:endParaRPr lang="sv-SE" sz="4400" noProof="0" dirty="0">
              <a:latin typeface="Bebas Neue Regular" panose="020B0606020202050201" pitchFamily="34" charset="0"/>
            </a:endParaRPr>
          </a:p>
          <a:p>
            <a:endParaRPr lang="sv-SE" sz="4400" noProof="0" dirty="0">
              <a:latin typeface="Bebas Neue Regular" panose="020B0606020202050201" pitchFamily="34" charset="0"/>
            </a:endParaRPr>
          </a:p>
          <a:p>
            <a:endParaRPr lang="sv-SE" sz="4400" noProof="0" dirty="0">
              <a:latin typeface="Bebas Neue Regular" panose="020B0606020202050201" pitchFamily="34" charset="0"/>
            </a:endParaRPr>
          </a:p>
        </p:txBody>
      </p:sp>
      <p:sp>
        <p:nvSpPr>
          <p:cNvPr id="9" name="CuadroTexto 8">
            <a:extLst>
              <a:ext uri="{FF2B5EF4-FFF2-40B4-BE49-F238E27FC236}">
                <a16:creationId xmlns:a16="http://schemas.microsoft.com/office/drawing/2014/main" id="{8E99DCBB-2C97-D645-B251-3F1F5FD2CFEF}"/>
              </a:ext>
            </a:extLst>
          </p:cNvPr>
          <p:cNvSpPr txBox="1"/>
          <p:nvPr/>
        </p:nvSpPr>
        <p:spPr>
          <a:xfrm>
            <a:off x="597312" y="1678620"/>
            <a:ext cx="10515599" cy="310854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fontAlgn="base"/>
            <a:r>
              <a:rPr lang="sv-SE" sz="1400" noProof="0" dirty="0"/>
              <a:t>Video om jordars taxonomi</a:t>
            </a:r>
          </a:p>
          <a:p>
            <a:pPr lvl="1" fontAlgn="base"/>
            <a:r>
              <a:rPr lang="sv-SE" sz="1400" noProof="0" dirty="0"/>
              <a:t>Engelska (8 min): </a:t>
            </a:r>
            <a:r>
              <a:rPr lang="sv-SE" sz="1400" u="sng" noProof="0" dirty="0">
                <a:hlinkClick r:id="rId3"/>
              </a:rPr>
              <a:t>https://www.youtube.com/watch?v=BArbrfmsxeQ</a:t>
            </a:r>
            <a:endParaRPr lang="sv-SE" sz="1400" noProof="0" dirty="0"/>
          </a:p>
          <a:p>
            <a:pPr lvl="1" fontAlgn="base"/>
            <a:r>
              <a:rPr lang="sv-SE" sz="1400" noProof="0" dirty="0"/>
              <a:t>Engelska (9 min): </a:t>
            </a:r>
            <a:r>
              <a:rPr lang="sv-SE" sz="1400" u="sng" noProof="0" dirty="0">
                <a:hlinkClick r:id="rId4"/>
              </a:rPr>
              <a:t>https://www.youtube.com/watch?v=WecFKZXAiYI</a:t>
            </a:r>
            <a:endParaRPr lang="sv-SE" sz="1400" noProof="0" dirty="0"/>
          </a:p>
          <a:p>
            <a:pPr fontAlgn="base"/>
            <a:r>
              <a:rPr lang="sv-SE" sz="1400" noProof="0" dirty="0"/>
              <a:t>Jordatlas över Europa</a:t>
            </a:r>
            <a:br>
              <a:rPr lang="sv-SE" sz="1400" b="1" noProof="0" dirty="0"/>
            </a:br>
            <a:r>
              <a:rPr lang="sv-SE" sz="1400" u="sng" noProof="0" dirty="0">
                <a:hlinkClick r:id="rId5"/>
              </a:rPr>
              <a:t>https://esdac.jrc.ec.europa.eu/content/soil-atlas-europe</a:t>
            </a:r>
            <a:endParaRPr lang="sv-SE" sz="1400" noProof="0" dirty="0"/>
          </a:p>
          <a:p>
            <a:pPr fontAlgn="base"/>
            <a:r>
              <a:rPr lang="sv-SE" sz="1400" noProof="0" dirty="0" err="1"/>
              <a:t>Satellitvy</a:t>
            </a:r>
            <a:r>
              <a:rPr lang="sv-SE" sz="1400" noProof="0" dirty="0"/>
              <a:t> över jorden</a:t>
            </a:r>
          </a:p>
          <a:p>
            <a:pPr lvl="1" fontAlgn="base"/>
            <a:r>
              <a:rPr lang="sv-SE" sz="1400" noProof="0" dirty="0"/>
              <a:t>Google Earth: </a:t>
            </a:r>
            <a:r>
              <a:rPr lang="sv-SE" sz="1400" u="sng" noProof="0" dirty="0">
                <a:hlinkClick r:id="rId6"/>
              </a:rPr>
              <a:t>https://www.google.it/intl/it/earth/index.html</a:t>
            </a:r>
            <a:r>
              <a:rPr lang="sv-SE" sz="1400" u="sng" noProof="0" dirty="0"/>
              <a:t> </a:t>
            </a:r>
            <a:endParaRPr lang="sv-SE" sz="1400" noProof="0" dirty="0"/>
          </a:p>
          <a:p>
            <a:pPr lvl="1" fontAlgn="base"/>
            <a:r>
              <a:rPr lang="sv-SE" sz="1400" noProof="0" dirty="0"/>
              <a:t>Zoom Earth: </a:t>
            </a:r>
            <a:r>
              <a:rPr lang="sv-SE" sz="1400" u="sng" noProof="0" dirty="0">
                <a:hlinkClick r:id="rId7"/>
              </a:rPr>
              <a:t>https://zoom.earth/</a:t>
            </a:r>
            <a:endParaRPr lang="sv-SE" sz="1400" u="sng" noProof="0" dirty="0"/>
          </a:p>
          <a:p>
            <a:pPr lvl="1" fontAlgn="base"/>
            <a:r>
              <a:rPr lang="sv-SE" sz="1400" noProof="0" dirty="0"/>
              <a:t>NASA </a:t>
            </a:r>
            <a:r>
              <a:rPr lang="sv-SE" sz="1400" noProof="0" dirty="0" err="1"/>
              <a:t>WorldView</a:t>
            </a:r>
            <a:r>
              <a:rPr lang="sv-SE" sz="1400" noProof="0" dirty="0"/>
              <a:t>:</a:t>
            </a:r>
            <a:r>
              <a:rPr lang="sv-SE" sz="1400" u="sng" noProof="0" dirty="0"/>
              <a:t> </a:t>
            </a:r>
            <a:r>
              <a:rPr lang="sv-SE" sz="1400" u="sng" noProof="0" dirty="0">
                <a:hlinkClick r:id="rId8"/>
              </a:rPr>
              <a:t>https://worldview.earthdata.nasa.gov/</a:t>
            </a:r>
            <a:endParaRPr lang="sv-SE" sz="1400" u="sng" noProof="0" dirty="0"/>
          </a:p>
          <a:p>
            <a:pPr lvl="1" fontAlgn="base"/>
            <a:endParaRPr lang="sv-SE" sz="1400" u="sng" dirty="0"/>
          </a:p>
          <a:p>
            <a:pPr lvl="1" fontAlgn="base"/>
            <a:endParaRPr lang="sv-SE" sz="1400" u="sng" dirty="0"/>
          </a:p>
          <a:p>
            <a:pPr lvl="1" fontAlgn="base"/>
            <a:endParaRPr lang="sv-SE" sz="1400" u="sng" noProof="0" dirty="0"/>
          </a:p>
        </p:txBody>
      </p:sp>
      <p:pic>
        <p:nvPicPr>
          <p:cNvPr id="11" name="Gráfico 10">
            <a:extLst>
              <a:ext uri="{FF2B5EF4-FFF2-40B4-BE49-F238E27FC236}">
                <a16:creationId xmlns:a16="http://schemas.microsoft.com/office/drawing/2014/main" id="{06A50677-5752-9F01-FB85-B9240F5BBD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E10B353E-D458-E310-9277-A9F721A75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3B0CB5B-7546-928E-6B33-30289C4E2EE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EDA7966-ECEB-FC49-B877-04472743D6D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799932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984DD-5438-A51A-3B4A-3B1B098CD3D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C809A7EE-70B6-C6E5-0D73-C8BD11BCF968}"/>
              </a:ext>
            </a:extLst>
          </p:cNvPr>
          <p:cNvSpPr txBox="1"/>
          <p:nvPr/>
        </p:nvSpPr>
        <p:spPr>
          <a:xfrm>
            <a:off x="597312" y="809497"/>
            <a:ext cx="10100740" cy="2123658"/>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3 </a:t>
            </a:r>
            <a:r>
              <a:rPr lang="sv-SE" sz="4400" noProof="0" dirty="0">
                <a:latin typeface="Bebas Neue Regular" panose="020B0606020202050201" pitchFamily="34" charset="0"/>
              </a:rPr>
              <a:t>Presentationsdags</a:t>
            </a:r>
          </a:p>
          <a:p>
            <a:endParaRPr lang="sv-SE" sz="4400" noProof="0" dirty="0">
              <a:latin typeface="Bebas Neue Regular" panose="020B0606020202050201" pitchFamily="34" charset="0"/>
            </a:endParaRPr>
          </a:p>
          <a:p>
            <a:endParaRPr lang="sv-SE" sz="4400" noProof="0" dirty="0">
              <a:latin typeface="Bebas Neue Regular" panose="020B0606020202050201" pitchFamily="34" charset="0"/>
            </a:endParaRPr>
          </a:p>
        </p:txBody>
      </p:sp>
      <p:sp>
        <p:nvSpPr>
          <p:cNvPr id="9" name="CuadroTexto 8">
            <a:extLst>
              <a:ext uri="{FF2B5EF4-FFF2-40B4-BE49-F238E27FC236}">
                <a16:creationId xmlns:a16="http://schemas.microsoft.com/office/drawing/2014/main" id="{0847BC47-8D25-4522-3317-B90F5599149D}"/>
              </a:ext>
            </a:extLst>
          </p:cNvPr>
          <p:cNvSpPr txBox="1"/>
          <p:nvPr/>
        </p:nvSpPr>
        <p:spPr>
          <a:xfrm>
            <a:off x="569743" y="1704668"/>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noProof="0" dirty="0">
                <a:solidFill>
                  <a:schemeClr val="tx1"/>
                </a:solidFill>
              </a:rPr>
              <a:t>Varje grupp presenterar sina jordtyper medan resten av klassen noterar eventuella likheter och skillnader med sina ”egna jordtyper”</a:t>
            </a:r>
          </a:p>
          <a:p>
            <a:pPr marL="0" indent="0">
              <a:buNone/>
            </a:pPr>
            <a:endParaRPr lang="sv-SE" sz="2000" dirty="0">
              <a:solidFill>
                <a:schemeClr val="tx1"/>
              </a:solidFill>
            </a:endParaRPr>
          </a:p>
        </p:txBody>
      </p:sp>
      <p:pic>
        <p:nvPicPr>
          <p:cNvPr id="11" name="Gráfico 10">
            <a:extLst>
              <a:ext uri="{FF2B5EF4-FFF2-40B4-BE49-F238E27FC236}">
                <a16:creationId xmlns:a16="http://schemas.microsoft.com/office/drawing/2014/main" id="{129D3B0C-86C1-384B-E9BD-D30DFDDB9F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8A6BC45C-E67A-2424-EB63-945911EBE4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D68484F-162D-02B3-FF38-1BE85EBC98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78B3467-FDDE-179D-D336-F4C8877502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86738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13559"/>
          </a:srgbClr>
        </a:solidFill>
        <a:effectLst/>
      </p:bgPr>
    </p:bg>
    <p:spTree>
      <p:nvGrpSpPr>
        <p:cNvPr id="1" name="">
          <a:extLst>
            <a:ext uri="{FF2B5EF4-FFF2-40B4-BE49-F238E27FC236}">
              <a16:creationId xmlns:a16="http://schemas.microsoft.com/office/drawing/2014/main" id="{A031CDF5-0D7D-A18F-7C2C-02E934F01631}"/>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9B83CF2F-EDA7-EB28-9AD1-17C38E6A43D5}"/>
              </a:ext>
            </a:extLst>
          </p:cNvPr>
          <p:cNvSpPr txBox="1"/>
          <p:nvPr/>
        </p:nvSpPr>
        <p:spPr>
          <a:xfrm>
            <a:off x="464043" y="545281"/>
            <a:ext cx="5293350" cy="1200329"/>
          </a:xfrm>
          <a:prstGeom prst="rect">
            <a:avLst/>
          </a:prstGeom>
          <a:noFill/>
        </p:spPr>
        <p:txBody>
          <a:bodyPr wrap="square" rtlCol="0">
            <a:spAutoFit/>
          </a:bodyPr>
          <a:lstStyle/>
          <a:p>
            <a:r>
              <a:rPr lang="sv-SE" sz="3600" noProof="0" dirty="0">
                <a:latin typeface="Bebas Neue Regular" panose="020B0606020202050201" pitchFamily="34" charset="0"/>
              </a:rPr>
              <a:t>Lektion 2 </a:t>
            </a:r>
            <a:r>
              <a:rPr lang="sv-SE" sz="3600" noProof="0" dirty="0">
                <a:solidFill>
                  <a:srgbClr val="0CB08E"/>
                </a:solidFill>
                <a:latin typeface="Bebas Neue Regular" panose="020B0606020202050201" pitchFamily="34" charset="0"/>
              </a:rPr>
              <a:t>Undersöka </a:t>
            </a:r>
            <a:br>
              <a:rPr lang="sv-SE" sz="3600" noProof="0" dirty="0">
                <a:solidFill>
                  <a:srgbClr val="0CB08E"/>
                </a:solidFill>
                <a:latin typeface="Bebas Neue Regular" panose="020B0606020202050201" pitchFamily="34" charset="0"/>
              </a:rPr>
            </a:br>
            <a:r>
              <a:rPr lang="sv-SE" sz="3600" noProof="0" dirty="0">
                <a:solidFill>
                  <a:srgbClr val="0CB08E"/>
                </a:solidFill>
                <a:latin typeface="Bebas Neue Regular" panose="020B0606020202050201" pitchFamily="34" charset="0"/>
              </a:rPr>
              <a:t>vattenerosion</a:t>
            </a:r>
          </a:p>
        </p:txBody>
      </p:sp>
      <p:sp>
        <p:nvSpPr>
          <p:cNvPr id="5" name="CuadroTexto 8">
            <a:extLst>
              <a:ext uri="{FF2B5EF4-FFF2-40B4-BE49-F238E27FC236}">
                <a16:creationId xmlns:a16="http://schemas.microsoft.com/office/drawing/2014/main" id="{18FAD350-E5C8-0C71-B925-2FF273B08841}"/>
              </a:ext>
            </a:extLst>
          </p:cNvPr>
          <p:cNvSpPr txBox="1"/>
          <p:nvPr/>
        </p:nvSpPr>
        <p:spPr>
          <a:xfrm>
            <a:off x="464043" y="1847926"/>
            <a:ext cx="5011009" cy="339323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Eleverna tittar på och analyserar jordproverna från trädgård, skog, stad för att undersöka skillnaderna mellan olika jordtyper.  </a:t>
            </a:r>
          </a:p>
          <a:p>
            <a:pPr marL="0" indent="0">
              <a:buNone/>
            </a:pPr>
            <a:endParaRPr lang="sv-SE" b="1" noProof="0" dirty="0">
              <a:solidFill>
                <a:srgbClr val="0CAF8F"/>
              </a:solidFill>
            </a:endParaRPr>
          </a:p>
          <a:p>
            <a:pPr marL="0" indent="0">
              <a:buNone/>
            </a:pPr>
            <a:r>
              <a:rPr lang="sv-SE" b="1" noProof="0" dirty="0">
                <a:solidFill>
                  <a:srgbClr val="0CAF8F"/>
                </a:solidFill>
              </a:rPr>
              <a:t>Ämne: </a:t>
            </a:r>
            <a:r>
              <a:rPr lang="sv-SE" noProof="0" dirty="0">
                <a:solidFill>
                  <a:schemeClr val="tx1"/>
                </a:solidFill>
              </a:rPr>
              <a:t>Geografi</a:t>
            </a:r>
          </a:p>
          <a:p>
            <a:pPr marL="0" indent="0">
              <a:buNone/>
            </a:pPr>
            <a:r>
              <a:rPr lang="sv-SE" b="1" noProof="0" dirty="0">
                <a:solidFill>
                  <a:srgbClr val="0CAF8F"/>
                </a:solidFill>
              </a:rPr>
              <a:t>Undervisningstid: </a:t>
            </a:r>
            <a:r>
              <a:rPr lang="sv-SE" noProof="0" dirty="0">
                <a:solidFill>
                  <a:schemeClr val="tx1"/>
                </a:solidFill>
              </a:rPr>
              <a:t>150 minuter , uppdelat i tre block </a:t>
            </a:r>
            <a:br>
              <a:rPr lang="sv-SE" noProof="0" dirty="0">
                <a:solidFill>
                  <a:schemeClr val="tx1"/>
                </a:solidFill>
              </a:rPr>
            </a:br>
            <a:r>
              <a:rPr lang="sv-SE" noProof="0" dirty="0">
                <a:solidFill>
                  <a:schemeClr val="tx1"/>
                </a:solidFill>
              </a:rPr>
              <a:t>(som går att fördela på flera lektioner)</a:t>
            </a:r>
          </a:p>
          <a:p>
            <a:pPr marL="0" indent="0">
              <a:buNone/>
            </a:pPr>
            <a:r>
              <a:rPr lang="sv-SE" b="1" noProof="0" dirty="0">
                <a:solidFill>
                  <a:srgbClr val="0CAF8F"/>
                </a:solidFill>
              </a:rPr>
              <a:t>Material:  </a:t>
            </a:r>
          </a:p>
          <a:p>
            <a:pPr marL="171450" indent="-171450">
              <a:buFont typeface="Arial" panose="020B0604020202020204" pitchFamily="34" charset="0"/>
              <a:buChar char="•"/>
            </a:pPr>
            <a:r>
              <a:rPr lang="sv-SE" noProof="0" dirty="0">
                <a:solidFill>
                  <a:schemeClr val="tx1"/>
                </a:solidFill>
              </a:rPr>
              <a:t>Tankekarta över markförstöring (</a:t>
            </a:r>
            <a:r>
              <a:rPr lang="sv-SE" noProof="0" dirty="0" err="1">
                <a:solidFill>
                  <a:schemeClr val="tx1"/>
                </a:solidFill>
              </a:rPr>
              <a:t>slide</a:t>
            </a:r>
            <a:r>
              <a:rPr lang="sv-SE" noProof="0" dirty="0">
                <a:solidFill>
                  <a:schemeClr val="tx1"/>
                </a:solidFill>
              </a:rPr>
              <a:t> 21)</a:t>
            </a:r>
          </a:p>
          <a:p>
            <a:pPr marL="171450" indent="-171450">
              <a:buFont typeface="Arial" panose="020B0604020202020204" pitchFamily="34" charset="0"/>
              <a:buChar char="•"/>
            </a:pPr>
            <a:r>
              <a:rPr lang="sv-SE" noProof="0" dirty="0">
                <a:solidFill>
                  <a:schemeClr val="tx1"/>
                </a:solidFill>
              </a:rPr>
              <a:t>Datorer eller mobiltelefoner/läsplattor med internetanslutning</a:t>
            </a:r>
          </a:p>
          <a:p>
            <a:pPr marL="0" indent="0">
              <a:buNone/>
            </a:pPr>
            <a:endParaRPr lang="sv-SE" b="1" noProof="0" dirty="0">
              <a:solidFill>
                <a:srgbClr val="0CAF8F"/>
              </a:solidFill>
            </a:endParaRPr>
          </a:p>
        </p:txBody>
      </p:sp>
      <p:pic>
        <p:nvPicPr>
          <p:cNvPr id="10" name="Bildobjekt 9" descr="En bild som visar moln, utomhus, himmel, växt&#10;&#10;AI-genererat innehåll kan vara felaktigt.">
            <a:extLst>
              <a:ext uri="{FF2B5EF4-FFF2-40B4-BE49-F238E27FC236}">
                <a16:creationId xmlns:a16="http://schemas.microsoft.com/office/drawing/2014/main" id="{78FC9E23-3D92-2E0D-1C82-07115448FCA1}"/>
              </a:ext>
            </a:extLst>
          </p:cNvPr>
          <p:cNvPicPr>
            <a:picLocks noChangeAspect="1"/>
          </p:cNvPicPr>
          <p:nvPr/>
        </p:nvPicPr>
        <p:blipFill>
          <a:blip r:embed="rId2">
            <a:extLst>
              <a:ext uri="{28A0092B-C50C-407E-A947-70E740481C1C}">
                <a14:useLocalDpi xmlns:a14="http://schemas.microsoft.com/office/drawing/2010/main" val="0"/>
              </a:ext>
            </a:extLst>
          </a:blip>
          <a:srcRect t="5319" r="44103" b="5319"/>
          <a:stretch>
            <a:fillRect/>
          </a:stretch>
        </p:blipFill>
        <p:spPr>
          <a:xfrm>
            <a:off x="5757393" y="0"/>
            <a:ext cx="6434607" cy="6858000"/>
          </a:xfrm>
          <a:prstGeom prst="rect">
            <a:avLst/>
          </a:prstGeom>
        </p:spPr>
      </p:pic>
    </p:spTree>
    <p:extLst>
      <p:ext uri="{BB962C8B-B14F-4D97-AF65-F5344CB8AC3E}">
        <p14:creationId xmlns:p14="http://schemas.microsoft.com/office/powerpoint/2010/main" val="3048793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5F8839F-4324-D3F4-DD67-013383F3E25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6D47D2A-E00C-713F-21CE-7B3A7D386B0C}"/>
              </a:ext>
            </a:extLst>
          </p:cNvPr>
          <p:cNvSpPr txBox="1"/>
          <p:nvPr/>
        </p:nvSpPr>
        <p:spPr>
          <a:xfrm>
            <a:off x="597312" y="371378"/>
            <a:ext cx="7613038" cy="707886"/>
          </a:xfrm>
          <a:prstGeom prst="rect">
            <a:avLst/>
          </a:prstGeom>
          <a:noFill/>
        </p:spPr>
        <p:txBody>
          <a:bodyPr wrap="square" rtlCol="0">
            <a:spAutoFit/>
          </a:bodyPr>
          <a:lstStyle/>
          <a:p>
            <a:r>
              <a:rPr lang="sv-SE" sz="4000" noProof="0" dirty="0">
                <a:solidFill>
                  <a:schemeClr val="accent1"/>
                </a:solidFill>
                <a:latin typeface="Bebas Neue Regular" panose="020B0606020202050201" pitchFamily="34" charset="0"/>
              </a:rPr>
              <a:t>FÖR LÄRARE: </a:t>
            </a:r>
            <a:r>
              <a:rPr lang="sv-SE" sz="4000" noProof="0" dirty="0">
                <a:latin typeface="Bebas Neue Regular" panose="020B0606020202050201" pitchFamily="34" charset="0"/>
              </a:rPr>
              <a:t>Instruktioner inför lektion 2 </a:t>
            </a:r>
          </a:p>
        </p:txBody>
      </p:sp>
      <p:sp>
        <p:nvSpPr>
          <p:cNvPr id="7" name="CuadroTexto 8">
            <a:extLst>
              <a:ext uri="{FF2B5EF4-FFF2-40B4-BE49-F238E27FC236}">
                <a16:creationId xmlns:a16="http://schemas.microsoft.com/office/drawing/2014/main" id="{255413C8-9A29-F671-7B25-DF576186DC75}"/>
              </a:ext>
            </a:extLst>
          </p:cNvPr>
          <p:cNvSpPr txBox="1"/>
          <p:nvPr/>
        </p:nvSpPr>
        <p:spPr>
          <a:xfrm>
            <a:off x="597312" y="1079264"/>
            <a:ext cx="11212250" cy="588622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BLOCK 1 (30 min):</a:t>
            </a:r>
          </a:p>
          <a:p>
            <a:pPr marL="0" indent="0">
              <a:buNone/>
            </a:pPr>
            <a:r>
              <a:rPr lang="sv-SE" noProof="0" dirty="0">
                <a:solidFill>
                  <a:schemeClr val="tx1"/>
                </a:solidFill>
              </a:rPr>
              <a:t>Syftet med övningen är att visa hur mycket vattenerosionen påverkar jordarna. Inled med att kort förklara erosion</a:t>
            </a:r>
            <a:r>
              <a:rPr lang="sv-SE" dirty="0">
                <a:solidFill>
                  <a:schemeClr val="tx1"/>
                </a:solidFill>
              </a:rPr>
              <a:t>. Fokusera på processen kring vattenerosion genom att lyfta fram positiva och negativa effekter av samverkan mellan jordar och vatten (t.ex. vattnets betydelse när jord formas, skadan som vatten skapar vid jordens erosion, behovet av sediment hos jordbruksmarker i floddalar för näringstillförsel, sedimentens betydelse för havsmiljöer och flodmynningar samt föroreningars förflyttning från jord till vatten).</a:t>
            </a:r>
          </a:p>
          <a:p>
            <a:pPr marL="0" indent="0">
              <a:buNone/>
            </a:pPr>
            <a:endParaRPr lang="sv-SE" dirty="0">
              <a:solidFill>
                <a:schemeClr val="tx1"/>
              </a:solidFill>
            </a:endParaRPr>
          </a:p>
          <a:p>
            <a:pPr marL="0" indent="0">
              <a:buNone/>
            </a:pPr>
            <a:r>
              <a:rPr lang="sv-SE" noProof="0" dirty="0" err="1">
                <a:solidFill>
                  <a:schemeClr val="tx1"/>
                </a:solidFill>
              </a:rPr>
              <a:t>ESDAC:s</a:t>
            </a:r>
            <a:r>
              <a:rPr lang="sv-SE" noProof="0" dirty="0">
                <a:solidFill>
                  <a:schemeClr val="tx1"/>
                </a:solidFill>
              </a:rPr>
              <a:t> (</a:t>
            </a:r>
            <a:r>
              <a:rPr lang="sv-SE" noProof="0" dirty="0" err="1">
                <a:solidFill>
                  <a:schemeClr val="tx1"/>
                </a:solidFill>
              </a:rPr>
              <a:t>European</a:t>
            </a:r>
            <a:r>
              <a:rPr lang="sv-SE" noProof="0" dirty="0">
                <a:solidFill>
                  <a:schemeClr val="tx1"/>
                </a:solidFill>
              </a:rPr>
              <a:t> </a:t>
            </a:r>
            <a:r>
              <a:rPr lang="sv-SE" noProof="0" dirty="0" err="1">
                <a:solidFill>
                  <a:schemeClr val="tx1"/>
                </a:solidFill>
              </a:rPr>
              <a:t>Soil</a:t>
            </a:r>
            <a:r>
              <a:rPr lang="sv-SE" noProof="0" dirty="0">
                <a:solidFill>
                  <a:schemeClr val="tx1"/>
                </a:solidFill>
              </a:rPr>
              <a:t> Data Centre) tankekarta över "markförstöringsprocessen” kan sedan användas som underlag för en kort diskussion.</a:t>
            </a:r>
          </a:p>
          <a:p>
            <a:pPr marL="0" indent="0">
              <a:buNone/>
            </a:pPr>
            <a:endParaRPr lang="sv-SE" noProof="0" dirty="0">
              <a:solidFill>
                <a:schemeClr val="tx1"/>
              </a:solidFill>
            </a:endParaRPr>
          </a:p>
          <a:p>
            <a:pPr marL="0" indent="0">
              <a:buNone/>
            </a:pPr>
            <a:r>
              <a:rPr lang="sv-SE" noProof="0" dirty="0">
                <a:solidFill>
                  <a:schemeClr val="tx1"/>
                </a:solidFill>
              </a:rPr>
              <a:t>Ställ några frågor om vattenerosionens effekter på jordar, som till exempel:</a:t>
            </a:r>
          </a:p>
          <a:p>
            <a:pPr marL="171450" indent="-171450">
              <a:buFont typeface="Arial" panose="020B0604020202020204" pitchFamily="34" charset="0"/>
              <a:buChar char="•"/>
            </a:pPr>
            <a:r>
              <a:rPr lang="sv-SE" noProof="0" dirty="0">
                <a:solidFill>
                  <a:schemeClr val="tx1"/>
                </a:solidFill>
              </a:rPr>
              <a:t>Hur påverkar regnvattnets kraft olika jordtyper, och varför eroderar vissa jordtyper snabbare än andra?</a:t>
            </a:r>
          </a:p>
          <a:p>
            <a:pPr marL="171450" indent="-171450">
              <a:buFont typeface="Arial" panose="020B0604020202020204" pitchFamily="34" charset="0"/>
              <a:buChar char="•"/>
            </a:pPr>
            <a:r>
              <a:rPr lang="sv-SE" noProof="0" dirty="0">
                <a:solidFill>
                  <a:schemeClr val="tx1"/>
                </a:solidFill>
              </a:rPr>
              <a:t>Vilka långsiktiga effekter har vattenerosion på jordarnas bördighet och struktur i jordbruksområden?</a:t>
            </a:r>
          </a:p>
          <a:p>
            <a:pPr marL="171450" indent="-171450">
              <a:buFont typeface="Arial" panose="020B0604020202020204" pitchFamily="34" charset="0"/>
              <a:buChar char="•"/>
            </a:pPr>
            <a:r>
              <a:rPr lang="sv-SE" noProof="0" dirty="0">
                <a:solidFill>
                  <a:schemeClr val="tx1"/>
                </a:solidFill>
              </a:rPr>
              <a:t>Kan vattenerosion någonsin vara bra för naturen, eller är den alltid av ondo? Om ja, på vilket sätt?</a:t>
            </a:r>
          </a:p>
          <a:p>
            <a:pPr marL="171450" indent="-171450">
              <a:buFont typeface="Arial" panose="020B0604020202020204" pitchFamily="34" charset="0"/>
              <a:buChar char="•"/>
            </a:pPr>
            <a:r>
              <a:rPr lang="sv-SE" noProof="0" dirty="0">
                <a:solidFill>
                  <a:schemeClr val="tx1"/>
                </a:solidFill>
              </a:rPr>
              <a:t>På vilket sätt påskyndar människors agerande, som avskogning och urbanisering, processen med vattenerosion?</a:t>
            </a:r>
          </a:p>
          <a:p>
            <a:pPr marL="171450" indent="-171450">
              <a:buFont typeface="Arial" panose="020B0604020202020204" pitchFamily="34" charset="0"/>
              <a:buChar char="•"/>
            </a:pPr>
            <a:r>
              <a:rPr lang="sv-SE" noProof="0" dirty="0">
                <a:solidFill>
                  <a:schemeClr val="tx1"/>
                </a:solidFill>
              </a:rPr>
              <a:t>På vilka sätt samverkar vattenerosion och jordens sammansättning, och hur kan dessa effekter sammantaget påverka plantornas tillväxt?</a:t>
            </a:r>
          </a:p>
          <a:p>
            <a:pPr marL="171450" indent="-171450">
              <a:buFont typeface="Arial" panose="020B0604020202020204" pitchFamily="34" charset="0"/>
              <a:buChar char="•"/>
            </a:pPr>
            <a:r>
              <a:rPr lang="sv-SE" noProof="0" dirty="0">
                <a:solidFill>
                  <a:schemeClr val="tx1"/>
                </a:solidFill>
              </a:rPr>
              <a:t>Vilken betydelse spelar växtlighet och rotsystem för att förhindra eller minska vattenerosion?</a:t>
            </a:r>
          </a:p>
          <a:p>
            <a:pPr marL="171450" indent="-171450">
              <a:buFont typeface="Arial" panose="020B0604020202020204" pitchFamily="34" charset="0"/>
              <a:buChar char="•"/>
            </a:pPr>
            <a:r>
              <a:rPr lang="sv-SE" noProof="0" dirty="0">
                <a:solidFill>
                  <a:schemeClr val="tx1"/>
                </a:solidFill>
              </a:rPr>
              <a:t>Hur skiljer sig effekterna av vattenerosion åt mellan kustområden och inlandsområden?</a:t>
            </a:r>
          </a:p>
          <a:p>
            <a:pPr marL="171450" indent="-171450">
              <a:buFont typeface="Arial" panose="020B0604020202020204" pitchFamily="34" charset="0"/>
              <a:buChar char="•"/>
            </a:pPr>
            <a:r>
              <a:rPr lang="sv-SE" noProof="0" dirty="0">
                <a:solidFill>
                  <a:schemeClr val="tx1"/>
                </a:solidFill>
              </a:rPr>
              <a:t>Vilka är de ekonomiska och miljömässiga effekterna av jorderosion som orsakats av vatten i jordbruksområden?</a:t>
            </a:r>
          </a:p>
          <a:p>
            <a:pPr marL="171450" indent="-171450">
              <a:buFont typeface="Arial" panose="020B0604020202020204" pitchFamily="34" charset="0"/>
              <a:buChar char="•"/>
            </a:pPr>
            <a:r>
              <a:rPr lang="sv-SE" noProof="0" dirty="0">
                <a:solidFill>
                  <a:schemeClr val="tx1"/>
                </a:solidFill>
              </a:rPr>
              <a:t>Hur kan olika utformningar av landskapet, som terrasser eller </a:t>
            </a:r>
            <a:r>
              <a:rPr lang="sv-SE" noProof="0" dirty="0" err="1">
                <a:solidFill>
                  <a:schemeClr val="tx1"/>
                </a:solidFill>
              </a:rPr>
              <a:t>konturordling</a:t>
            </a:r>
            <a:r>
              <a:rPr lang="sv-SE" noProof="0" dirty="0">
                <a:solidFill>
                  <a:schemeClr val="tx1"/>
                </a:solidFill>
              </a:rPr>
              <a:t>, minska vattenerosionen, och varför fungerar dessa strategier?</a:t>
            </a:r>
          </a:p>
          <a:p>
            <a:pPr marL="171450" indent="-171450">
              <a:buFont typeface="Arial" panose="020B0604020202020204" pitchFamily="34" charset="0"/>
              <a:buChar char="•"/>
            </a:pPr>
            <a:r>
              <a:rPr lang="sv-SE" noProof="0" dirty="0">
                <a:solidFill>
                  <a:schemeClr val="tx1"/>
                </a:solidFill>
              </a:rPr>
              <a:t>Hur kan klimatförändringarna påverka vattenerosionens förekomst och omfattning i framtiden?</a:t>
            </a:r>
          </a:p>
          <a:p>
            <a:pPr marL="171450" indent="-171450">
              <a:buFont typeface="Arial" panose="020B0604020202020204" pitchFamily="34" charset="0"/>
              <a:buChar char="•"/>
            </a:pPr>
            <a:endParaRPr lang="sv-SE" noProof="0" dirty="0">
              <a:solidFill>
                <a:schemeClr val="tx1"/>
              </a:solidFill>
            </a:endParaRPr>
          </a:p>
          <a:p>
            <a:pPr marL="171450" indent="-171450">
              <a:buFont typeface="Arial" panose="020B0604020202020204" pitchFamily="34" charset="0"/>
              <a:buChar char="•"/>
            </a:pPr>
            <a:endParaRPr lang="sv-SE" noProof="0" dirty="0">
              <a:solidFill>
                <a:schemeClr val="tx1"/>
              </a:solidFill>
            </a:endParaRPr>
          </a:p>
        </p:txBody>
      </p:sp>
    </p:spTree>
    <p:extLst>
      <p:ext uri="{BB962C8B-B14F-4D97-AF65-F5344CB8AC3E}">
        <p14:creationId xmlns:p14="http://schemas.microsoft.com/office/powerpoint/2010/main" val="370563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D78EA530-95FD-83AA-FFE6-3E08822B85A5}"/>
            </a:ext>
          </a:extLst>
        </p:cNvPr>
        <p:cNvGrpSpPr/>
        <p:nvPr/>
      </p:nvGrpSpPr>
      <p:grpSpPr>
        <a:xfrm>
          <a:off x="0" y="0"/>
          <a:ext cx="0" cy="0"/>
          <a:chOff x="0" y="0"/>
          <a:chExt cx="0" cy="0"/>
        </a:xfrm>
      </p:grpSpPr>
      <p:sp>
        <p:nvSpPr>
          <p:cNvPr id="7" name="CuadroTexto 8">
            <a:extLst>
              <a:ext uri="{FF2B5EF4-FFF2-40B4-BE49-F238E27FC236}">
                <a16:creationId xmlns:a16="http://schemas.microsoft.com/office/drawing/2014/main" id="{C6DE2FC2-B45F-9CB9-E9A6-924C2A5E13DD}"/>
              </a:ext>
            </a:extLst>
          </p:cNvPr>
          <p:cNvSpPr txBox="1"/>
          <p:nvPr/>
        </p:nvSpPr>
        <p:spPr>
          <a:xfrm>
            <a:off x="619890" y="645432"/>
            <a:ext cx="11212250" cy="256224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endParaRPr lang="sv-SE" dirty="0">
              <a:solidFill>
                <a:schemeClr val="tx1"/>
              </a:solidFill>
            </a:endParaRPr>
          </a:p>
          <a:p>
            <a:pPr marL="0" indent="0">
              <a:buNone/>
            </a:pPr>
            <a:endParaRPr lang="sv-SE" dirty="0">
              <a:solidFill>
                <a:schemeClr val="tx1"/>
              </a:solidFill>
            </a:endParaRPr>
          </a:p>
          <a:p>
            <a:pPr marL="0" indent="0">
              <a:buNone/>
            </a:pPr>
            <a:r>
              <a:rPr lang="sv-SE" b="1" dirty="0">
                <a:solidFill>
                  <a:schemeClr val="tx1"/>
                </a:solidFill>
              </a:rPr>
              <a:t>Tips! </a:t>
            </a:r>
            <a:r>
              <a:rPr lang="sv-SE" dirty="0">
                <a:solidFill>
                  <a:schemeClr val="tx1"/>
                </a:solidFill>
              </a:rPr>
              <a:t>Om du vill kan du hämta hem siffrorna för erosion i ett "kontinentalt genomsnitt" och "genomsnittlig åkermark" (data för 2024 kan begäras från det gemensamma forskningscentrumet ESDA genom att fylla i formuläret som finns </a:t>
            </a:r>
            <a:r>
              <a:rPr lang="sv-SE" u="sng" dirty="0">
                <a:hlinkClick r:id="rId5"/>
              </a:rPr>
              <a:t>här</a:t>
            </a:r>
            <a:r>
              <a:rPr lang="sv-SE" u="sng" dirty="0"/>
              <a:t>: </a:t>
            </a:r>
            <a:r>
              <a:rPr lang="sv-SE" u="sng" dirty="0" err="1"/>
              <a:t>https</a:t>
            </a:r>
            <a:r>
              <a:rPr lang="sv-SE" u="sng" dirty="0"/>
              <a:t>://</a:t>
            </a:r>
            <a:r>
              <a:rPr lang="sv-SE" u="sng" dirty="0" err="1"/>
              <a:t>esdac.jrc.ec.europa.eu</a:t>
            </a:r>
            <a:r>
              <a:rPr lang="sv-SE" u="sng" dirty="0"/>
              <a:t>/</a:t>
            </a:r>
            <a:r>
              <a:rPr lang="sv-SE" u="sng" dirty="0" err="1"/>
              <a:t>content</a:t>
            </a:r>
            <a:r>
              <a:rPr lang="sv-SE" u="sng" dirty="0"/>
              <a:t>/erosion-potential-method-epm#tabs-0-description=1&amp;tabs-0-description-2=</a:t>
            </a:r>
            <a:r>
              <a:rPr lang="sv-SE" dirty="0">
                <a:solidFill>
                  <a:schemeClr val="tx1"/>
                </a:solidFill>
              </a:rPr>
              <a:t>) för att identifiera erosionshastigheten för varje jordområde. </a:t>
            </a:r>
          </a:p>
          <a:p>
            <a:pPr marL="0" indent="0">
              <a:buNone/>
            </a:pPr>
            <a:endParaRPr lang="sv-SE" dirty="0">
              <a:solidFill>
                <a:schemeClr val="tx1"/>
              </a:solidFill>
            </a:endParaRPr>
          </a:p>
          <a:p>
            <a:pPr marL="0" indent="0">
              <a:buNone/>
            </a:pPr>
            <a:endParaRPr lang="sv-SE" dirty="0">
              <a:solidFill>
                <a:schemeClr val="tx1"/>
              </a:solidFill>
            </a:endParaRPr>
          </a:p>
          <a:p>
            <a:pPr marL="0" indent="0">
              <a:buNone/>
            </a:pPr>
            <a:br>
              <a:rPr lang="sv-SE" noProof="0" dirty="0">
                <a:solidFill>
                  <a:schemeClr val="tx1"/>
                </a:solidFill>
              </a:rPr>
            </a:br>
            <a:endParaRPr lang="sv-SE" noProof="0" dirty="0">
              <a:solidFill>
                <a:schemeClr val="tx1"/>
              </a:solidFill>
            </a:endParaRPr>
          </a:p>
        </p:txBody>
      </p:sp>
    </p:spTree>
    <p:extLst>
      <p:ext uri="{BB962C8B-B14F-4D97-AF65-F5344CB8AC3E}">
        <p14:creationId xmlns:p14="http://schemas.microsoft.com/office/powerpoint/2010/main" val="2682689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0B12572D-E287-0D8E-7293-A7B0EB4BB163}"/>
            </a:ext>
          </a:extLst>
        </p:cNvPr>
        <p:cNvGrpSpPr/>
        <p:nvPr/>
      </p:nvGrpSpPr>
      <p:grpSpPr>
        <a:xfrm>
          <a:off x="0" y="0"/>
          <a:ext cx="0" cy="0"/>
          <a:chOff x="0" y="0"/>
          <a:chExt cx="0" cy="0"/>
        </a:xfrm>
      </p:grpSpPr>
      <p:sp>
        <p:nvSpPr>
          <p:cNvPr id="7" name="CuadroTexto 8">
            <a:extLst>
              <a:ext uri="{FF2B5EF4-FFF2-40B4-BE49-F238E27FC236}">
                <a16:creationId xmlns:a16="http://schemas.microsoft.com/office/drawing/2014/main" id="{2E930C88-284A-25E7-2AF9-B40575675A5C}"/>
              </a:ext>
            </a:extLst>
          </p:cNvPr>
          <p:cNvSpPr txBox="1"/>
          <p:nvPr/>
        </p:nvSpPr>
        <p:spPr>
          <a:xfrm>
            <a:off x="608738" y="277441"/>
            <a:ext cx="9311876" cy="588622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BLOCK 2 (60 min):</a:t>
            </a:r>
          </a:p>
          <a:p>
            <a:pPr marL="0" indent="0">
              <a:buNone/>
            </a:pPr>
            <a:r>
              <a:rPr lang="sv-SE" dirty="0">
                <a:solidFill>
                  <a:schemeClr val="tx1"/>
                </a:solidFill>
              </a:rPr>
              <a:t>Förklara kort vad </a:t>
            </a:r>
            <a:r>
              <a:rPr lang="sv-SE" dirty="0" err="1">
                <a:solidFill>
                  <a:schemeClr val="tx1"/>
                </a:solidFill>
              </a:rPr>
              <a:t>vattenbalans</a:t>
            </a:r>
            <a:r>
              <a:rPr lang="sv-SE" dirty="0">
                <a:solidFill>
                  <a:schemeClr val="tx1"/>
                </a:solidFill>
              </a:rPr>
              <a:t> är och v</a:t>
            </a:r>
            <a:r>
              <a:rPr lang="sv-SE" noProof="0" dirty="0">
                <a:solidFill>
                  <a:schemeClr val="tx1"/>
                </a:solidFill>
              </a:rPr>
              <a:t>isa </a:t>
            </a:r>
            <a:r>
              <a:rPr lang="sv-SE" b="1" noProof="0" dirty="0">
                <a:solidFill>
                  <a:schemeClr val="tx1"/>
                </a:solidFill>
              </a:rPr>
              <a:t>hur </a:t>
            </a:r>
            <a:r>
              <a:rPr lang="sv-SE" b="1" noProof="0" dirty="0" err="1">
                <a:solidFill>
                  <a:schemeClr val="tx1"/>
                </a:solidFill>
              </a:rPr>
              <a:t>Water</a:t>
            </a:r>
            <a:r>
              <a:rPr lang="sv-SE" b="1" noProof="0" dirty="0">
                <a:solidFill>
                  <a:schemeClr val="tx1"/>
                </a:solidFill>
              </a:rPr>
              <a:t> </a:t>
            </a:r>
            <a:r>
              <a:rPr lang="sv-SE" b="1" noProof="0" dirty="0" err="1">
                <a:solidFill>
                  <a:schemeClr val="tx1"/>
                </a:solidFill>
              </a:rPr>
              <a:t>Balance-appen</a:t>
            </a:r>
            <a:r>
              <a:rPr lang="sv-SE" noProof="0" dirty="0">
                <a:solidFill>
                  <a:schemeClr val="tx1"/>
                </a:solidFill>
              </a:rPr>
              <a:t> fungerar. Fokusera på hur </a:t>
            </a:r>
            <a:r>
              <a:rPr lang="sv-SE" noProof="0" dirty="0" err="1">
                <a:solidFill>
                  <a:schemeClr val="tx1"/>
                </a:solidFill>
              </a:rPr>
              <a:t>appen</a:t>
            </a:r>
            <a:r>
              <a:rPr lang="sv-SE" noProof="0" dirty="0">
                <a:solidFill>
                  <a:schemeClr val="tx1"/>
                </a:solidFill>
              </a:rPr>
              <a:t> visar hur vattenbalansen förändras över tid på planeten (detta kan även gås igenom på en lektion innan detta tillfälle). </a:t>
            </a:r>
            <a:endParaRPr lang="sv-SE" dirty="0">
              <a:solidFill>
                <a:schemeClr val="tx1"/>
              </a:solidFill>
            </a:endParaRPr>
          </a:p>
          <a:p>
            <a:pPr marL="0" indent="0">
              <a:buNone/>
            </a:pPr>
            <a:r>
              <a:rPr lang="sv-SE" noProof="0" dirty="0">
                <a:solidFill>
                  <a:schemeClr val="tx1"/>
                </a:solidFill>
              </a:rPr>
              <a:t>Här finns en tydlig instruktion för hur </a:t>
            </a:r>
            <a:r>
              <a:rPr lang="sv-SE" noProof="0" dirty="0" err="1">
                <a:solidFill>
                  <a:schemeClr val="tx1"/>
                </a:solidFill>
              </a:rPr>
              <a:t>appen</a:t>
            </a:r>
            <a:r>
              <a:rPr lang="sv-SE" dirty="0">
                <a:solidFill>
                  <a:schemeClr val="tx1"/>
                </a:solidFill>
              </a:rPr>
              <a:t> ska användas att läsa inför lektionen: </a:t>
            </a:r>
            <a:r>
              <a:rPr lang="sv-SE" dirty="0">
                <a:solidFill>
                  <a:schemeClr val="tx1"/>
                </a:solidFill>
                <a:hlinkClick r:id="rId5"/>
              </a:rPr>
              <a:t>https://storymaps.arcgis.com/stories/9c675f92e57548b79162ecfaeeb33066</a:t>
            </a:r>
            <a:endParaRPr lang="sv-SE" dirty="0">
              <a:solidFill>
                <a:schemeClr val="tx1"/>
              </a:solidFill>
            </a:endParaRPr>
          </a:p>
          <a:p>
            <a:pPr marL="0" indent="0">
              <a:buNone/>
            </a:pPr>
            <a:r>
              <a:rPr lang="sv-SE" dirty="0">
                <a:solidFill>
                  <a:schemeClr val="tx1"/>
                </a:solidFill>
              </a:rPr>
              <a:t>Det finns även sida med instruktioner som vänder sig direkt till eleverna (innehåller även en del fakta om </a:t>
            </a:r>
            <a:r>
              <a:rPr lang="sv-SE" dirty="0" err="1">
                <a:solidFill>
                  <a:schemeClr val="tx1"/>
                </a:solidFill>
              </a:rPr>
              <a:t>vattenbalans</a:t>
            </a:r>
            <a:r>
              <a:rPr lang="sv-SE" dirty="0">
                <a:solidFill>
                  <a:schemeClr val="tx1"/>
                </a:solidFill>
              </a:rPr>
              <a:t>, men på engelska): </a:t>
            </a:r>
            <a:r>
              <a:rPr lang="sv-SE" dirty="0">
                <a:solidFill>
                  <a:schemeClr val="tx1"/>
                </a:solidFill>
                <a:hlinkClick r:id="rId6"/>
              </a:rPr>
              <a:t>https://storymaps.arcgis.com/stories/e68c3f54a9e14153a86db621c340d5f4</a:t>
            </a:r>
            <a:endParaRPr lang="sv-SE" dirty="0">
              <a:solidFill>
                <a:schemeClr val="tx1"/>
              </a:solidFill>
            </a:endParaRPr>
          </a:p>
          <a:p>
            <a:pPr marL="0" indent="0">
              <a:buNone/>
            </a:pPr>
            <a:endParaRPr lang="sv-SE" noProof="0" dirty="0">
              <a:solidFill>
                <a:schemeClr val="tx1"/>
              </a:solidFill>
            </a:endParaRPr>
          </a:p>
          <a:p>
            <a:pPr marL="0" indent="0">
              <a:buNone/>
            </a:pPr>
            <a:r>
              <a:rPr lang="sv-SE" noProof="0" dirty="0">
                <a:solidFill>
                  <a:schemeClr val="tx1"/>
                </a:solidFill>
              </a:rPr>
              <a:t>Ge sedan eleverna </a:t>
            </a:r>
            <a:r>
              <a:rPr lang="sv-SE" dirty="0">
                <a:solidFill>
                  <a:schemeClr val="tx1"/>
                </a:solidFill>
              </a:rPr>
              <a:t>i uppdrag att g</a:t>
            </a:r>
            <a:r>
              <a:rPr lang="sv-SE" noProof="0" dirty="0">
                <a:solidFill>
                  <a:schemeClr val="tx1"/>
                </a:solidFill>
              </a:rPr>
              <a:t>öra undersökningar i grupper om 4–5 personer för att se hur hydrologiska mönster har förändrats på en viss plats för att hitta kopplingen mellan dessa förändringar och jordars egenskaper. </a:t>
            </a:r>
          </a:p>
          <a:p>
            <a:pPr marL="0" indent="0">
              <a:buNone/>
            </a:pPr>
            <a:endParaRPr lang="sv-SE" dirty="0">
              <a:solidFill>
                <a:schemeClr val="tx1"/>
              </a:solidFill>
            </a:endParaRPr>
          </a:p>
          <a:p>
            <a:pPr marL="0" indent="0">
              <a:buNone/>
            </a:pPr>
            <a:r>
              <a:rPr lang="sv-SE" dirty="0">
                <a:solidFill>
                  <a:schemeClr val="tx1"/>
                </a:solidFill>
              </a:rPr>
              <a:t>Be dem välj en parameter att undersöka –  finns i menyn längst upp till vänster på kartan, se </a:t>
            </a:r>
            <a:r>
              <a:rPr lang="sv-SE" dirty="0" err="1">
                <a:solidFill>
                  <a:schemeClr val="tx1"/>
                </a:solidFill>
              </a:rPr>
              <a:t>slide</a:t>
            </a:r>
            <a:r>
              <a:rPr lang="sv-SE" dirty="0">
                <a:solidFill>
                  <a:schemeClr val="tx1"/>
                </a:solidFill>
              </a:rPr>
              <a:t> 34</a:t>
            </a:r>
            <a:br>
              <a:rPr lang="sv-SE" dirty="0">
                <a:solidFill>
                  <a:schemeClr val="tx1"/>
                </a:solidFill>
              </a:rPr>
            </a:br>
            <a:r>
              <a:rPr lang="sv-SE" b="1" dirty="0" err="1">
                <a:solidFill>
                  <a:schemeClr val="tx1"/>
                </a:solidFill>
              </a:rPr>
              <a:t>Soil</a:t>
            </a:r>
            <a:r>
              <a:rPr lang="sv-SE" b="1" dirty="0">
                <a:solidFill>
                  <a:schemeClr val="tx1"/>
                </a:solidFill>
              </a:rPr>
              <a:t> </a:t>
            </a:r>
            <a:r>
              <a:rPr lang="sv-SE" b="1" dirty="0" err="1">
                <a:solidFill>
                  <a:schemeClr val="tx1"/>
                </a:solidFill>
              </a:rPr>
              <a:t>Moisture</a:t>
            </a:r>
            <a:r>
              <a:rPr lang="sv-SE" b="1" dirty="0">
                <a:solidFill>
                  <a:schemeClr val="tx1"/>
                </a:solidFill>
              </a:rPr>
              <a:t> </a:t>
            </a:r>
            <a:r>
              <a:rPr lang="sv-SE" dirty="0">
                <a:solidFill>
                  <a:schemeClr val="tx1"/>
                </a:solidFill>
              </a:rPr>
              <a:t>(jordens fukthalt)</a:t>
            </a:r>
            <a:br>
              <a:rPr lang="sv-SE" dirty="0">
                <a:solidFill>
                  <a:schemeClr val="tx1"/>
                </a:solidFill>
              </a:rPr>
            </a:br>
            <a:r>
              <a:rPr lang="sv-SE" b="1" dirty="0" err="1">
                <a:solidFill>
                  <a:schemeClr val="tx1"/>
                </a:solidFill>
              </a:rPr>
              <a:t>Snowpack</a:t>
            </a:r>
            <a:r>
              <a:rPr lang="sv-SE" b="1" dirty="0">
                <a:solidFill>
                  <a:schemeClr val="tx1"/>
                </a:solidFill>
              </a:rPr>
              <a:t> </a:t>
            </a:r>
            <a:r>
              <a:rPr lang="sv-SE" dirty="0">
                <a:solidFill>
                  <a:schemeClr val="tx1"/>
                </a:solidFill>
              </a:rPr>
              <a:t>(snötäcke)</a:t>
            </a:r>
            <a:br>
              <a:rPr lang="sv-SE" dirty="0">
                <a:solidFill>
                  <a:schemeClr val="tx1"/>
                </a:solidFill>
              </a:rPr>
            </a:br>
            <a:r>
              <a:rPr lang="sv-SE" b="1" dirty="0" err="1">
                <a:solidFill>
                  <a:schemeClr val="tx1"/>
                </a:solidFill>
              </a:rPr>
              <a:t>Precipitation</a:t>
            </a:r>
            <a:r>
              <a:rPr lang="sv-SE" dirty="0">
                <a:solidFill>
                  <a:schemeClr val="tx1"/>
                </a:solidFill>
              </a:rPr>
              <a:t> (nederbörd)</a:t>
            </a:r>
            <a:br>
              <a:rPr lang="sv-SE" dirty="0">
                <a:solidFill>
                  <a:schemeClr val="tx1"/>
                </a:solidFill>
              </a:rPr>
            </a:br>
            <a:r>
              <a:rPr lang="sv-SE" b="1" dirty="0" err="1">
                <a:solidFill>
                  <a:schemeClr val="tx1"/>
                </a:solidFill>
              </a:rPr>
              <a:t>Evapotranspiration</a:t>
            </a:r>
            <a:r>
              <a:rPr lang="sv-SE" dirty="0">
                <a:solidFill>
                  <a:schemeClr val="tx1"/>
                </a:solidFill>
              </a:rPr>
              <a:t> (</a:t>
            </a:r>
            <a:r>
              <a:rPr lang="sv-SE" dirty="0" err="1">
                <a:solidFill>
                  <a:schemeClr val="tx1"/>
                </a:solidFill>
              </a:rPr>
              <a:t>evapotranspiration</a:t>
            </a:r>
            <a:r>
              <a:rPr lang="sv-SE" dirty="0">
                <a:solidFill>
                  <a:schemeClr val="tx1"/>
                </a:solidFill>
              </a:rPr>
              <a:t>)</a:t>
            </a:r>
            <a:br>
              <a:rPr lang="sv-SE" dirty="0">
                <a:solidFill>
                  <a:schemeClr val="tx1"/>
                </a:solidFill>
              </a:rPr>
            </a:br>
            <a:r>
              <a:rPr lang="sv-SE" b="1" dirty="0" err="1">
                <a:solidFill>
                  <a:schemeClr val="tx1"/>
                </a:solidFill>
              </a:rPr>
              <a:t>Runoff</a:t>
            </a:r>
            <a:r>
              <a:rPr lang="sv-SE" dirty="0">
                <a:solidFill>
                  <a:schemeClr val="tx1"/>
                </a:solidFill>
              </a:rPr>
              <a:t> (avrinning)</a:t>
            </a:r>
            <a:br>
              <a:rPr lang="sv-SE" dirty="0">
                <a:solidFill>
                  <a:schemeClr val="tx1"/>
                </a:solidFill>
              </a:rPr>
            </a:br>
            <a:r>
              <a:rPr lang="sv-SE" b="1" dirty="0">
                <a:solidFill>
                  <a:schemeClr val="tx1"/>
                </a:solidFill>
              </a:rPr>
              <a:t>Change in </a:t>
            </a:r>
            <a:r>
              <a:rPr lang="sv-SE" b="1" dirty="0" err="1">
                <a:solidFill>
                  <a:schemeClr val="tx1"/>
                </a:solidFill>
              </a:rPr>
              <a:t>Storage</a:t>
            </a:r>
            <a:r>
              <a:rPr lang="sv-SE" b="1" dirty="0">
                <a:solidFill>
                  <a:schemeClr val="tx1"/>
                </a:solidFill>
              </a:rPr>
              <a:t> </a:t>
            </a:r>
            <a:r>
              <a:rPr lang="sv-SE" dirty="0">
                <a:solidFill>
                  <a:schemeClr val="tx1"/>
                </a:solidFill>
              </a:rPr>
              <a:t>(vattenlagringens förändring) </a:t>
            </a:r>
          </a:p>
          <a:p>
            <a:pPr marL="0" indent="0">
              <a:buNone/>
            </a:pPr>
            <a:endParaRPr lang="sv-SE" dirty="0">
              <a:solidFill>
                <a:schemeClr val="tx1"/>
              </a:solidFill>
            </a:endParaRPr>
          </a:p>
          <a:p>
            <a:pPr marL="0" indent="0">
              <a:buNone/>
            </a:pPr>
            <a:r>
              <a:rPr lang="sv-SE" dirty="0">
                <a:solidFill>
                  <a:schemeClr val="tx1"/>
                </a:solidFill>
              </a:rPr>
              <a:t>Och </a:t>
            </a:r>
            <a:r>
              <a:rPr lang="sv-SE" b="1" dirty="0">
                <a:solidFill>
                  <a:schemeClr val="tx1"/>
                </a:solidFill>
              </a:rPr>
              <a:t>tre platser </a:t>
            </a:r>
            <a:r>
              <a:rPr lang="sv-SE" dirty="0">
                <a:solidFill>
                  <a:schemeClr val="tx1"/>
                </a:solidFill>
              </a:rPr>
              <a:t>att undersöka per grupp.</a:t>
            </a:r>
          </a:p>
          <a:p>
            <a:pPr marL="0" indent="0">
              <a:buNone/>
            </a:pPr>
            <a:r>
              <a:rPr lang="sv-SE" dirty="0">
                <a:solidFill>
                  <a:schemeClr val="tx1"/>
                </a:solidFill>
              </a:rPr>
              <a:t>Be eleverna titta på platsens </a:t>
            </a:r>
            <a:r>
              <a:rPr lang="sv-SE" b="1" dirty="0" err="1">
                <a:solidFill>
                  <a:schemeClr val="tx1"/>
                </a:solidFill>
              </a:rPr>
              <a:t>vattenbalans</a:t>
            </a:r>
            <a:r>
              <a:rPr lang="sv-SE" dirty="0">
                <a:solidFill>
                  <a:schemeClr val="tx1"/>
                </a:solidFill>
              </a:rPr>
              <a:t>, </a:t>
            </a:r>
            <a:r>
              <a:rPr lang="sv-SE" b="1" dirty="0">
                <a:solidFill>
                  <a:schemeClr val="tx1"/>
                </a:solidFill>
              </a:rPr>
              <a:t>vattenlagring</a:t>
            </a:r>
            <a:r>
              <a:rPr lang="sv-SE" dirty="0">
                <a:solidFill>
                  <a:schemeClr val="tx1"/>
                </a:solidFill>
              </a:rPr>
              <a:t> och hur det har </a:t>
            </a:r>
            <a:r>
              <a:rPr lang="sv-SE" b="1" dirty="0">
                <a:solidFill>
                  <a:schemeClr val="tx1"/>
                </a:solidFill>
              </a:rPr>
              <a:t>utvecklats över tid</a:t>
            </a:r>
            <a:r>
              <a:rPr lang="sv-SE" dirty="0">
                <a:solidFill>
                  <a:schemeClr val="tx1"/>
                </a:solidFill>
              </a:rPr>
              <a:t>. </a:t>
            </a:r>
            <a:endParaRPr lang="sv-SE" noProof="0" dirty="0">
              <a:solidFill>
                <a:schemeClr val="tx1"/>
              </a:solidFill>
            </a:endParaRPr>
          </a:p>
        </p:txBody>
      </p:sp>
    </p:spTree>
    <p:extLst>
      <p:ext uri="{BB962C8B-B14F-4D97-AF65-F5344CB8AC3E}">
        <p14:creationId xmlns:p14="http://schemas.microsoft.com/office/powerpoint/2010/main" val="22793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75145B64-F9EF-A9F1-8B68-5D0F52BF22F9}"/>
            </a:ext>
          </a:extLst>
        </p:cNvPr>
        <p:cNvGrpSpPr/>
        <p:nvPr/>
      </p:nvGrpSpPr>
      <p:grpSpPr>
        <a:xfrm>
          <a:off x="0" y="0"/>
          <a:ext cx="0" cy="0"/>
          <a:chOff x="0" y="0"/>
          <a:chExt cx="0" cy="0"/>
        </a:xfrm>
      </p:grpSpPr>
      <p:sp>
        <p:nvSpPr>
          <p:cNvPr id="7" name="CuadroTexto 8">
            <a:extLst>
              <a:ext uri="{FF2B5EF4-FFF2-40B4-BE49-F238E27FC236}">
                <a16:creationId xmlns:a16="http://schemas.microsoft.com/office/drawing/2014/main" id="{146A0F4B-C320-E048-C3B8-8BCEA0160305}"/>
              </a:ext>
            </a:extLst>
          </p:cNvPr>
          <p:cNvSpPr txBox="1"/>
          <p:nvPr/>
        </p:nvSpPr>
        <p:spPr>
          <a:xfrm>
            <a:off x="493590" y="735518"/>
            <a:ext cx="11204820" cy="560922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BLOCK 3 (60 min):</a:t>
            </a:r>
          </a:p>
          <a:p>
            <a:pPr marL="0" indent="0">
              <a:buNone/>
            </a:pPr>
            <a:r>
              <a:rPr lang="sv-SE" noProof="0" dirty="0">
                <a:solidFill>
                  <a:schemeClr val="tx1"/>
                </a:solidFill>
              </a:rPr>
              <a:t>Eleverna undersöker samma platsers förändringar med </a:t>
            </a:r>
            <a:r>
              <a:rPr lang="sv-SE" noProof="0" dirty="0" err="1">
                <a:solidFill>
                  <a:schemeClr val="tx1"/>
                </a:solidFill>
              </a:rPr>
              <a:t>appen</a:t>
            </a:r>
            <a:r>
              <a:rPr lang="sv-SE" noProof="0" dirty="0">
                <a:solidFill>
                  <a:schemeClr val="tx1"/>
                </a:solidFill>
              </a:rPr>
              <a:t> Global </a:t>
            </a:r>
            <a:r>
              <a:rPr lang="sv-SE" dirty="0">
                <a:solidFill>
                  <a:schemeClr val="tx1"/>
                </a:solidFill>
              </a:rPr>
              <a:t>Forest Watch, för att visa sambandet mellan </a:t>
            </a:r>
            <a:r>
              <a:rPr lang="sv-SE" dirty="0" err="1">
                <a:solidFill>
                  <a:schemeClr val="tx1"/>
                </a:solidFill>
              </a:rPr>
              <a:t>vattenbalans</a:t>
            </a:r>
            <a:r>
              <a:rPr lang="sv-SE" dirty="0">
                <a:solidFill>
                  <a:schemeClr val="tx1"/>
                </a:solidFill>
              </a:rPr>
              <a:t>, trädtäckning och </a:t>
            </a:r>
            <a:r>
              <a:rPr lang="sv-SE" dirty="0" err="1">
                <a:solidFill>
                  <a:schemeClr val="tx1"/>
                </a:solidFill>
              </a:rPr>
              <a:t>jordhälsa</a:t>
            </a:r>
            <a:r>
              <a:rPr lang="sv-SE" noProof="0" dirty="0">
                <a:solidFill>
                  <a:schemeClr val="tx1"/>
                </a:solidFill>
              </a:rPr>
              <a:t>. Här finns en guide till hur kartan fungerar: </a:t>
            </a:r>
            <a:r>
              <a:rPr lang="sv-SE" noProof="0" dirty="0">
                <a:solidFill>
                  <a:schemeClr val="tx1"/>
                </a:solidFill>
                <a:hlinkClick r:id="rId5"/>
              </a:rPr>
              <a:t>https://www.globalforestwatch.org/help/map/guides/how-to-use-map-dashboards/</a:t>
            </a:r>
            <a:br>
              <a:rPr lang="sv-SE" noProof="0" dirty="0">
                <a:solidFill>
                  <a:schemeClr val="tx1"/>
                </a:solidFill>
              </a:rPr>
            </a:br>
            <a:br>
              <a:rPr lang="sv-SE" noProof="0" dirty="0">
                <a:solidFill>
                  <a:schemeClr val="tx1"/>
                </a:solidFill>
              </a:rPr>
            </a:br>
            <a:r>
              <a:rPr lang="sv-SE" noProof="0" dirty="0">
                <a:solidFill>
                  <a:schemeClr val="tx1"/>
                </a:solidFill>
              </a:rPr>
              <a:t>Eleverna arbetar i samma grupper som i föregående övning och öppnar den interaktiva kartan Global Forest Watch. De använder sedan sökfältet för att hitta samma områden på kartan som de undersökte med </a:t>
            </a:r>
            <a:r>
              <a:rPr lang="sv-SE" noProof="0" dirty="0" err="1">
                <a:solidFill>
                  <a:schemeClr val="tx1"/>
                </a:solidFill>
              </a:rPr>
              <a:t>Water</a:t>
            </a:r>
            <a:r>
              <a:rPr lang="sv-SE" noProof="0" dirty="0">
                <a:solidFill>
                  <a:schemeClr val="tx1"/>
                </a:solidFill>
              </a:rPr>
              <a:t> </a:t>
            </a:r>
            <a:r>
              <a:rPr lang="sv-SE" noProof="0" dirty="0" err="1">
                <a:solidFill>
                  <a:schemeClr val="tx1"/>
                </a:solidFill>
              </a:rPr>
              <a:t>Balance</a:t>
            </a:r>
            <a:r>
              <a:rPr lang="sv-SE" noProof="0" dirty="0">
                <a:solidFill>
                  <a:schemeClr val="tx1"/>
                </a:solidFill>
              </a:rPr>
              <a:t>. Fråga eleverna vad de först observerade kring mönstren för minskad respektive ökad trädtäckning i varje område. Eleverna måste ta reda på anledningen till dessa mönster.</a:t>
            </a:r>
          </a:p>
          <a:p>
            <a:pPr marL="0" indent="0">
              <a:buNone/>
            </a:pPr>
            <a:endParaRPr lang="sv-SE" noProof="0" dirty="0">
              <a:solidFill>
                <a:schemeClr val="tx1"/>
              </a:solidFill>
            </a:endParaRPr>
          </a:p>
          <a:p>
            <a:pPr marL="0" indent="0">
              <a:buNone/>
            </a:pPr>
            <a:r>
              <a:rPr lang="sv-SE" noProof="0" dirty="0">
                <a:solidFill>
                  <a:schemeClr val="tx1"/>
                </a:solidFill>
              </a:rPr>
              <a:t>Följande frågor kan ställas för att stimulera observationerna i den första fasen: </a:t>
            </a:r>
          </a:p>
          <a:p>
            <a:pPr marL="171450" indent="-171450">
              <a:buFont typeface="Arial" panose="020B0604020202020204" pitchFamily="34" charset="0"/>
              <a:buChar char="•"/>
            </a:pPr>
            <a:r>
              <a:rPr lang="sv-SE" noProof="0" dirty="0">
                <a:solidFill>
                  <a:schemeClr val="tx1"/>
                </a:solidFill>
              </a:rPr>
              <a:t>Ser du om det förekommer någon minskad trädtäckning i stora geometriska former? Om ja, vad tror du att detta betyder?</a:t>
            </a:r>
          </a:p>
          <a:p>
            <a:pPr marL="171450" indent="-171450">
              <a:buFont typeface="Arial" panose="020B0604020202020204" pitchFamily="34" charset="0"/>
              <a:buChar char="•"/>
            </a:pPr>
            <a:r>
              <a:rPr lang="sv-SE" noProof="0" dirty="0">
                <a:solidFill>
                  <a:schemeClr val="tx1"/>
                </a:solidFill>
              </a:rPr>
              <a:t>Ser du om några områden har en liten förlust av trädtäckning?</a:t>
            </a:r>
          </a:p>
          <a:p>
            <a:pPr marL="0" indent="0">
              <a:buNone/>
            </a:pPr>
            <a:endParaRPr lang="sv-SE" noProof="0" dirty="0">
              <a:solidFill>
                <a:schemeClr val="tx1"/>
              </a:solidFill>
            </a:endParaRPr>
          </a:p>
          <a:p>
            <a:pPr marL="0" indent="0">
              <a:buNone/>
            </a:pPr>
            <a:r>
              <a:rPr lang="sv-SE" noProof="0" dirty="0">
                <a:solidFill>
                  <a:schemeClr val="tx1"/>
                </a:solidFill>
              </a:rPr>
              <a:t>Om eleverna klickar på "Analys" kan de utforska interaktiva diagram och kartor som sammanfattar viktig statistik om skogar i ett visst område/en viss stad. Statistik - inklusive takten för skogarnas förändring och utbredning kan anpassas för att enkelt delas och laddas ner för användning </a:t>
            </a:r>
            <a:r>
              <a:rPr lang="sv-SE" noProof="0" dirty="0" err="1">
                <a:solidFill>
                  <a:schemeClr val="tx1"/>
                </a:solidFill>
              </a:rPr>
              <a:t>offline</a:t>
            </a:r>
            <a:r>
              <a:rPr lang="sv-SE" noProof="0" dirty="0">
                <a:solidFill>
                  <a:schemeClr val="tx1"/>
                </a:solidFill>
              </a:rPr>
              <a:t>. Om du väljer alternativet "instrumentpanel" får du en helskärmsvisning.</a:t>
            </a:r>
          </a:p>
          <a:p>
            <a:pPr marL="0" indent="0">
              <a:buNone/>
            </a:pPr>
            <a:endParaRPr lang="sv-SE" noProof="0" dirty="0">
              <a:solidFill>
                <a:schemeClr val="tx1"/>
              </a:solidFill>
            </a:endParaRPr>
          </a:p>
          <a:p>
            <a:pPr marL="0" indent="0">
              <a:buNone/>
            </a:pPr>
            <a:r>
              <a:rPr lang="sv-SE" noProof="0" dirty="0">
                <a:solidFill>
                  <a:schemeClr val="tx1"/>
                </a:solidFill>
              </a:rPr>
              <a:t>Eleverna får analysera </a:t>
            </a:r>
            <a:r>
              <a:rPr lang="sv-SE" noProof="0" dirty="0" err="1">
                <a:solidFill>
                  <a:schemeClr val="tx1"/>
                </a:solidFill>
              </a:rPr>
              <a:t>appens</a:t>
            </a:r>
            <a:r>
              <a:rPr lang="sv-SE" noProof="0" dirty="0">
                <a:solidFill>
                  <a:schemeClr val="tx1"/>
                </a:solidFill>
              </a:rPr>
              <a:t> olika avsnitt för den valda platsen: </a:t>
            </a:r>
            <a:r>
              <a:rPr lang="sv-SE" b="1" noProof="0" dirty="0">
                <a:solidFill>
                  <a:schemeClr val="tx1"/>
                </a:solidFill>
              </a:rPr>
              <a:t>land cover</a:t>
            </a:r>
            <a:r>
              <a:rPr lang="sv-SE" noProof="0" dirty="0">
                <a:solidFill>
                  <a:schemeClr val="tx1"/>
                </a:solidFill>
              </a:rPr>
              <a:t> (marktäckning), </a:t>
            </a:r>
            <a:r>
              <a:rPr lang="sv-SE" b="1" noProof="0" dirty="0" err="1">
                <a:solidFill>
                  <a:schemeClr val="tx1"/>
                </a:solidFill>
              </a:rPr>
              <a:t>forest</a:t>
            </a:r>
            <a:r>
              <a:rPr lang="sv-SE" b="1" noProof="0" dirty="0">
                <a:solidFill>
                  <a:schemeClr val="tx1"/>
                </a:solidFill>
              </a:rPr>
              <a:t> </a:t>
            </a:r>
            <a:r>
              <a:rPr lang="sv-SE" b="1" noProof="0" dirty="0" err="1">
                <a:solidFill>
                  <a:schemeClr val="tx1"/>
                </a:solidFill>
              </a:rPr>
              <a:t>change</a:t>
            </a:r>
            <a:r>
              <a:rPr lang="sv-SE" b="1" noProof="0" dirty="0">
                <a:solidFill>
                  <a:schemeClr val="tx1"/>
                </a:solidFill>
              </a:rPr>
              <a:t> </a:t>
            </a:r>
            <a:r>
              <a:rPr lang="sv-SE" noProof="0" dirty="0">
                <a:solidFill>
                  <a:schemeClr val="tx1"/>
                </a:solidFill>
              </a:rPr>
              <a:t>(skogsförändring), </a:t>
            </a:r>
            <a:r>
              <a:rPr lang="sv-SE" b="1" noProof="0" dirty="0" err="1">
                <a:solidFill>
                  <a:schemeClr val="tx1"/>
                </a:solidFill>
              </a:rPr>
              <a:t>fires</a:t>
            </a:r>
            <a:r>
              <a:rPr lang="sv-SE" noProof="0" dirty="0">
                <a:solidFill>
                  <a:schemeClr val="tx1"/>
                </a:solidFill>
              </a:rPr>
              <a:t> (bränder) och </a:t>
            </a:r>
            <a:r>
              <a:rPr lang="sv-SE" b="1" noProof="0" dirty="0" err="1">
                <a:solidFill>
                  <a:schemeClr val="tx1"/>
                </a:solidFill>
              </a:rPr>
              <a:t>climate</a:t>
            </a:r>
            <a:r>
              <a:rPr lang="sv-SE" noProof="0" dirty="0">
                <a:solidFill>
                  <a:schemeClr val="tx1"/>
                </a:solidFill>
              </a:rPr>
              <a:t> (klimat), för att skriva ner sina tankar. </a:t>
            </a:r>
          </a:p>
          <a:p>
            <a:pPr marL="0" indent="0">
              <a:buNone/>
            </a:pPr>
            <a:endParaRPr lang="sv-SE" dirty="0">
              <a:solidFill>
                <a:schemeClr val="tx1"/>
              </a:solidFill>
            </a:endParaRPr>
          </a:p>
          <a:p>
            <a:pPr marL="0" indent="0">
              <a:buNone/>
            </a:pPr>
            <a:r>
              <a:rPr lang="sv-SE" noProof="0" dirty="0">
                <a:solidFill>
                  <a:schemeClr val="tx1"/>
                </a:solidFill>
              </a:rPr>
              <a:t>Se till att de förstår informationen och stötta eleverna så att de kan förbättra sina observationer. </a:t>
            </a:r>
          </a:p>
        </p:txBody>
      </p:sp>
    </p:spTree>
    <p:extLst>
      <p:ext uri="{BB962C8B-B14F-4D97-AF65-F5344CB8AC3E}">
        <p14:creationId xmlns:p14="http://schemas.microsoft.com/office/powerpoint/2010/main" val="889097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FA45F59-9B91-887C-2A3B-060F62A2DFE3}"/>
            </a:ext>
          </a:extLst>
        </p:cNvPr>
        <p:cNvGrpSpPr/>
        <p:nvPr/>
      </p:nvGrpSpPr>
      <p:grpSpPr>
        <a:xfrm>
          <a:off x="0" y="0"/>
          <a:ext cx="0" cy="0"/>
          <a:chOff x="0" y="0"/>
          <a:chExt cx="0" cy="0"/>
        </a:xfrm>
      </p:grpSpPr>
      <p:sp>
        <p:nvSpPr>
          <p:cNvPr id="7" name="CuadroTexto 8">
            <a:extLst>
              <a:ext uri="{FF2B5EF4-FFF2-40B4-BE49-F238E27FC236}">
                <a16:creationId xmlns:a16="http://schemas.microsoft.com/office/drawing/2014/main" id="{2C11D908-E649-8517-F9F9-9D40820E43B4}"/>
              </a:ext>
            </a:extLst>
          </p:cNvPr>
          <p:cNvSpPr txBox="1"/>
          <p:nvPr/>
        </p:nvSpPr>
        <p:spPr>
          <a:xfrm>
            <a:off x="489875" y="363210"/>
            <a:ext cx="11212250" cy="339323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BLOCK 4  – (60 minuter)  - kan alternativt ges som hemläxa</a:t>
            </a:r>
          </a:p>
          <a:p>
            <a:pPr marL="0" indent="0">
              <a:buNone/>
            </a:pPr>
            <a:br>
              <a:rPr lang="sv-SE" dirty="0">
                <a:solidFill>
                  <a:schemeClr val="tx1"/>
                </a:solidFill>
              </a:rPr>
            </a:br>
            <a:r>
              <a:rPr lang="sv-SE" b="1" noProof="0" dirty="0">
                <a:solidFill>
                  <a:schemeClr val="tx1"/>
                </a:solidFill>
              </a:rPr>
              <a:t>UPPSATS 250–400</a:t>
            </a:r>
          </a:p>
          <a:p>
            <a:pPr marL="0" indent="0">
              <a:buNone/>
            </a:pPr>
            <a:r>
              <a:rPr lang="sv-SE" noProof="0" dirty="0">
                <a:solidFill>
                  <a:schemeClr val="tx1"/>
                </a:solidFill>
              </a:rPr>
              <a:t>Med utgångspunkt från de två föregående övningarna och som en sammanfattande uppgift ska eleverna skriva en välstrukturerad och insiktsfull uppsats där de jämför och sammanför observationerna från de båda </a:t>
            </a:r>
            <a:r>
              <a:rPr lang="sv-SE" noProof="0" dirty="0" err="1">
                <a:solidFill>
                  <a:schemeClr val="tx1"/>
                </a:solidFill>
              </a:rPr>
              <a:t>apparna</a:t>
            </a:r>
            <a:r>
              <a:rPr lang="sv-SE" noProof="0" dirty="0">
                <a:solidFill>
                  <a:schemeClr val="tx1"/>
                </a:solidFill>
              </a:rPr>
              <a:t> och gör en omfattande analys av </a:t>
            </a:r>
            <a:r>
              <a:rPr lang="sv-SE" noProof="0" dirty="0" err="1">
                <a:solidFill>
                  <a:schemeClr val="tx1"/>
                </a:solidFill>
              </a:rPr>
              <a:t>jordhälsan</a:t>
            </a:r>
            <a:r>
              <a:rPr lang="sv-SE" noProof="0" dirty="0">
                <a:solidFill>
                  <a:schemeClr val="tx1"/>
                </a:solidFill>
              </a:rPr>
              <a:t> på de undersökta platserna. </a:t>
            </a:r>
          </a:p>
          <a:p>
            <a:pPr marL="0" indent="0">
              <a:buNone/>
            </a:pPr>
            <a:endParaRPr lang="sv-SE" dirty="0">
              <a:solidFill>
                <a:schemeClr val="tx1"/>
              </a:solidFill>
            </a:endParaRPr>
          </a:p>
          <a:p>
            <a:pPr marL="0" indent="0">
              <a:buNone/>
            </a:pPr>
            <a:r>
              <a:rPr lang="sv-SE" noProof="0" dirty="0">
                <a:solidFill>
                  <a:schemeClr val="tx1"/>
                </a:solidFill>
              </a:rPr>
              <a:t>Den kan göras som ett grupparbete (gemensamt skrivande). Om eleverna gör den på lektionstid kan de använda </a:t>
            </a:r>
            <a:r>
              <a:rPr lang="sv-SE" noProof="0" dirty="0" err="1">
                <a:solidFill>
                  <a:schemeClr val="tx1"/>
                </a:solidFill>
              </a:rPr>
              <a:t>ESDAC:s</a:t>
            </a:r>
            <a:r>
              <a:rPr lang="sv-SE" noProof="0" dirty="0">
                <a:solidFill>
                  <a:schemeClr val="tx1"/>
                </a:solidFill>
              </a:rPr>
              <a:t> ordlista med jordtermer som ett språkligt och begreppsmässigt stöd för att genomföra uppgiften. </a:t>
            </a:r>
            <a:br>
              <a:rPr lang="sv-SE" noProof="0" dirty="0">
                <a:solidFill>
                  <a:schemeClr val="tx1"/>
                </a:solidFill>
              </a:rPr>
            </a:br>
            <a:br>
              <a:rPr lang="sv-SE" noProof="0" dirty="0">
                <a:solidFill>
                  <a:schemeClr val="tx1"/>
                </a:solidFill>
              </a:rPr>
            </a:br>
            <a:r>
              <a:rPr lang="sv-SE" noProof="0" dirty="0">
                <a:solidFill>
                  <a:schemeClr val="tx1"/>
                </a:solidFill>
              </a:rPr>
              <a:t>Instruktioner för uppsatsen finns på </a:t>
            </a:r>
            <a:r>
              <a:rPr lang="sv-SE" noProof="0" dirty="0" err="1">
                <a:solidFill>
                  <a:schemeClr val="tx1"/>
                </a:solidFill>
              </a:rPr>
              <a:t>slide</a:t>
            </a:r>
            <a:r>
              <a:rPr lang="sv-SE" noProof="0" dirty="0">
                <a:solidFill>
                  <a:schemeClr val="tx1"/>
                </a:solidFill>
              </a:rPr>
              <a:t> 42-43</a:t>
            </a:r>
          </a:p>
          <a:p>
            <a:pPr marL="0" indent="0">
              <a:buNone/>
            </a:pPr>
            <a:endParaRPr lang="sv-SE" dirty="0">
              <a:solidFill>
                <a:schemeClr val="tx1"/>
              </a:solidFill>
            </a:endParaRPr>
          </a:p>
        </p:txBody>
      </p:sp>
    </p:spTree>
    <p:extLst>
      <p:ext uri="{BB962C8B-B14F-4D97-AF65-F5344CB8AC3E}">
        <p14:creationId xmlns:p14="http://schemas.microsoft.com/office/powerpoint/2010/main" val="1297824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B20F6-259E-D63D-7CBE-868993CA57D0}"/>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C7DF197-342A-4EDC-DF47-FDB48F83BA0A}"/>
              </a:ext>
            </a:extLst>
          </p:cNvPr>
          <p:cNvSpPr txBox="1"/>
          <p:nvPr/>
        </p:nvSpPr>
        <p:spPr>
          <a:xfrm>
            <a:off x="597312" y="809497"/>
            <a:ext cx="10488030"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Gissa?</a:t>
            </a:r>
            <a:endParaRPr lang="sv-SE" sz="4400" noProof="0" dirty="0">
              <a:latin typeface="Bebas Neue Regular" panose="020B0606020202050201" pitchFamily="34" charset="0"/>
            </a:endParaRPr>
          </a:p>
        </p:txBody>
      </p:sp>
      <p:sp>
        <p:nvSpPr>
          <p:cNvPr id="9" name="CuadroTexto 8">
            <a:extLst>
              <a:ext uri="{FF2B5EF4-FFF2-40B4-BE49-F238E27FC236}">
                <a16:creationId xmlns:a16="http://schemas.microsoft.com/office/drawing/2014/main" id="{FC52B888-E77C-887F-F668-7F0F7D6F69F9}"/>
              </a:ext>
            </a:extLst>
          </p:cNvPr>
          <p:cNvSpPr txBox="1"/>
          <p:nvPr/>
        </p:nvSpPr>
        <p:spPr>
          <a:xfrm>
            <a:off x="663792" y="1733696"/>
            <a:ext cx="10515599" cy="282385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0" dirty="0">
                <a:solidFill>
                  <a:schemeClr val="tx1"/>
                </a:solidFill>
              </a:rPr>
              <a:t>Vad är jorderosion?</a:t>
            </a:r>
          </a:p>
          <a:p>
            <a:endParaRPr lang="sv-SE" sz="2000" noProof="0" dirty="0">
              <a:solidFill>
                <a:schemeClr val="tx1"/>
              </a:solidFill>
            </a:endParaRPr>
          </a:p>
          <a:p>
            <a:pPr marL="0" indent="0">
              <a:buNone/>
            </a:pPr>
            <a:r>
              <a:rPr lang="sv-SE" sz="2000" noProof="0" dirty="0">
                <a:solidFill>
                  <a:schemeClr val="tx1"/>
                </a:solidFill>
              </a:rPr>
              <a:t>A) Hur jorden bildas</a:t>
            </a:r>
          </a:p>
          <a:p>
            <a:pPr marL="0" indent="0">
              <a:buNone/>
            </a:pPr>
            <a:r>
              <a:rPr lang="sv-SE" sz="2000" noProof="0" dirty="0">
                <a:solidFill>
                  <a:schemeClr val="tx1"/>
                </a:solidFill>
              </a:rPr>
              <a:t>B) När jordens översta lager försvinner på grund av vind eller vatten</a:t>
            </a:r>
          </a:p>
          <a:p>
            <a:pPr marL="0" indent="0">
              <a:buNone/>
            </a:pPr>
            <a:r>
              <a:rPr lang="sv-SE" sz="2000" noProof="0" dirty="0">
                <a:solidFill>
                  <a:schemeClr val="tx1"/>
                </a:solidFill>
              </a:rPr>
              <a:t>C) Att tillföra näringsämnen i jorden</a:t>
            </a:r>
          </a:p>
          <a:p>
            <a:pPr marL="0" indent="0">
              <a:buNone/>
            </a:pPr>
            <a:r>
              <a:rPr lang="sv-SE" sz="2000" noProof="0" dirty="0">
                <a:solidFill>
                  <a:schemeClr val="tx1"/>
                </a:solidFill>
              </a:rPr>
              <a:t>D) När jordpartiklar packas samman</a:t>
            </a:r>
          </a:p>
        </p:txBody>
      </p:sp>
      <p:pic>
        <p:nvPicPr>
          <p:cNvPr id="11" name="Gráfico 10">
            <a:extLst>
              <a:ext uri="{FF2B5EF4-FFF2-40B4-BE49-F238E27FC236}">
                <a16:creationId xmlns:a16="http://schemas.microsoft.com/office/drawing/2014/main" id="{3FCEE719-EB21-9228-0FA6-4CA6A8D88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0B04E8DD-8768-07F3-DBD3-57727CECBB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FD82F45D-B734-74F1-C7AD-BEEBDA1272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C3A6C42A-00F6-048B-F796-8DECFB3EBB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538100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D4BC6-43D9-CF33-4936-166AC294316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8C0F2EE-B4C5-E013-537D-6A8FAFF653FF}"/>
              </a:ext>
            </a:extLst>
          </p:cNvPr>
          <p:cNvSpPr txBox="1"/>
          <p:nvPr/>
        </p:nvSpPr>
        <p:spPr>
          <a:xfrm>
            <a:off x="597312" y="809497"/>
            <a:ext cx="10488030"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Gissa?</a:t>
            </a:r>
            <a:endParaRPr lang="sv-SE" sz="4400" noProof="0" dirty="0">
              <a:latin typeface="Bebas Neue Regular" panose="020B0606020202050201" pitchFamily="34" charset="0"/>
            </a:endParaRPr>
          </a:p>
        </p:txBody>
      </p:sp>
      <p:sp>
        <p:nvSpPr>
          <p:cNvPr id="9" name="CuadroTexto 8">
            <a:extLst>
              <a:ext uri="{FF2B5EF4-FFF2-40B4-BE49-F238E27FC236}">
                <a16:creationId xmlns:a16="http://schemas.microsoft.com/office/drawing/2014/main" id="{E6F6B73C-6FAB-DE48-DFC2-EA15C7B9C4C0}"/>
              </a:ext>
            </a:extLst>
          </p:cNvPr>
          <p:cNvSpPr txBox="1"/>
          <p:nvPr/>
        </p:nvSpPr>
        <p:spPr>
          <a:xfrm>
            <a:off x="663792" y="1733696"/>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0" dirty="0">
                <a:solidFill>
                  <a:schemeClr val="tx1"/>
                </a:solidFill>
              </a:rPr>
              <a:t>Vad är jorderosion?</a:t>
            </a:r>
          </a:p>
          <a:p>
            <a:endParaRPr lang="sv-SE" sz="2000" noProof="0" dirty="0">
              <a:solidFill>
                <a:schemeClr val="tx1"/>
              </a:solidFill>
            </a:endParaRPr>
          </a:p>
          <a:p>
            <a:pPr marL="0" indent="0">
              <a:buNone/>
            </a:pPr>
            <a:r>
              <a:rPr lang="sv-SE" sz="2000" noProof="0" dirty="0">
                <a:solidFill>
                  <a:schemeClr val="tx1"/>
                </a:solidFill>
              </a:rPr>
              <a:t>B) När jordens översta lager försvinner på grund av vind eller vatten</a:t>
            </a:r>
          </a:p>
        </p:txBody>
      </p:sp>
      <p:pic>
        <p:nvPicPr>
          <p:cNvPr id="11" name="Gráfico 10">
            <a:extLst>
              <a:ext uri="{FF2B5EF4-FFF2-40B4-BE49-F238E27FC236}">
                <a16:creationId xmlns:a16="http://schemas.microsoft.com/office/drawing/2014/main" id="{07588AC2-7F2B-B6FE-0A38-A30DE68D71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A0FA59CA-A2CB-ED1E-ADA7-9629ABD27C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F2EF4CC-7418-567A-D9B1-0531F68D07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1E93E02-B4BA-80DF-2385-CB9D66577B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421628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439ECC2-0554-C325-D533-0C6D2A51C2B0}"/>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8A6E498-9017-ABBE-C919-80B5A19C9BDE}"/>
              </a:ext>
            </a:extLst>
          </p:cNvPr>
          <p:cNvSpPr txBox="1"/>
          <p:nvPr/>
        </p:nvSpPr>
        <p:spPr>
          <a:xfrm>
            <a:off x="597312" y="371378"/>
            <a:ext cx="8158381" cy="1323439"/>
          </a:xfrm>
          <a:prstGeom prst="rect">
            <a:avLst/>
          </a:prstGeom>
          <a:noFill/>
        </p:spPr>
        <p:txBody>
          <a:bodyPr wrap="square" rtlCol="0">
            <a:spAutoFit/>
          </a:bodyPr>
          <a:lstStyle/>
          <a:p>
            <a:r>
              <a:rPr lang="es-ES" sz="4000" dirty="0" err="1">
                <a:latin typeface="Bebas Neue Regular" panose="020B0606020202050201" pitchFamily="34" charset="0"/>
              </a:rPr>
              <a:t>Lärandemål</a:t>
            </a:r>
            <a:r>
              <a:rPr lang="es-ES" sz="4000" dirty="0">
                <a:latin typeface="Bebas Neue Regular" panose="020B0606020202050201" pitchFamily="34" charset="0"/>
              </a:rPr>
              <a:t>, </a:t>
            </a:r>
            <a:r>
              <a:rPr lang="es-ES" sz="4000" dirty="0" err="1">
                <a:latin typeface="Bebas Neue Regular" panose="020B0606020202050201" pitchFamily="34" charset="0"/>
              </a:rPr>
              <a:t>lärande</a:t>
            </a:r>
            <a:r>
              <a:rPr lang="es-ES" sz="4000" dirty="0">
                <a:latin typeface="Bebas Neue Regular" panose="020B0606020202050201" pitchFamily="34" charset="0"/>
              </a:rPr>
              <a:t> </a:t>
            </a:r>
            <a:r>
              <a:rPr lang="es-ES" sz="4000" dirty="0" err="1">
                <a:latin typeface="Bebas Neue Regular" panose="020B0606020202050201" pitchFamily="34" charset="0"/>
              </a:rPr>
              <a:t>för</a:t>
            </a:r>
            <a:r>
              <a:rPr lang="es-ES" sz="4000" dirty="0">
                <a:latin typeface="Bebas Neue Regular" panose="020B0606020202050201" pitchFamily="34" charset="0"/>
              </a:rPr>
              <a:t> </a:t>
            </a:r>
            <a:br>
              <a:rPr lang="es-ES" sz="4000" dirty="0">
                <a:latin typeface="Bebas Neue Regular" panose="020B0606020202050201" pitchFamily="34" charset="0"/>
              </a:rPr>
            </a:br>
            <a:r>
              <a:rPr lang="es-ES" sz="4000" dirty="0" err="1">
                <a:latin typeface="Bebas Neue Regular" panose="020B0606020202050201" pitchFamily="34" charset="0"/>
              </a:rPr>
              <a:t>hållbar</a:t>
            </a:r>
            <a:r>
              <a:rPr lang="es-ES" sz="4000" dirty="0">
                <a:latin typeface="Bebas Neue Regular" panose="020B0606020202050201" pitchFamily="34" charset="0"/>
              </a:rPr>
              <a:t> </a:t>
            </a:r>
            <a:r>
              <a:rPr lang="es-ES" sz="4000" dirty="0" err="1">
                <a:latin typeface="Bebas Neue Regular" panose="020B0606020202050201" pitchFamily="34" charset="0"/>
              </a:rPr>
              <a:t>utveckling</a:t>
            </a:r>
            <a:r>
              <a:rPr lang="es-ES" sz="4000" dirty="0">
                <a:latin typeface="Bebas Neue Regular" panose="020B0606020202050201" pitchFamily="34" charset="0"/>
              </a:rPr>
              <a:t> </a:t>
            </a:r>
            <a:r>
              <a:rPr lang="es-ES" sz="4000" dirty="0" err="1">
                <a:latin typeface="Bebas Neue Regular" panose="020B0606020202050201" pitchFamily="34" charset="0"/>
              </a:rPr>
              <a:t>och</a:t>
            </a:r>
            <a:r>
              <a:rPr lang="es-ES" sz="4000" dirty="0">
                <a:latin typeface="Bebas Neue Regular" panose="020B0606020202050201" pitchFamily="34" charset="0"/>
              </a:rPr>
              <a:t> de </a:t>
            </a:r>
            <a:r>
              <a:rPr lang="es-ES" sz="4000" dirty="0" err="1">
                <a:latin typeface="Bebas Neue Regular" panose="020B0606020202050201" pitchFamily="34" charset="0"/>
              </a:rPr>
              <a:t>globala</a:t>
            </a:r>
            <a:r>
              <a:rPr lang="es-ES" sz="4000" dirty="0">
                <a:latin typeface="Bebas Neue Regular" panose="020B0606020202050201" pitchFamily="34" charset="0"/>
              </a:rPr>
              <a:t> </a:t>
            </a:r>
            <a:r>
              <a:rPr lang="es-ES" sz="4000" dirty="0" err="1">
                <a:latin typeface="Bebas Neue Regular" panose="020B0606020202050201" pitchFamily="34" charset="0"/>
              </a:rPr>
              <a:t>målen</a:t>
            </a:r>
            <a:endParaRPr lang="es-ES" sz="4000" dirty="0">
              <a:latin typeface="Bebas Neue Regular" panose="020B0606020202050201" pitchFamily="34" charset="0"/>
            </a:endParaRPr>
          </a:p>
        </p:txBody>
      </p:sp>
      <p:sp>
        <p:nvSpPr>
          <p:cNvPr id="7" name="CuadroTexto 8">
            <a:extLst>
              <a:ext uri="{FF2B5EF4-FFF2-40B4-BE49-F238E27FC236}">
                <a16:creationId xmlns:a16="http://schemas.microsoft.com/office/drawing/2014/main" id="{907D40A3-F523-183A-A080-AAB57C5732D1}"/>
              </a:ext>
            </a:extLst>
          </p:cNvPr>
          <p:cNvSpPr txBox="1"/>
          <p:nvPr/>
        </p:nvSpPr>
        <p:spPr>
          <a:xfrm>
            <a:off x="597312" y="1805774"/>
            <a:ext cx="10515599" cy="422423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sv-SE" dirty="0">
                <a:solidFill>
                  <a:schemeClr val="tx1"/>
                </a:solidFill>
              </a:rPr>
              <a:t>Den här lektionsplaneringen bidrar till </a:t>
            </a:r>
            <a:r>
              <a:rPr lang="sv-SE" b="1" dirty="0">
                <a:solidFill>
                  <a:schemeClr val="tx1"/>
                </a:solidFill>
              </a:rPr>
              <a:t>lärande för hållbar utveckling</a:t>
            </a:r>
            <a:r>
              <a:rPr lang="sv-SE" dirty="0">
                <a:solidFill>
                  <a:schemeClr val="tx1"/>
                </a:solidFill>
              </a:rPr>
              <a:t>. Den betonar förståelsen för naturen, </a:t>
            </a:r>
            <a:r>
              <a:rPr lang="sv-SE" b="1" dirty="0">
                <a:solidFill>
                  <a:schemeClr val="tx1"/>
                </a:solidFill>
              </a:rPr>
              <a:t>forskningsprocessen</a:t>
            </a:r>
            <a:r>
              <a:rPr lang="sv-SE" dirty="0">
                <a:solidFill>
                  <a:schemeClr val="tx1"/>
                </a:solidFill>
              </a:rPr>
              <a:t> och tillämpningen</a:t>
            </a:r>
            <a:r>
              <a:rPr lang="sv-SE" b="1" dirty="0">
                <a:solidFill>
                  <a:schemeClr val="tx1"/>
                </a:solidFill>
              </a:rPr>
              <a:t> </a:t>
            </a:r>
            <a:r>
              <a:rPr lang="sv-SE" dirty="0">
                <a:solidFill>
                  <a:schemeClr val="tx1"/>
                </a:solidFill>
              </a:rPr>
              <a:t>av vetenskaplig kunskap i </a:t>
            </a:r>
            <a:r>
              <a:rPr lang="sv-SE" b="1" dirty="0">
                <a:solidFill>
                  <a:schemeClr val="tx1"/>
                </a:solidFill>
              </a:rPr>
              <a:t>samhälleliga beslutsprocesser. </a:t>
            </a:r>
            <a:r>
              <a:rPr lang="sv-SE" dirty="0">
                <a:solidFill>
                  <a:schemeClr val="tx1"/>
                </a:solidFill>
              </a:rPr>
              <a:t>Under tre lektioner får eleverna lära sig om </a:t>
            </a:r>
            <a:r>
              <a:rPr lang="sv-SE" dirty="0" err="1">
                <a:solidFill>
                  <a:schemeClr val="tx1"/>
                </a:solidFill>
              </a:rPr>
              <a:t>jordhälsa</a:t>
            </a:r>
            <a:r>
              <a:rPr lang="sv-SE" dirty="0">
                <a:solidFill>
                  <a:schemeClr val="tx1"/>
                </a:solidFill>
              </a:rPr>
              <a:t> genom interaktiva och </a:t>
            </a:r>
            <a:r>
              <a:rPr lang="sv-SE" b="1" dirty="0">
                <a:solidFill>
                  <a:schemeClr val="tx1"/>
                </a:solidFill>
              </a:rPr>
              <a:t>praktiska övningar </a:t>
            </a:r>
            <a:r>
              <a:rPr lang="sv-SE" dirty="0">
                <a:solidFill>
                  <a:schemeClr val="tx1"/>
                </a:solidFill>
              </a:rPr>
              <a:t>där de undersöker jordens egenskaper och dess betydelse för </a:t>
            </a:r>
            <a:r>
              <a:rPr lang="sv-SE" b="1" dirty="0">
                <a:solidFill>
                  <a:schemeClr val="tx1"/>
                </a:solidFill>
              </a:rPr>
              <a:t>ekosystem</a:t>
            </a:r>
            <a:r>
              <a:rPr lang="sv-SE" dirty="0">
                <a:solidFill>
                  <a:schemeClr val="tx1"/>
                </a:solidFill>
              </a:rPr>
              <a:t> och </a:t>
            </a:r>
            <a:r>
              <a:rPr lang="sv-SE" b="1" dirty="0">
                <a:solidFill>
                  <a:schemeClr val="tx1"/>
                </a:solidFill>
              </a:rPr>
              <a:t>samhälle</a:t>
            </a:r>
            <a:r>
              <a:rPr lang="sv-SE" dirty="0">
                <a:solidFill>
                  <a:schemeClr val="tx1"/>
                </a:solidFill>
              </a:rPr>
              <a:t>. Eleverna </a:t>
            </a:r>
            <a:r>
              <a:rPr lang="sv-SE" b="1" dirty="0">
                <a:solidFill>
                  <a:schemeClr val="tx1"/>
                </a:solidFill>
              </a:rPr>
              <a:t>undersöker jordtyper</a:t>
            </a:r>
            <a:r>
              <a:rPr lang="sv-SE" dirty="0">
                <a:solidFill>
                  <a:schemeClr val="tx1"/>
                </a:solidFill>
              </a:rPr>
              <a:t>, genomför </a:t>
            </a:r>
            <a:r>
              <a:rPr lang="sv-SE" b="1" dirty="0">
                <a:solidFill>
                  <a:schemeClr val="tx1"/>
                </a:solidFill>
              </a:rPr>
              <a:t>experiment</a:t>
            </a:r>
            <a:r>
              <a:rPr lang="sv-SE" dirty="0">
                <a:solidFill>
                  <a:schemeClr val="tx1"/>
                </a:solidFill>
              </a:rPr>
              <a:t> i ett virtuellt labb och analyserar markförstöring </a:t>
            </a:r>
            <a:r>
              <a:rPr lang="sv-SE" b="1" dirty="0">
                <a:solidFill>
                  <a:schemeClr val="tx1"/>
                </a:solidFill>
              </a:rPr>
              <a:t>med digitala verktyg </a:t>
            </a:r>
            <a:r>
              <a:rPr lang="sv-SE" dirty="0">
                <a:solidFill>
                  <a:schemeClr val="tx1"/>
                </a:solidFill>
              </a:rPr>
              <a:t>som sedan avslutas med en </a:t>
            </a:r>
            <a:r>
              <a:rPr lang="sv-SE" b="1" dirty="0">
                <a:solidFill>
                  <a:schemeClr val="tx1"/>
                </a:solidFill>
              </a:rPr>
              <a:t>presentationsutmaning</a:t>
            </a:r>
            <a:r>
              <a:rPr lang="sv-SE" dirty="0">
                <a:solidFill>
                  <a:schemeClr val="tx1"/>
                </a:solidFill>
              </a:rPr>
              <a:t>. Lektionsplanerna är flexibla för att överensstämma med kunskapsnivån hos högstadie-  och gymnasieelever. </a:t>
            </a:r>
            <a:br>
              <a:rPr lang="sv-SE" dirty="0">
                <a:solidFill>
                  <a:schemeClr val="tx1"/>
                </a:solidFill>
              </a:rPr>
            </a:br>
            <a:r>
              <a:rPr lang="sv-SE" noProof="1">
                <a:solidFill>
                  <a:schemeClr val="tx1"/>
                </a:solidFill>
              </a:rPr>
              <a:t>Dessa lektioner bidrar till </a:t>
            </a:r>
            <a:r>
              <a:rPr lang="sv-SE" b="1" noProof="1">
                <a:solidFill>
                  <a:schemeClr val="tx1"/>
                </a:solidFill>
              </a:rPr>
              <a:t>EU:s stora satsning Mission SOIL</a:t>
            </a:r>
            <a:r>
              <a:rPr lang="sv-SE" noProof="1">
                <a:solidFill>
                  <a:schemeClr val="tx1"/>
                </a:solidFill>
              </a:rPr>
              <a:t> och till de </a:t>
            </a:r>
            <a:r>
              <a:rPr lang="sv-SE" b="1" noProof="1">
                <a:solidFill>
                  <a:schemeClr val="tx1"/>
                </a:solidFill>
              </a:rPr>
              <a:t>Globala Målen</a:t>
            </a:r>
            <a:r>
              <a:rPr lang="sv-SE" noProof="1">
                <a:solidFill>
                  <a:schemeClr val="tx1"/>
                </a:solidFill>
              </a:rPr>
              <a:t> (</a:t>
            </a:r>
            <a:r>
              <a:rPr lang="sv-SE" dirty="0">
                <a:solidFill>
                  <a:schemeClr val="tx1"/>
                </a:solidFill>
              </a:rPr>
              <a:t>Mål 13 (bekämpa klimatförändringarna) och mål 15 (ekosystem och biologisk mångfald)), genom att främja medvetenhet och insatser för markhälsa och miljöbevarande.</a:t>
            </a:r>
          </a:p>
          <a:p>
            <a:pPr marL="171450" indent="-171450">
              <a:buFont typeface="Arial" panose="020B0604020202020204" pitchFamily="34" charset="0"/>
              <a:buChar char="•"/>
            </a:pPr>
            <a:endParaRPr lang="sv-SE" noProof="0" dirty="0">
              <a:solidFill>
                <a:schemeClr val="tx1"/>
              </a:solidFill>
            </a:endParaRPr>
          </a:p>
          <a:p>
            <a:pPr marL="171450" indent="-171450">
              <a:buFont typeface="Arial" panose="020B0604020202020204" pitchFamily="34" charset="0"/>
              <a:buChar char="•"/>
            </a:pPr>
            <a:r>
              <a:rPr lang="sv-SE" noProof="0" dirty="0">
                <a:solidFill>
                  <a:schemeClr val="tx1"/>
                </a:solidFill>
              </a:rPr>
              <a:t>Att känna igen de vanligaste mönstren hos de europeiska </a:t>
            </a:r>
            <a:r>
              <a:rPr lang="sv-SE" b="1" noProof="0" dirty="0">
                <a:solidFill>
                  <a:schemeClr val="tx1"/>
                </a:solidFill>
              </a:rPr>
              <a:t>jordtyperna</a:t>
            </a:r>
            <a:r>
              <a:rPr lang="sv-SE" noProof="0" dirty="0">
                <a:solidFill>
                  <a:schemeClr val="tx1"/>
                </a:solidFill>
              </a:rPr>
              <a:t>.</a:t>
            </a:r>
          </a:p>
          <a:p>
            <a:pPr marL="171450" indent="-171450">
              <a:buFont typeface="Arial" panose="020B0604020202020204" pitchFamily="34" charset="0"/>
              <a:buChar char="•"/>
            </a:pPr>
            <a:r>
              <a:rPr lang="sv-SE" dirty="0">
                <a:solidFill>
                  <a:schemeClr val="tx1"/>
                </a:solidFill>
              </a:rPr>
              <a:t>Integrera begrepp från </a:t>
            </a:r>
            <a:r>
              <a:rPr lang="sv-SE" b="1" dirty="0">
                <a:solidFill>
                  <a:schemeClr val="tx1"/>
                </a:solidFill>
              </a:rPr>
              <a:t>geografi</a:t>
            </a:r>
            <a:r>
              <a:rPr lang="sv-SE" dirty="0">
                <a:solidFill>
                  <a:schemeClr val="tx1"/>
                </a:solidFill>
              </a:rPr>
              <a:t> och </a:t>
            </a:r>
            <a:r>
              <a:rPr lang="sv-SE" b="1" dirty="0">
                <a:solidFill>
                  <a:schemeClr val="tx1"/>
                </a:solidFill>
              </a:rPr>
              <a:t>biologi</a:t>
            </a:r>
            <a:r>
              <a:rPr lang="sv-SE" dirty="0">
                <a:solidFill>
                  <a:schemeClr val="tx1"/>
                </a:solidFill>
              </a:rPr>
              <a:t> för att få en övergripande förståelse för markhälsa och dess miljöpåverkan.</a:t>
            </a:r>
          </a:p>
          <a:p>
            <a:pPr marL="171450" indent="-171450">
              <a:buFont typeface="Arial" panose="020B0604020202020204" pitchFamily="34" charset="0"/>
              <a:buChar char="•"/>
            </a:pPr>
            <a:r>
              <a:rPr lang="sv-SE" dirty="0">
                <a:solidFill>
                  <a:schemeClr val="tx1"/>
                </a:solidFill>
              </a:rPr>
              <a:t>Få kunskaper om att </a:t>
            </a:r>
            <a:r>
              <a:rPr lang="sv-SE" b="1" dirty="0">
                <a:solidFill>
                  <a:schemeClr val="tx1"/>
                </a:solidFill>
              </a:rPr>
              <a:t>geografisk information</a:t>
            </a:r>
            <a:r>
              <a:rPr lang="sv-SE" dirty="0">
                <a:solidFill>
                  <a:schemeClr val="tx1"/>
                </a:solidFill>
              </a:rPr>
              <a:t> (kartor etc.) för jord kan användas </a:t>
            </a:r>
            <a:r>
              <a:rPr lang="sv-SE" b="1" dirty="0">
                <a:solidFill>
                  <a:schemeClr val="tx1"/>
                </a:solidFill>
              </a:rPr>
              <a:t>för att fatta beslut </a:t>
            </a:r>
            <a:r>
              <a:rPr lang="sv-SE" dirty="0">
                <a:solidFill>
                  <a:schemeClr val="tx1"/>
                </a:solidFill>
              </a:rPr>
              <a:t>om markskötsel.</a:t>
            </a:r>
          </a:p>
          <a:p>
            <a:pPr marL="171450" indent="-171450">
              <a:buFont typeface="Arial" panose="020B0604020202020204" pitchFamily="34" charset="0"/>
              <a:buChar char="•"/>
            </a:pPr>
            <a:r>
              <a:rPr lang="sv-SE" noProof="0" dirty="0">
                <a:solidFill>
                  <a:schemeClr val="tx1"/>
                </a:solidFill>
              </a:rPr>
              <a:t>Att utveckla </a:t>
            </a:r>
            <a:r>
              <a:rPr lang="sv-SE" b="1" noProof="0" dirty="0">
                <a:solidFill>
                  <a:schemeClr val="tx1"/>
                </a:solidFill>
              </a:rPr>
              <a:t>förmågan att observera</a:t>
            </a:r>
            <a:r>
              <a:rPr lang="sv-SE" noProof="0" dirty="0">
                <a:solidFill>
                  <a:schemeClr val="tx1"/>
                </a:solidFill>
              </a:rPr>
              <a:t> och förståelse för </a:t>
            </a:r>
            <a:r>
              <a:rPr lang="sv-SE" b="1" noProof="0" dirty="0">
                <a:solidFill>
                  <a:schemeClr val="tx1"/>
                </a:solidFill>
              </a:rPr>
              <a:t>betydelsen av att registrera observationer i öppna databaser</a:t>
            </a:r>
            <a:r>
              <a:rPr lang="sv-SE" noProof="0" dirty="0">
                <a:solidFill>
                  <a:schemeClr val="tx1"/>
                </a:solidFill>
              </a:rPr>
              <a:t>.</a:t>
            </a:r>
          </a:p>
          <a:p>
            <a:pPr marL="171450" indent="-171450">
              <a:buFont typeface="Arial" panose="020B0604020202020204" pitchFamily="34" charset="0"/>
              <a:buChar char="•"/>
            </a:pPr>
            <a:r>
              <a:rPr lang="sv-SE" noProof="0" dirty="0">
                <a:solidFill>
                  <a:schemeClr val="tx1"/>
                </a:solidFill>
              </a:rPr>
              <a:t>Genomföra </a:t>
            </a:r>
            <a:r>
              <a:rPr lang="sv-SE" b="1" noProof="0" dirty="0">
                <a:solidFill>
                  <a:schemeClr val="tx1"/>
                </a:solidFill>
              </a:rPr>
              <a:t>experiment</a:t>
            </a:r>
            <a:r>
              <a:rPr lang="sv-SE" noProof="0" dirty="0">
                <a:solidFill>
                  <a:schemeClr val="tx1"/>
                </a:solidFill>
              </a:rPr>
              <a:t> för att se hur olika </a:t>
            </a:r>
            <a:r>
              <a:rPr lang="sv-SE" b="1" noProof="0" dirty="0">
                <a:solidFill>
                  <a:schemeClr val="tx1"/>
                </a:solidFill>
              </a:rPr>
              <a:t>ljusförhållanden</a:t>
            </a:r>
            <a:r>
              <a:rPr lang="sv-SE" noProof="0" dirty="0">
                <a:solidFill>
                  <a:schemeClr val="tx1"/>
                </a:solidFill>
              </a:rPr>
              <a:t> påverkar plantornas tillväxt och hälsa samt </a:t>
            </a:r>
            <a:r>
              <a:rPr lang="sv-SE" b="1" noProof="0" dirty="0">
                <a:solidFill>
                  <a:schemeClr val="tx1"/>
                </a:solidFill>
              </a:rPr>
              <a:t>tolka resultaten</a:t>
            </a:r>
            <a:r>
              <a:rPr lang="sv-SE" noProof="0" dirty="0">
                <a:solidFill>
                  <a:schemeClr val="tx1"/>
                </a:solidFill>
              </a:rPr>
              <a:t>.</a:t>
            </a:r>
          </a:p>
          <a:p>
            <a:pPr marL="0" indent="0">
              <a:buNone/>
            </a:pPr>
            <a:endParaRPr lang="sv-SE" noProof="0" dirty="0">
              <a:solidFill>
                <a:schemeClr val="tx1"/>
              </a:solidFill>
            </a:endParaRPr>
          </a:p>
        </p:txBody>
      </p:sp>
    </p:spTree>
    <p:extLst>
      <p:ext uri="{BB962C8B-B14F-4D97-AF65-F5344CB8AC3E}">
        <p14:creationId xmlns:p14="http://schemas.microsoft.com/office/powerpoint/2010/main" val="1379329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C894-C075-D1CD-AF09-5DF1FCBF7812}"/>
            </a:ext>
          </a:extLst>
        </p:cNvPr>
        <p:cNvGrpSpPr/>
        <p:nvPr/>
      </p:nvGrpSpPr>
      <p:grpSpPr>
        <a:xfrm>
          <a:off x="0" y="0"/>
          <a:ext cx="0" cy="0"/>
          <a:chOff x="0" y="0"/>
          <a:chExt cx="0" cy="0"/>
        </a:xfrm>
      </p:grpSpPr>
      <p:pic>
        <p:nvPicPr>
          <p:cNvPr id="17410" name="Picture 2">
            <a:extLst>
              <a:ext uri="{FF2B5EF4-FFF2-40B4-BE49-F238E27FC236}">
                <a16:creationId xmlns:a16="http://schemas.microsoft.com/office/drawing/2014/main" id="{97783480-3891-8424-A9D0-56BE0A959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32" y="1208905"/>
            <a:ext cx="7216214" cy="5018969"/>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54496F92-0744-20BB-AC0D-8FD39402406F}"/>
              </a:ext>
            </a:extLst>
          </p:cNvPr>
          <p:cNvSpPr txBox="1"/>
          <p:nvPr/>
        </p:nvSpPr>
        <p:spPr>
          <a:xfrm>
            <a:off x="575732" y="378666"/>
            <a:ext cx="9587865" cy="646331"/>
          </a:xfrm>
          <a:prstGeom prst="rect">
            <a:avLst/>
          </a:prstGeom>
          <a:noFill/>
        </p:spPr>
        <p:txBody>
          <a:bodyPr wrap="square">
            <a:spAutoFit/>
          </a:bodyPr>
          <a:lstStyle/>
          <a:p>
            <a:r>
              <a:rPr lang="sv-SE" sz="3600" noProof="0" dirty="0">
                <a:solidFill>
                  <a:srgbClr val="0CAF8F"/>
                </a:solidFill>
                <a:latin typeface="Bebas Neue Regular" panose="020B0606020202050201" pitchFamily="34" charset="0"/>
              </a:rPr>
              <a:t>Block 1 (30 min) </a:t>
            </a:r>
            <a:r>
              <a:rPr lang="sv-SE" sz="3600" noProof="0" dirty="0">
                <a:latin typeface="Bebas Neue Regular" panose="020B0606020202050201" pitchFamily="34" charset="0"/>
              </a:rPr>
              <a:t>markförstöringsprocesser</a:t>
            </a:r>
          </a:p>
        </p:txBody>
      </p:sp>
    </p:spTree>
    <p:extLst>
      <p:ext uri="{BB962C8B-B14F-4D97-AF65-F5344CB8AC3E}">
        <p14:creationId xmlns:p14="http://schemas.microsoft.com/office/powerpoint/2010/main" val="1071746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6352A-23FE-32D3-8102-FB41CBF8724A}"/>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2094A2D1-FF7C-CC1C-9F9C-01F4CC11E741}"/>
              </a:ext>
            </a:extLst>
          </p:cNvPr>
          <p:cNvSpPr txBox="1"/>
          <p:nvPr/>
        </p:nvSpPr>
        <p:spPr>
          <a:xfrm>
            <a:off x="503357" y="657316"/>
            <a:ext cx="9587865" cy="646331"/>
          </a:xfrm>
          <a:prstGeom prst="rect">
            <a:avLst/>
          </a:prstGeom>
          <a:noFill/>
        </p:spPr>
        <p:txBody>
          <a:bodyPr wrap="square">
            <a:spAutoFit/>
          </a:bodyPr>
          <a:lstStyle/>
          <a:p>
            <a:r>
              <a:rPr lang="sv-SE" sz="3600" noProof="0" dirty="0">
                <a:latin typeface="Bebas Neue Regular" panose="020B0606020202050201" pitchFamily="34" charset="0"/>
              </a:rPr>
              <a:t>Vad är </a:t>
            </a:r>
            <a:r>
              <a:rPr lang="sv-SE" sz="3600" noProof="0" dirty="0" err="1">
                <a:latin typeface="Bebas Neue Regular" panose="020B0606020202050201" pitchFamily="34" charset="0"/>
              </a:rPr>
              <a:t>vattenErosion</a:t>
            </a:r>
            <a:r>
              <a:rPr lang="sv-SE" sz="3600" noProof="0" dirty="0">
                <a:latin typeface="Bebas Neue Regular" panose="020B0606020202050201" pitchFamily="34" charset="0"/>
              </a:rPr>
              <a:t>?</a:t>
            </a:r>
          </a:p>
        </p:txBody>
      </p:sp>
      <p:sp>
        <p:nvSpPr>
          <p:cNvPr id="5" name="CuadroTexto 8">
            <a:extLst>
              <a:ext uri="{FF2B5EF4-FFF2-40B4-BE49-F238E27FC236}">
                <a16:creationId xmlns:a16="http://schemas.microsoft.com/office/drawing/2014/main" id="{A4606881-447D-5DE1-5DED-C72D65E7E9C1}"/>
              </a:ext>
            </a:extLst>
          </p:cNvPr>
          <p:cNvSpPr txBox="1"/>
          <p:nvPr/>
        </p:nvSpPr>
        <p:spPr>
          <a:xfrm>
            <a:off x="503357" y="1436706"/>
            <a:ext cx="11358875" cy="449353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fontAlgn="base">
              <a:buNone/>
            </a:pPr>
            <a:r>
              <a:rPr lang="sv-SE" sz="1600" dirty="0">
                <a:solidFill>
                  <a:schemeClr val="tx1">
                    <a:lumMod val="95000"/>
                    <a:lumOff val="5000"/>
                  </a:schemeClr>
                </a:solidFill>
              </a:rPr>
              <a:t>Erosion är när jord går förlorad genom att vatten eller vind transporterar bort ytskiktet på jordar. </a:t>
            </a:r>
            <a:br>
              <a:rPr lang="sv-SE" sz="1600" dirty="0">
                <a:solidFill>
                  <a:schemeClr val="tx1">
                    <a:lumMod val="95000"/>
                    <a:lumOff val="5000"/>
                  </a:schemeClr>
                </a:solidFill>
              </a:rPr>
            </a:br>
            <a:r>
              <a:rPr lang="sv-SE" sz="1600" dirty="0">
                <a:solidFill>
                  <a:schemeClr val="tx1">
                    <a:lumMod val="95000"/>
                    <a:lumOff val="5000"/>
                  </a:schemeClr>
                </a:solidFill>
              </a:rPr>
              <a:t>Idag fokuserar vi på erosion orsakad av vatten. </a:t>
            </a:r>
          </a:p>
          <a:p>
            <a:pPr marL="0" indent="0" fontAlgn="base">
              <a:buNone/>
            </a:pPr>
            <a:br>
              <a:rPr lang="sv-SE" sz="1600" dirty="0">
                <a:solidFill>
                  <a:schemeClr val="tx1">
                    <a:lumMod val="95000"/>
                    <a:lumOff val="5000"/>
                  </a:schemeClr>
                </a:solidFill>
              </a:rPr>
            </a:br>
            <a:r>
              <a:rPr lang="sv-SE" sz="1600" dirty="0">
                <a:solidFill>
                  <a:schemeClr val="tx1">
                    <a:lumMod val="95000"/>
                    <a:lumOff val="5000"/>
                  </a:schemeClr>
                </a:solidFill>
              </a:rPr>
              <a:t>I vilken omfattning erosionen sker beror på hur stora regndropparna är och hur snabbt de faller. De frigjorda jordpartiklarna sköljs sedan bort med vattnet. Vissa partiklar fyller upp porerna i marken och </a:t>
            </a:r>
            <a:r>
              <a:rPr lang="sv-SE" sz="1600" dirty="0" err="1">
                <a:solidFill>
                  <a:schemeClr val="tx1">
                    <a:lumMod val="95000"/>
                    <a:lumOff val="5000"/>
                  </a:schemeClr>
                </a:solidFill>
              </a:rPr>
              <a:t>hårdgör</a:t>
            </a:r>
            <a:r>
              <a:rPr lang="sv-SE" sz="1600" dirty="0">
                <a:solidFill>
                  <a:schemeClr val="tx1">
                    <a:lumMod val="95000"/>
                    <a:lumOff val="5000"/>
                  </a:schemeClr>
                </a:solidFill>
              </a:rPr>
              <a:t> markytan. Erosion inträffar när nederbördsmängden överstiger markens vattenupptagningsförmåga. </a:t>
            </a:r>
          </a:p>
          <a:p>
            <a:pPr marL="0" indent="0" fontAlgn="base">
              <a:buNone/>
            </a:pPr>
            <a:endParaRPr lang="sv-SE" sz="1600" dirty="0">
              <a:solidFill>
                <a:schemeClr val="tx1">
                  <a:lumMod val="95000"/>
                  <a:lumOff val="5000"/>
                </a:schemeClr>
              </a:solidFill>
            </a:endParaRPr>
          </a:p>
          <a:p>
            <a:pPr marL="0" indent="0" fontAlgn="base">
              <a:buNone/>
            </a:pPr>
            <a:r>
              <a:rPr lang="sv-SE" sz="1600" dirty="0">
                <a:solidFill>
                  <a:schemeClr val="tx1">
                    <a:lumMod val="95000"/>
                    <a:lumOff val="5000"/>
                  </a:schemeClr>
                </a:solidFill>
              </a:rPr>
              <a:t>Vid erosion försvinner marken mycket fortare än den kan ersättas. När myllan försvinner minskar bördigheten, vilket leder mindre avkastning (tex sämre skördar).</a:t>
            </a:r>
          </a:p>
          <a:p>
            <a:pPr marL="0" indent="0" fontAlgn="base">
              <a:buNone/>
            </a:pPr>
            <a:endParaRPr lang="sv-SE" sz="1600" dirty="0">
              <a:solidFill>
                <a:schemeClr val="tx1">
                  <a:lumMod val="95000"/>
                  <a:lumOff val="5000"/>
                </a:schemeClr>
              </a:solidFill>
            </a:endParaRPr>
          </a:p>
          <a:p>
            <a:pPr marL="0" indent="0" fontAlgn="base">
              <a:buNone/>
            </a:pPr>
            <a:r>
              <a:rPr lang="sv-SE" sz="1600" dirty="0">
                <a:solidFill>
                  <a:schemeClr val="tx1">
                    <a:lumMod val="95000"/>
                    <a:lumOff val="5000"/>
                  </a:schemeClr>
                </a:solidFill>
              </a:rPr>
              <a:t>Vattenerosion är en naturlig process. Det beror främst på kraftigt regn, topografi, låg halt av organiskt material i marken, andel och typ av växttäcke.. </a:t>
            </a:r>
          </a:p>
        </p:txBody>
      </p:sp>
    </p:spTree>
    <p:extLst>
      <p:ext uri="{BB962C8B-B14F-4D97-AF65-F5344CB8AC3E}">
        <p14:creationId xmlns:p14="http://schemas.microsoft.com/office/powerpoint/2010/main" val="3459792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37922-FF15-C9AC-30E5-6C4DCA727DC1}"/>
            </a:ext>
          </a:extLst>
        </p:cNvPr>
        <p:cNvGrpSpPr/>
        <p:nvPr/>
      </p:nvGrpSpPr>
      <p:grpSpPr>
        <a:xfrm>
          <a:off x="0" y="0"/>
          <a:ext cx="0" cy="0"/>
          <a:chOff x="0" y="0"/>
          <a:chExt cx="0" cy="0"/>
        </a:xfrm>
      </p:grpSpPr>
      <p:sp>
        <p:nvSpPr>
          <p:cNvPr id="5" name="CuadroTexto 8">
            <a:extLst>
              <a:ext uri="{FF2B5EF4-FFF2-40B4-BE49-F238E27FC236}">
                <a16:creationId xmlns:a16="http://schemas.microsoft.com/office/drawing/2014/main" id="{5502420A-FA0E-8128-B73E-7526851793F5}"/>
              </a:ext>
            </a:extLst>
          </p:cNvPr>
          <p:cNvSpPr txBox="1"/>
          <p:nvPr/>
        </p:nvSpPr>
        <p:spPr>
          <a:xfrm>
            <a:off x="416562" y="986540"/>
            <a:ext cx="11358875" cy="523220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fontAlgn="base">
              <a:buNone/>
            </a:pPr>
            <a:r>
              <a:rPr lang="sv-SE" sz="1600" dirty="0">
                <a:solidFill>
                  <a:schemeClr val="tx1">
                    <a:lumMod val="95000"/>
                    <a:lumOff val="5000"/>
                  </a:schemeClr>
                </a:solidFill>
              </a:rPr>
              <a:t>Olika jordarter är olika känsliga för erosion. Jordarter som byggs upp av stora partiklar, till exempel grus och sten, är svåreroderade medan finkornigare jordarter som sand och </a:t>
            </a:r>
            <a:r>
              <a:rPr lang="sv-SE" sz="1600" dirty="0" err="1">
                <a:solidFill>
                  <a:schemeClr val="tx1">
                    <a:lumMod val="95000"/>
                    <a:lumOff val="5000"/>
                  </a:schemeClr>
                </a:solidFill>
              </a:rPr>
              <a:t>silt</a:t>
            </a:r>
            <a:r>
              <a:rPr lang="sv-SE" sz="1600" dirty="0">
                <a:solidFill>
                  <a:schemeClr val="tx1">
                    <a:lumMod val="95000"/>
                    <a:lumOff val="5000"/>
                  </a:schemeClr>
                </a:solidFill>
              </a:rPr>
              <a:t> är relativt lätteroderade. De allra finkornigaste jordarterna, lerorna, är dock oftast ganska svåreroderade eftersom de små lerpartiklarna hålls ihop av så kallade kohesionskrafter </a:t>
            </a:r>
          </a:p>
          <a:p>
            <a:pPr marL="0" indent="0" fontAlgn="base">
              <a:buNone/>
            </a:pPr>
            <a:endParaRPr lang="sv-SE" sz="1600" dirty="0">
              <a:solidFill>
                <a:schemeClr val="tx1">
                  <a:lumMod val="95000"/>
                  <a:lumOff val="5000"/>
                </a:schemeClr>
              </a:solidFill>
            </a:endParaRPr>
          </a:p>
          <a:p>
            <a:pPr marL="0" indent="0" fontAlgn="base">
              <a:buNone/>
            </a:pPr>
            <a:r>
              <a:rPr lang="sv-SE" sz="1600" dirty="0">
                <a:solidFill>
                  <a:schemeClr val="tx1">
                    <a:lumMod val="95000"/>
                    <a:lumOff val="5000"/>
                  </a:schemeClr>
                </a:solidFill>
              </a:rPr>
              <a:t>Vattenerosion förvärras och påskyndas av mänsklig påverkan, till exempel olämpliga odlingstekniker och skördemetoder, förändrade vattenförhållanden och avskogning. </a:t>
            </a:r>
          </a:p>
          <a:p>
            <a:pPr marL="0" indent="0" fontAlgn="base">
              <a:buNone/>
            </a:pPr>
            <a:endParaRPr lang="sv-SE" sz="1600" dirty="0">
              <a:solidFill>
                <a:schemeClr val="tx1">
                  <a:lumMod val="95000"/>
                  <a:lumOff val="5000"/>
                </a:schemeClr>
              </a:solidFill>
            </a:endParaRPr>
          </a:p>
          <a:p>
            <a:pPr marL="0" indent="0" fontAlgn="base">
              <a:buNone/>
            </a:pPr>
            <a:r>
              <a:rPr lang="sv-SE" sz="1600" dirty="0">
                <a:solidFill>
                  <a:schemeClr val="tx1">
                    <a:lumMod val="95000"/>
                    <a:lumOff val="5000"/>
                  </a:schemeClr>
                </a:solidFill>
              </a:rPr>
              <a:t>Markens minskade bördighet och nedbrytningen av markstrukturen leder till slut till ökenspridning. </a:t>
            </a:r>
          </a:p>
          <a:p>
            <a:pPr marL="0" indent="0" fontAlgn="base">
              <a:buNone/>
            </a:pPr>
            <a:endParaRPr lang="sv-SE" sz="1600" dirty="0">
              <a:solidFill>
                <a:schemeClr val="tx1">
                  <a:lumMod val="95000"/>
                  <a:lumOff val="5000"/>
                </a:schemeClr>
              </a:solidFill>
            </a:endParaRPr>
          </a:p>
          <a:p>
            <a:pPr marL="0" indent="0" fontAlgn="base">
              <a:buNone/>
            </a:pPr>
            <a:r>
              <a:rPr lang="sv-SE" sz="1600" dirty="0">
                <a:solidFill>
                  <a:schemeClr val="tx1">
                    <a:lumMod val="95000"/>
                    <a:lumOff val="5000"/>
                  </a:schemeClr>
                </a:solidFill>
              </a:rPr>
              <a:t>Omkring 115 miljoner hektar –  en åttondel av Europas totala landareal – utsätts för vattenerosion. Medelhavsområdet är särskilt drabbat av erosion när det kommer kraftigt regn efter långa torrperioder. </a:t>
            </a:r>
          </a:p>
          <a:p>
            <a:pPr marL="0" indent="0" fontAlgn="base">
              <a:buNone/>
            </a:pPr>
            <a:endParaRPr lang="sv-SE" sz="1600" dirty="0">
              <a:solidFill>
                <a:schemeClr val="tx1">
                  <a:lumMod val="95000"/>
                  <a:lumOff val="5000"/>
                </a:schemeClr>
              </a:solidFill>
            </a:endParaRPr>
          </a:p>
          <a:p>
            <a:pPr marL="0" indent="0" fontAlgn="base">
              <a:buNone/>
            </a:pPr>
            <a:endParaRPr lang="sv-SE" sz="1600" dirty="0">
              <a:solidFill>
                <a:schemeClr val="tx1">
                  <a:lumMod val="95000"/>
                  <a:lumOff val="5000"/>
                </a:schemeClr>
              </a:solidFill>
            </a:endParaRPr>
          </a:p>
        </p:txBody>
      </p:sp>
    </p:spTree>
    <p:extLst>
      <p:ext uri="{BB962C8B-B14F-4D97-AF65-F5344CB8AC3E}">
        <p14:creationId xmlns:p14="http://schemas.microsoft.com/office/powerpoint/2010/main" val="3144680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4D70-5D15-5E92-910D-66616AE4E1E3}"/>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A6711415-77F7-30C7-33B9-1C6BF15F09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A29A87DE-C436-2893-70C7-B1C9AF19CB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9269CE82-6758-8D6C-296A-9092AE73BE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48A4282-B4FE-F730-6D6E-58A44193DB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4" name="Bildobjekt 3" descr="En bild som visar text, karta, kartbok&#10;&#10;AI-genererat innehåll kan vara felaktigt.">
            <a:extLst>
              <a:ext uri="{FF2B5EF4-FFF2-40B4-BE49-F238E27FC236}">
                <a16:creationId xmlns:a16="http://schemas.microsoft.com/office/drawing/2014/main" id="{B6522518-149C-B051-5506-21B51A98F0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5401" y="358283"/>
            <a:ext cx="4880610" cy="6141434"/>
          </a:xfrm>
          <a:prstGeom prst="rect">
            <a:avLst/>
          </a:prstGeom>
        </p:spPr>
      </p:pic>
      <p:sp>
        <p:nvSpPr>
          <p:cNvPr id="6" name="textruta 5">
            <a:extLst>
              <a:ext uri="{FF2B5EF4-FFF2-40B4-BE49-F238E27FC236}">
                <a16:creationId xmlns:a16="http://schemas.microsoft.com/office/drawing/2014/main" id="{8A814078-799E-C004-D51E-BBEE7E42F495}"/>
              </a:ext>
            </a:extLst>
          </p:cNvPr>
          <p:cNvSpPr txBox="1"/>
          <p:nvPr/>
        </p:nvSpPr>
        <p:spPr>
          <a:xfrm>
            <a:off x="808673" y="485686"/>
            <a:ext cx="5287327" cy="6205545"/>
          </a:xfrm>
          <a:prstGeom prst="rect">
            <a:avLst/>
          </a:prstGeom>
          <a:noFill/>
        </p:spPr>
        <p:txBody>
          <a:bodyPr wrap="square">
            <a:spAutoFit/>
          </a:bodyPr>
          <a:lstStyle/>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Omkring 115 miljoner hektar –  en åttondel av Europas totala landareal – utsätts för vattenerosion. </a:t>
            </a:r>
          </a:p>
          <a:p>
            <a:pPr marL="0" indent="0" fontAlgn="base">
              <a:lnSpc>
                <a:spcPct val="150000"/>
              </a:lnSpc>
              <a:buNone/>
            </a:pPr>
            <a:endParaRPr lang="sv-SE" sz="1400" dirty="0">
              <a:solidFill>
                <a:schemeClr val="tx1">
                  <a:lumMod val="95000"/>
                  <a:lumOff val="5000"/>
                </a:schemeClr>
              </a:solidFill>
              <a:latin typeface="Poppins" pitchFamily="2" charset="77"/>
              <a:cs typeface="Poppins" pitchFamily="2" charset="77"/>
            </a:endParaRPr>
          </a:p>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Medelhavsområdet är särskilt drabbat av erosion när det kommer kraftigt regn efter långa torrperioder.</a:t>
            </a:r>
          </a:p>
          <a:p>
            <a:pPr marL="0" indent="0" fontAlgn="base">
              <a:lnSpc>
                <a:spcPct val="150000"/>
              </a:lnSpc>
              <a:buNone/>
            </a:pPr>
            <a:endParaRPr lang="sv-SE" sz="1400" dirty="0">
              <a:solidFill>
                <a:schemeClr val="tx1">
                  <a:lumMod val="95000"/>
                  <a:lumOff val="5000"/>
                </a:schemeClr>
              </a:solidFill>
              <a:latin typeface="Poppins" pitchFamily="2" charset="77"/>
              <a:cs typeface="Poppins" pitchFamily="2" charset="77"/>
            </a:endParaRPr>
          </a:p>
          <a:p>
            <a:pPr marL="0" indent="0" fontAlgn="base">
              <a:lnSpc>
                <a:spcPct val="150000"/>
              </a:lnSpc>
              <a:buNone/>
            </a:pPr>
            <a:endParaRPr lang="sv-SE" sz="1400" dirty="0">
              <a:solidFill>
                <a:schemeClr val="tx1">
                  <a:lumMod val="95000"/>
                  <a:lumOff val="5000"/>
                </a:schemeClr>
              </a:solidFill>
              <a:latin typeface="Poppins" pitchFamily="2" charset="77"/>
              <a:cs typeface="Poppins" pitchFamily="2" charset="77"/>
            </a:endParaRPr>
          </a:p>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De högsta genomsnittliga årliga nivåerna av vattenerosion inom EU finns i </a:t>
            </a:r>
          </a:p>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Italien (8,46 ton/hektar), </a:t>
            </a:r>
          </a:p>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Slovenien (7,43 t/ha)</a:t>
            </a:r>
          </a:p>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Österrike (7,19 t/ha)</a:t>
            </a:r>
          </a:p>
          <a:p>
            <a:pPr marL="0" indent="0" fontAlgn="base">
              <a:lnSpc>
                <a:spcPct val="150000"/>
              </a:lnSpc>
              <a:buNone/>
            </a:pPr>
            <a:endParaRPr lang="sv-SE" sz="1400" dirty="0">
              <a:solidFill>
                <a:schemeClr val="tx1">
                  <a:lumMod val="95000"/>
                  <a:lumOff val="5000"/>
                </a:schemeClr>
              </a:solidFill>
              <a:latin typeface="Poppins" pitchFamily="2" charset="77"/>
              <a:cs typeface="Poppins" pitchFamily="2" charset="77"/>
            </a:endParaRPr>
          </a:p>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och de lägsta observerades i </a:t>
            </a:r>
          </a:p>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Finland (0,06 t/ha)</a:t>
            </a:r>
          </a:p>
          <a:p>
            <a:pPr marL="0" indent="0" fontAlgn="base">
              <a:lnSpc>
                <a:spcPct val="150000"/>
              </a:lnSpc>
              <a:buNone/>
            </a:pPr>
            <a:r>
              <a:rPr lang="sv-SE" sz="1400" dirty="0">
                <a:solidFill>
                  <a:schemeClr val="tx1">
                    <a:lumMod val="95000"/>
                    <a:lumOff val="5000"/>
                  </a:schemeClr>
                </a:solidFill>
                <a:latin typeface="Poppins" pitchFamily="2" charset="77"/>
                <a:cs typeface="Poppins" pitchFamily="2" charset="77"/>
              </a:rPr>
              <a:t>Estland (0,21 t/ha)</a:t>
            </a:r>
            <a:br>
              <a:rPr lang="sv-SE" sz="1400" dirty="0">
                <a:solidFill>
                  <a:schemeClr val="tx1">
                    <a:lumMod val="95000"/>
                    <a:lumOff val="5000"/>
                  </a:schemeClr>
                </a:solidFill>
                <a:latin typeface="Poppins" pitchFamily="2" charset="77"/>
                <a:cs typeface="Poppins" pitchFamily="2" charset="77"/>
              </a:rPr>
            </a:br>
            <a:r>
              <a:rPr lang="sv-SE" sz="1400" dirty="0">
                <a:solidFill>
                  <a:schemeClr val="tx1">
                    <a:lumMod val="95000"/>
                    <a:lumOff val="5000"/>
                  </a:schemeClr>
                </a:solidFill>
                <a:latin typeface="Poppins" pitchFamily="2" charset="77"/>
                <a:cs typeface="Poppins" pitchFamily="2" charset="77"/>
              </a:rPr>
              <a:t>Nederländerna (0,27 t/ha) </a:t>
            </a:r>
          </a:p>
          <a:p>
            <a:pPr marL="0" indent="0" fontAlgn="base">
              <a:lnSpc>
                <a:spcPct val="150000"/>
              </a:lnSpc>
              <a:buNone/>
            </a:pPr>
            <a:endParaRPr lang="sv-SE" sz="1400" dirty="0">
              <a:solidFill>
                <a:schemeClr val="tx1">
                  <a:lumMod val="95000"/>
                  <a:lumOff val="5000"/>
                </a:schemeClr>
              </a:solidFill>
              <a:latin typeface="Poppins" pitchFamily="2" charset="77"/>
              <a:cs typeface="Poppins" pitchFamily="2" charset="77"/>
            </a:endParaRPr>
          </a:p>
          <a:p>
            <a:pPr marL="0" indent="0" fontAlgn="base">
              <a:lnSpc>
                <a:spcPct val="150000"/>
              </a:lnSpc>
              <a:buNone/>
            </a:pPr>
            <a:endParaRPr lang="sv-SE" sz="1400" dirty="0">
              <a:solidFill>
                <a:schemeClr val="tx1">
                  <a:lumMod val="95000"/>
                  <a:lumOff val="5000"/>
                </a:schemeClr>
              </a:solidFill>
              <a:latin typeface="Poppins" pitchFamily="2" charset="77"/>
              <a:cs typeface="Poppins" pitchFamily="2" charset="77"/>
            </a:endParaRPr>
          </a:p>
        </p:txBody>
      </p:sp>
    </p:spTree>
    <p:extLst>
      <p:ext uri="{BB962C8B-B14F-4D97-AF65-F5344CB8AC3E}">
        <p14:creationId xmlns:p14="http://schemas.microsoft.com/office/powerpoint/2010/main" val="1540345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1B06-EE68-4421-CE15-432051B1DB5A}"/>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93EFBA55-21D6-9BBB-FCDF-86D897C26C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0CFDC39-1F51-EAA9-7AFE-1FB30B2887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241DD1D1-4E84-EC87-FCB8-F0B2F08F27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A1667AA-3547-6075-FEA5-E90354E36B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textruta 2">
            <a:extLst>
              <a:ext uri="{FF2B5EF4-FFF2-40B4-BE49-F238E27FC236}">
                <a16:creationId xmlns:a16="http://schemas.microsoft.com/office/drawing/2014/main" id="{251C5DB5-6653-B0A9-A8A0-66C9FAD18D14}"/>
              </a:ext>
            </a:extLst>
          </p:cNvPr>
          <p:cNvSpPr txBox="1"/>
          <p:nvPr/>
        </p:nvSpPr>
        <p:spPr>
          <a:xfrm>
            <a:off x="575732" y="378666"/>
            <a:ext cx="9587865" cy="646331"/>
          </a:xfrm>
          <a:prstGeom prst="rect">
            <a:avLst/>
          </a:prstGeom>
          <a:noFill/>
        </p:spPr>
        <p:txBody>
          <a:bodyPr wrap="square">
            <a:spAutoFit/>
          </a:bodyPr>
          <a:lstStyle/>
          <a:p>
            <a:r>
              <a:rPr lang="sv-SE" sz="3600" noProof="0" dirty="0">
                <a:latin typeface="Bebas Neue Regular" panose="020B0606020202050201" pitchFamily="34" charset="0"/>
              </a:rPr>
              <a:t>Diskutera: Hur samspelar jord och vatten?</a:t>
            </a:r>
          </a:p>
        </p:txBody>
      </p:sp>
      <p:sp>
        <p:nvSpPr>
          <p:cNvPr id="2" name="CuadroTexto 8">
            <a:extLst>
              <a:ext uri="{FF2B5EF4-FFF2-40B4-BE49-F238E27FC236}">
                <a16:creationId xmlns:a16="http://schemas.microsoft.com/office/drawing/2014/main" id="{A37EFEB6-02E5-B6C0-343A-1F665D26F3AE}"/>
              </a:ext>
            </a:extLst>
          </p:cNvPr>
          <p:cNvSpPr txBox="1"/>
          <p:nvPr/>
        </p:nvSpPr>
        <p:spPr>
          <a:xfrm>
            <a:off x="575732" y="1113149"/>
            <a:ext cx="11358875" cy="375487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fontAlgn="base"/>
            <a:r>
              <a:rPr lang="sv-SE" sz="1600" dirty="0">
                <a:solidFill>
                  <a:schemeClr val="tx1">
                    <a:lumMod val="95000"/>
                    <a:lumOff val="5000"/>
                  </a:schemeClr>
                </a:solidFill>
              </a:rPr>
              <a:t>Hur påverkar regnvattnets kraft olika jordtyper, och varför eroderar vissa jordtyper snabbare än andra?</a:t>
            </a:r>
          </a:p>
          <a:p>
            <a:pPr fontAlgn="base"/>
            <a:r>
              <a:rPr lang="sv-SE" sz="1600" dirty="0">
                <a:solidFill>
                  <a:schemeClr val="tx1">
                    <a:lumMod val="95000"/>
                    <a:lumOff val="5000"/>
                  </a:schemeClr>
                </a:solidFill>
              </a:rPr>
              <a:t>Vilka långsiktiga effekter har vattenerosion på jordarnas bördighet och struktur i jordbruksområden?</a:t>
            </a:r>
          </a:p>
          <a:p>
            <a:pPr fontAlgn="base"/>
            <a:r>
              <a:rPr lang="sv-SE" sz="1600" dirty="0">
                <a:solidFill>
                  <a:schemeClr val="tx1">
                    <a:lumMod val="95000"/>
                    <a:lumOff val="5000"/>
                  </a:schemeClr>
                </a:solidFill>
              </a:rPr>
              <a:t>Kan vattenerosion någonsin vara bra för naturen, eller är den alltid av ondo? Om ja, på vilket sätt?</a:t>
            </a:r>
          </a:p>
          <a:p>
            <a:pPr fontAlgn="base"/>
            <a:r>
              <a:rPr lang="sv-SE" sz="1600" dirty="0">
                <a:solidFill>
                  <a:schemeClr val="tx1">
                    <a:lumMod val="95000"/>
                    <a:lumOff val="5000"/>
                  </a:schemeClr>
                </a:solidFill>
              </a:rPr>
              <a:t>På vilket sätt påskyndar människors agerande, som avskogning och urbanisering, processen med vattenerosion?</a:t>
            </a:r>
          </a:p>
          <a:p>
            <a:pPr fontAlgn="base"/>
            <a:r>
              <a:rPr lang="sv-SE" sz="1600" dirty="0">
                <a:solidFill>
                  <a:schemeClr val="tx1">
                    <a:lumMod val="95000"/>
                    <a:lumOff val="5000"/>
                  </a:schemeClr>
                </a:solidFill>
              </a:rPr>
              <a:t>Vilken betydelse spelar växtlighet och rotsystem för att förhindra eller minska vattenerosion?</a:t>
            </a:r>
          </a:p>
          <a:p>
            <a:pPr fontAlgn="base"/>
            <a:r>
              <a:rPr lang="sv-SE" sz="1600" dirty="0">
                <a:solidFill>
                  <a:schemeClr val="tx1">
                    <a:lumMod val="95000"/>
                    <a:lumOff val="5000"/>
                  </a:schemeClr>
                </a:solidFill>
              </a:rPr>
              <a:t>Hur skiljer sig effekterna av vattenerosion åt mellan kustområden och inlandsområden?</a:t>
            </a:r>
          </a:p>
          <a:p>
            <a:pPr fontAlgn="base"/>
            <a:r>
              <a:rPr lang="sv-SE" sz="1600" dirty="0">
                <a:solidFill>
                  <a:schemeClr val="tx1">
                    <a:lumMod val="95000"/>
                    <a:lumOff val="5000"/>
                  </a:schemeClr>
                </a:solidFill>
              </a:rPr>
              <a:t>Hur kan olika utformningar av landskapet, som terrasser eller </a:t>
            </a:r>
            <a:r>
              <a:rPr lang="sv-SE" sz="1600" dirty="0" err="1">
                <a:solidFill>
                  <a:schemeClr val="tx1">
                    <a:lumMod val="95000"/>
                    <a:lumOff val="5000"/>
                  </a:schemeClr>
                </a:solidFill>
              </a:rPr>
              <a:t>konturordling</a:t>
            </a:r>
            <a:r>
              <a:rPr lang="sv-SE" sz="1600" dirty="0">
                <a:solidFill>
                  <a:schemeClr val="tx1">
                    <a:lumMod val="95000"/>
                    <a:lumOff val="5000"/>
                  </a:schemeClr>
                </a:solidFill>
              </a:rPr>
              <a:t>, minska vattenerosionen, och varför fungerar dessa strategier?</a:t>
            </a:r>
          </a:p>
          <a:p>
            <a:pPr fontAlgn="base"/>
            <a:r>
              <a:rPr lang="sv-SE" sz="1600" dirty="0">
                <a:solidFill>
                  <a:schemeClr val="tx1">
                    <a:lumMod val="95000"/>
                    <a:lumOff val="5000"/>
                  </a:schemeClr>
                </a:solidFill>
              </a:rPr>
              <a:t>Hur kan klimatförändringarna påverka vattenerosionens förekomst och omfattning i framtiden?</a:t>
            </a:r>
          </a:p>
        </p:txBody>
      </p:sp>
    </p:spTree>
    <p:extLst>
      <p:ext uri="{BB962C8B-B14F-4D97-AF65-F5344CB8AC3E}">
        <p14:creationId xmlns:p14="http://schemas.microsoft.com/office/powerpoint/2010/main" val="253372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7389E-45CE-9977-F6A7-3FEC9E9A950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C4DA793-F816-AA71-B2F4-FE7F51A702B1}"/>
              </a:ext>
            </a:extLst>
          </p:cNvPr>
          <p:cNvSpPr txBox="1"/>
          <p:nvPr/>
        </p:nvSpPr>
        <p:spPr>
          <a:xfrm>
            <a:off x="597312" y="809497"/>
            <a:ext cx="10488030"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Minns du?</a:t>
            </a:r>
            <a:endParaRPr lang="sv-SE" sz="4400" noProof="0" dirty="0">
              <a:latin typeface="Bebas Neue Regular" panose="020B0606020202050201" pitchFamily="34" charset="0"/>
            </a:endParaRPr>
          </a:p>
        </p:txBody>
      </p:sp>
      <p:sp>
        <p:nvSpPr>
          <p:cNvPr id="9" name="CuadroTexto 8">
            <a:extLst>
              <a:ext uri="{FF2B5EF4-FFF2-40B4-BE49-F238E27FC236}">
                <a16:creationId xmlns:a16="http://schemas.microsoft.com/office/drawing/2014/main" id="{A9F593F8-6FF2-5036-FC15-A964B5BD5971}"/>
              </a:ext>
            </a:extLst>
          </p:cNvPr>
          <p:cNvSpPr txBox="1"/>
          <p:nvPr/>
        </p:nvSpPr>
        <p:spPr>
          <a:xfrm>
            <a:off x="663792" y="1733696"/>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0" dirty="0">
                <a:solidFill>
                  <a:schemeClr val="tx1"/>
                </a:solidFill>
              </a:rPr>
              <a:t>Vad beror jorderosion främst på?</a:t>
            </a:r>
          </a:p>
          <a:p>
            <a:pPr marL="0" indent="0">
              <a:buNone/>
            </a:pPr>
            <a:r>
              <a:rPr lang="sv-SE" sz="2000" noProof="0" dirty="0">
                <a:solidFill>
                  <a:schemeClr val="tx1"/>
                </a:solidFill>
              </a:rPr>
              <a:t>A) Vind</a:t>
            </a:r>
          </a:p>
          <a:p>
            <a:pPr marL="0" indent="0">
              <a:buNone/>
            </a:pPr>
            <a:r>
              <a:rPr lang="sv-SE" sz="2000" noProof="0" dirty="0">
                <a:solidFill>
                  <a:schemeClr val="tx1"/>
                </a:solidFill>
              </a:rPr>
              <a:t>B) Vatten</a:t>
            </a:r>
          </a:p>
          <a:p>
            <a:pPr marL="0" indent="0">
              <a:buNone/>
            </a:pPr>
            <a:r>
              <a:rPr lang="sv-SE" sz="2000" noProof="0" dirty="0">
                <a:solidFill>
                  <a:schemeClr val="tx1"/>
                </a:solidFill>
              </a:rPr>
              <a:t>C) Mänsklig verksamhet</a:t>
            </a:r>
          </a:p>
          <a:p>
            <a:pPr marL="0" indent="0">
              <a:buNone/>
            </a:pPr>
            <a:r>
              <a:rPr lang="sv-SE" sz="2000" noProof="0" dirty="0">
                <a:solidFill>
                  <a:schemeClr val="tx1"/>
                </a:solidFill>
              </a:rPr>
              <a:t>D) Allt ovan</a:t>
            </a:r>
          </a:p>
        </p:txBody>
      </p:sp>
      <p:pic>
        <p:nvPicPr>
          <p:cNvPr id="11" name="Gráfico 10">
            <a:extLst>
              <a:ext uri="{FF2B5EF4-FFF2-40B4-BE49-F238E27FC236}">
                <a16:creationId xmlns:a16="http://schemas.microsoft.com/office/drawing/2014/main" id="{350D9DED-3491-3FB8-8497-6624C3C830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DF9C573-2FB6-5A26-1754-CD51328DC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0439854F-95F5-FF29-A11E-D26A29B8B0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CAEDD54-5930-8766-6E16-C1EE176753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504326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AC658-F2A6-367E-7445-9E25942BDB7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0B63E9A-8266-4DF6-6F33-613B51EC3165}"/>
              </a:ext>
            </a:extLst>
          </p:cNvPr>
          <p:cNvSpPr txBox="1"/>
          <p:nvPr/>
        </p:nvSpPr>
        <p:spPr>
          <a:xfrm>
            <a:off x="597312" y="809497"/>
            <a:ext cx="10488030"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Minns du?</a:t>
            </a:r>
            <a:endParaRPr lang="sv-SE" sz="4400" noProof="0" dirty="0">
              <a:latin typeface="Bebas Neue Regular" panose="020B0606020202050201" pitchFamily="34" charset="0"/>
            </a:endParaRPr>
          </a:p>
        </p:txBody>
      </p:sp>
      <p:sp>
        <p:nvSpPr>
          <p:cNvPr id="9" name="CuadroTexto 8">
            <a:extLst>
              <a:ext uri="{FF2B5EF4-FFF2-40B4-BE49-F238E27FC236}">
                <a16:creationId xmlns:a16="http://schemas.microsoft.com/office/drawing/2014/main" id="{12279EF9-B1AC-50E5-30FC-99D1D53404B2}"/>
              </a:ext>
            </a:extLst>
          </p:cNvPr>
          <p:cNvSpPr txBox="1"/>
          <p:nvPr/>
        </p:nvSpPr>
        <p:spPr>
          <a:xfrm>
            <a:off x="663792" y="1733696"/>
            <a:ext cx="10515599" cy="282385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0" dirty="0">
                <a:solidFill>
                  <a:schemeClr val="tx1"/>
                </a:solidFill>
              </a:rPr>
              <a:t>Vad beror jorderosion främst på?</a:t>
            </a:r>
          </a:p>
          <a:p>
            <a:pPr marL="0" indent="0">
              <a:buNone/>
            </a:pPr>
            <a:endParaRPr lang="sv-SE" sz="2000" noProof="0" dirty="0">
              <a:solidFill>
                <a:schemeClr val="tx1"/>
              </a:solidFill>
            </a:endParaRPr>
          </a:p>
          <a:p>
            <a:pPr marL="0" indent="0">
              <a:buNone/>
            </a:pPr>
            <a:r>
              <a:rPr lang="sv-SE" sz="2000" noProof="0" dirty="0">
                <a:solidFill>
                  <a:schemeClr val="tx1"/>
                </a:solidFill>
              </a:rPr>
              <a:t>D) Allt </a:t>
            </a:r>
            <a:r>
              <a:rPr lang="sv-SE" sz="2000" dirty="0">
                <a:solidFill>
                  <a:schemeClr val="tx1"/>
                </a:solidFill>
              </a:rPr>
              <a:t>ovan – dvs vind, vatten, mänsklig verksamhet</a:t>
            </a:r>
          </a:p>
          <a:p>
            <a:pPr marL="0" indent="0">
              <a:buNone/>
            </a:pPr>
            <a:br>
              <a:rPr lang="sv-SE" sz="2000" noProof="0" dirty="0">
                <a:solidFill>
                  <a:schemeClr val="tx1"/>
                </a:solidFill>
              </a:rPr>
            </a:br>
            <a:br>
              <a:rPr lang="sv-SE" sz="2000" noProof="0" dirty="0">
                <a:solidFill>
                  <a:schemeClr val="tx1"/>
                </a:solidFill>
              </a:rPr>
            </a:br>
            <a:endParaRPr lang="sv-SE" sz="2000" noProof="0" dirty="0">
              <a:solidFill>
                <a:schemeClr val="tx1"/>
              </a:solidFill>
            </a:endParaRPr>
          </a:p>
        </p:txBody>
      </p:sp>
      <p:pic>
        <p:nvPicPr>
          <p:cNvPr id="11" name="Gráfico 10">
            <a:extLst>
              <a:ext uri="{FF2B5EF4-FFF2-40B4-BE49-F238E27FC236}">
                <a16:creationId xmlns:a16="http://schemas.microsoft.com/office/drawing/2014/main" id="{AB255999-922D-2AEC-42F4-0303A39771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7C30020-9C09-D5C0-FD7A-E81C62F535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B6705DC-4F3C-4FE0-8AF1-A7FA1141C6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53B29864-996B-1141-D425-4FA61B7ECC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3955658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087FE-CCFB-D76B-8176-E47219FDDFE9}"/>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6BCD5E6-7DF6-1271-0E69-D39232F83335}"/>
              </a:ext>
            </a:extLst>
          </p:cNvPr>
          <p:cNvSpPr txBox="1"/>
          <p:nvPr/>
        </p:nvSpPr>
        <p:spPr>
          <a:xfrm>
            <a:off x="597312" y="809497"/>
            <a:ext cx="10488030"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2 (30 min) </a:t>
            </a:r>
            <a:r>
              <a:rPr lang="sv-SE" sz="4400" noProof="0" dirty="0">
                <a:latin typeface="Bebas Neue Regular" panose="020B0606020202050201" pitchFamily="34" charset="0"/>
              </a:rPr>
              <a:t>Gissa</a:t>
            </a:r>
          </a:p>
        </p:txBody>
      </p:sp>
      <p:sp>
        <p:nvSpPr>
          <p:cNvPr id="9" name="CuadroTexto 8">
            <a:extLst>
              <a:ext uri="{FF2B5EF4-FFF2-40B4-BE49-F238E27FC236}">
                <a16:creationId xmlns:a16="http://schemas.microsoft.com/office/drawing/2014/main" id="{C753E3EC-3ECF-E961-99EB-DF297D857C32}"/>
              </a:ext>
            </a:extLst>
          </p:cNvPr>
          <p:cNvSpPr txBox="1"/>
          <p:nvPr/>
        </p:nvSpPr>
        <p:spPr>
          <a:xfrm>
            <a:off x="663792" y="1733696"/>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0" dirty="0">
                <a:solidFill>
                  <a:schemeClr val="tx1"/>
                </a:solidFill>
              </a:rPr>
              <a:t>Vilken jordtyp är känd för att ha en hög vattenhållningsförmåga?</a:t>
            </a:r>
          </a:p>
          <a:p>
            <a:pPr marL="0" indent="0">
              <a:buNone/>
            </a:pPr>
            <a:endParaRPr lang="sv-SE" sz="2000" noProof="0" dirty="0">
              <a:solidFill>
                <a:schemeClr val="tx1"/>
              </a:solidFill>
            </a:endParaRPr>
          </a:p>
          <a:p>
            <a:pPr marL="0" indent="0">
              <a:buNone/>
            </a:pPr>
            <a:r>
              <a:rPr lang="sv-SE" sz="2000" noProof="0" dirty="0">
                <a:solidFill>
                  <a:schemeClr val="tx1"/>
                </a:solidFill>
              </a:rPr>
              <a:t>A) Sandjord</a:t>
            </a:r>
          </a:p>
          <a:p>
            <a:pPr marL="0" indent="0">
              <a:buNone/>
            </a:pPr>
            <a:r>
              <a:rPr lang="sv-SE" sz="2000" noProof="0" dirty="0">
                <a:solidFill>
                  <a:schemeClr val="tx1"/>
                </a:solidFill>
              </a:rPr>
              <a:t>B) Lerhaltig jord</a:t>
            </a:r>
          </a:p>
          <a:p>
            <a:pPr marL="0" indent="0">
              <a:buNone/>
            </a:pPr>
            <a:r>
              <a:rPr lang="sv-SE" sz="2000" noProof="0" dirty="0">
                <a:solidFill>
                  <a:schemeClr val="tx1"/>
                </a:solidFill>
              </a:rPr>
              <a:t>C) Lerjord</a:t>
            </a:r>
          </a:p>
          <a:p>
            <a:pPr marL="0" indent="0">
              <a:buNone/>
            </a:pPr>
            <a:r>
              <a:rPr lang="sv-SE" sz="2000" noProof="0" dirty="0">
                <a:solidFill>
                  <a:schemeClr val="tx1"/>
                </a:solidFill>
              </a:rPr>
              <a:t>D) </a:t>
            </a:r>
            <a:r>
              <a:rPr lang="sv-SE" sz="2000" noProof="0" dirty="0" err="1">
                <a:solidFill>
                  <a:schemeClr val="tx1"/>
                </a:solidFill>
              </a:rPr>
              <a:t>Siltjord</a:t>
            </a:r>
            <a:endParaRPr lang="sv-SE" sz="2000" noProof="0" dirty="0">
              <a:solidFill>
                <a:schemeClr val="tx1"/>
              </a:solidFill>
            </a:endParaRPr>
          </a:p>
          <a:p>
            <a:pPr marL="0" indent="0">
              <a:buNone/>
            </a:pPr>
            <a:br>
              <a:rPr lang="sv-SE" sz="2000" noProof="0" dirty="0">
                <a:solidFill>
                  <a:schemeClr val="tx1"/>
                </a:solidFill>
              </a:rPr>
            </a:br>
            <a:br>
              <a:rPr lang="sv-SE" sz="2000" noProof="0" dirty="0">
                <a:solidFill>
                  <a:schemeClr val="tx1"/>
                </a:solidFill>
              </a:rPr>
            </a:br>
            <a:endParaRPr lang="sv-SE" sz="2000" noProof="0" dirty="0">
              <a:solidFill>
                <a:schemeClr val="tx1"/>
              </a:solidFill>
            </a:endParaRPr>
          </a:p>
        </p:txBody>
      </p:sp>
      <p:pic>
        <p:nvPicPr>
          <p:cNvPr id="11" name="Gráfico 10">
            <a:extLst>
              <a:ext uri="{FF2B5EF4-FFF2-40B4-BE49-F238E27FC236}">
                <a16:creationId xmlns:a16="http://schemas.microsoft.com/office/drawing/2014/main" id="{B94CBCC4-59AC-30B9-21B3-78997C1E42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07030624-4006-234A-D64D-04DB6FF1F1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166FA7F-256C-0577-02EC-82EF184A31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51D57407-CBDC-E5C8-0C18-40B211E251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4279261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EE7CC-04E4-16A1-291F-85099EB0C2BA}"/>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C2F0E411-DBA7-E054-F2D6-2025545C9BD9}"/>
              </a:ext>
            </a:extLst>
          </p:cNvPr>
          <p:cNvSpPr txBox="1"/>
          <p:nvPr/>
        </p:nvSpPr>
        <p:spPr>
          <a:xfrm>
            <a:off x="35832" y="1690688"/>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endParaRPr lang="sv-SE" sz="2000" dirty="0">
              <a:solidFill>
                <a:schemeClr val="tx1"/>
              </a:solidFill>
            </a:endParaRPr>
          </a:p>
          <a:p>
            <a:pPr marL="0" indent="0">
              <a:buNone/>
            </a:pPr>
            <a:endParaRPr lang="sv-SE" sz="2000" noProof="0" dirty="0">
              <a:solidFill>
                <a:schemeClr val="tx1"/>
              </a:solidFill>
            </a:endParaRPr>
          </a:p>
          <a:p>
            <a:pPr marL="0" indent="0">
              <a:buNone/>
            </a:pPr>
            <a:br>
              <a:rPr lang="sv-SE" sz="2000" noProof="0" dirty="0">
                <a:solidFill>
                  <a:schemeClr val="tx1"/>
                </a:solidFill>
              </a:rPr>
            </a:br>
            <a:br>
              <a:rPr lang="sv-SE" sz="2000" noProof="0" dirty="0">
                <a:solidFill>
                  <a:schemeClr val="tx1"/>
                </a:solidFill>
              </a:rPr>
            </a:br>
            <a:endParaRPr lang="sv-SE" sz="2000" noProof="0" dirty="0">
              <a:solidFill>
                <a:schemeClr val="tx1"/>
              </a:solidFill>
            </a:endParaRPr>
          </a:p>
        </p:txBody>
      </p:sp>
      <p:pic>
        <p:nvPicPr>
          <p:cNvPr id="11" name="Gráfico 10">
            <a:extLst>
              <a:ext uri="{FF2B5EF4-FFF2-40B4-BE49-F238E27FC236}">
                <a16:creationId xmlns:a16="http://schemas.microsoft.com/office/drawing/2014/main" id="{E8CC0986-67E6-3E8E-8E6A-C3E64EFB67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AE90656C-D533-9CAA-7327-4AA51A83E9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2A42D49-60DE-3489-B4DA-1669A802AD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A498E4C-D969-32C4-27A7-8AAA7CD28A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
        <p:nvSpPr>
          <p:cNvPr id="2" name="Rubrik 1">
            <a:extLst>
              <a:ext uri="{FF2B5EF4-FFF2-40B4-BE49-F238E27FC236}">
                <a16:creationId xmlns:a16="http://schemas.microsoft.com/office/drawing/2014/main" id="{5E2C2340-E63E-94F2-F2EA-571015AEF2BB}"/>
              </a:ext>
            </a:extLst>
          </p:cNvPr>
          <p:cNvSpPr>
            <a:spLocks noGrp="1"/>
          </p:cNvSpPr>
          <p:nvPr>
            <p:ph type="title"/>
          </p:nvPr>
        </p:nvSpPr>
        <p:spPr/>
        <p:txBody>
          <a:bodyPr/>
          <a:lstStyle/>
          <a:p>
            <a:r>
              <a:rPr lang="sv-SE" dirty="0">
                <a:solidFill>
                  <a:srgbClr val="0CAF8F"/>
                </a:solidFill>
                <a:latin typeface="Bebas Neue Regular" panose="020B0606020202050201" pitchFamily="34" charset="0"/>
              </a:rPr>
              <a:t>Block 2 (30 min) </a:t>
            </a:r>
            <a:r>
              <a:rPr lang="sv-SE" dirty="0">
                <a:latin typeface="Bebas Neue Regular" panose="020B0606020202050201" pitchFamily="34" charset="0"/>
              </a:rPr>
              <a:t>Gissa</a:t>
            </a:r>
            <a:endParaRPr lang="sv-SE" dirty="0"/>
          </a:p>
        </p:txBody>
      </p:sp>
      <p:sp>
        <p:nvSpPr>
          <p:cNvPr id="3" name="Platshållare för innehåll 2">
            <a:extLst>
              <a:ext uri="{FF2B5EF4-FFF2-40B4-BE49-F238E27FC236}">
                <a16:creationId xmlns:a16="http://schemas.microsoft.com/office/drawing/2014/main" id="{5C3F48A1-DD04-515A-32AA-2D4D73B61E63}"/>
              </a:ext>
            </a:extLst>
          </p:cNvPr>
          <p:cNvSpPr>
            <a:spLocks noGrp="1"/>
          </p:cNvSpPr>
          <p:nvPr>
            <p:ph sz="half" idx="1"/>
          </p:nvPr>
        </p:nvSpPr>
        <p:spPr/>
        <p:txBody>
          <a:bodyPr/>
          <a:lstStyle/>
          <a:p>
            <a:pPr marL="0" indent="0">
              <a:buNone/>
            </a:pPr>
            <a:r>
              <a:rPr lang="sv-SE" dirty="0"/>
              <a:t>Vilken jordtyp är känd för att ha en hög vattenhållningsförmåga?</a:t>
            </a:r>
          </a:p>
          <a:p>
            <a:pPr marL="0" indent="0">
              <a:buNone/>
            </a:pPr>
            <a:endParaRPr lang="sv-SE" dirty="0"/>
          </a:p>
          <a:p>
            <a:pPr marL="0" indent="0">
              <a:buNone/>
            </a:pPr>
            <a:r>
              <a:rPr lang="sv-SE" dirty="0"/>
              <a:t>B) Lerhaltig jord</a:t>
            </a:r>
          </a:p>
          <a:p>
            <a:endParaRPr lang="sv-SE" dirty="0"/>
          </a:p>
        </p:txBody>
      </p:sp>
      <p:sp>
        <p:nvSpPr>
          <p:cNvPr id="6" name="Platshållare för innehåll 5">
            <a:extLst>
              <a:ext uri="{FF2B5EF4-FFF2-40B4-BE49-F238E27FC236}">
                <a16:creationId xmlns:a16="http://schemas.microsoft.com/office/drawing/2014/main" id="{1097D758-E6B4-484C-6C97-306E881F3940}"/>
              </a:ext>
            </a:extLst>
          </p:cNvPr>
          <p:cNvSpPr>
            <a:spLocks noGrp="1"/>
          </p:cNvSpPr>
          <p:nvPr>
            <p:ph sz="half" idx="2"/>
          </p:nvPr>
        </p:nvSpPr>
        <p:spPr/>
        <p:txBody>
          <a:bodyPr/>
          <a:lstStyle/>
          <a:p>
            <a:endParaRPr lang="sv-SE"/>
          </a:p>
        </p:txBody>
      </p:sp>
    </p:spTree>
    <p:extLst>
      <p:ext uri="{BB962C8B-B14F-4D97-AF65-F5344CB8AC3E}">
        <p14:creationId xmlns:p14="http://schemas.microsoft.com/office/powerpoint/2010/main" val="1568803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A44AB-DA97-5D55-1113-0763A8187782}"/>
            </a:ext>
          </a:extLst>
        </p:cNvPr>
        <p:cNvGrpSpPr/>
        <p:nvPr/>
      </p:nvGrpSpPr>
      <p:grpSpPr>
        <a:xfrm>
          <a:off x="0" y="0"/>
          <a:ext cx="0" cy="0"/>
          <a:chOff x="0" y="0"/>
          <a:chExt cx="0" cy="0"/>
        </a:xfrm>
      </p:grpSpPr>
      <p:pic>
        <p:nvPicPr>
          <p:cNvPr id="9" name="Bildobjekt 8" descr="En bild som visar text, skärmbild, diagram, cirkel&#10;&#10;AI-genererat innehåll kan vara felaktigt.">
            <a:extLst>
              <a:ext uri="{FF2B5EF4-FFF2-40B4-BE49-F238E27FC236}">
                <a16:creationId xmlns:a16="http://schemas.microsoft.com/office/drawing/2014/main" id="{E7A809B6-6B04-8067-3BD4-E0364FAB5882}"/>
              </a:ext>
            </a:extLst>
          </p:cNvPr>
          <p:cNvPicPr>
            <a:picLocks noChangeAspect="1"/>
          </p:cNvPicPr>
          <p:nvPr/>
        </p:nvPicPr>
        <p:blipFill>
          <a:blip r:embed="rId3">
            <a:extLst>
              <a:ext uri="{28A0092B-C50C-407E-A947-70E740481C1C}">
                <a14:useLocalDpi xmlns:a14="http://schemas.microsoft.com/office/drawing/2010/main" val="0"/>
              </a:ext>
            </a:extLst>
          </a:blip>
          <a:srcRect r="10580"/>
          <a:stretch>
            <a:fillRect/>
          </a:stretch>
        </p:blipFill>
        <p:spPr>
          <a:xfrm>
            <a:off x="6501419" y="912455"/>
            <a:ext cx="5541382" cy="5090407"/>
          </a:xfrm>
          <a:prstGeom prst="rect">
            <a:avLst/>
          </a:prstGeom>
        </p:spPr>
      </p:pic>
      <p:sp>
        <p:nvSpPr>
          <p:cNvPr id="3" name="textruta 2">
            <a:extLst>
              <a:ext uri="{FF2B5EF4-FFF2-40B4-BE49-F238E27FC236}">
                <a16:creationId xmlns:a16="http://schemas.microsoft.com/office/drawing/2014/main" id="{01364466-F21C-1F44-9907-141CE60F1809}"/>
              </a:ext>
            </a:extLst>
          </p:cNvPr>
          <p:cNvSpPr txBox="1"/>
          <p:nvPr/>
        </p:nvSpPr>
        <p:spPr>
          <a:xfrm>
            <a:off x="575732" y="378666"/>
            <a:ext cx="9587865" cy="646331"/>
          </a:xfrm>
          <a:prstGeom prst="rect">
            <a:avLst/>
          </a:prstGeom>
          <a:noFill/>
        </p:spPr>
        <p:txBody>
          <a:bodyPr wrap="square">
            <a:spAutoFit/>
          </a:bodyPr>
          <a:lstStyle/>
          <a:p>
            <a:r>
              <a:rPr lang="sv-SE" sz="3600" noProof="0" dirty="0" err="1">
                <a:latin typeface="Bebas Neue Regular" panose="020B0606020202050201" pitchFamily="34" charset="0"/>
              </a:rPr>
              <a:t>Vattenbalans</a:t>
            </a:r>
            <a:endParaRPr lang="sv-SE" sz="3600" noProof="0" dirty="0">
              <a:latin typeface="Bebas Neue Regular" panose="020B0606020202050201" pitchFamily="34" charset="0"/>
            </a:endParaRPr>
          </a:p>
        </p:txBody>
      </p:sp>
      <p:sp>
        <p:nvSpPr>
          <p:cNvPr id="5" name="textruta 4">
            <a:extLst>
              <a:ext uri="{FF2B5EF4-FFF2-40B4-BE49-F238E27FC236}">
                <a16:creationId xmlns:a16="http://schemas.microsoft.com/office/drawing/2014/main" id="{EADF8D3D-C69E-860B-BB24-8B6B757435FE}"/>
              </a:ext>
            </a:extLst>
          </p:cNvPr>
          <p:cNvSpPr txBox="1"/>
          <p:nvPr/>
        </p:nvSpPr>
        <p:spPr>
          <a:xfrm>
            <a:off x="571905" y="3158198"/>
            <a:ext cx="4797759" cy="1323439"/>
          </a:xfrm>
          <a:prstGeom prst="rect">
            <a:avLst/>
          </a:prstGeom>
          <a:noFill/>
        </p:spPr>
        <p:txBody>
          <a:bodyPr wrap="square">
            <a:spAutoFit/>
          </a:bodyPr>
          <a:lstStyle/>
          <a:p>
            <a:pPr algn="l">
              <a:buNone/>
            </a:pPr>
            <a:r>
              <a:rPr lang="sv-SE" sz="1600" b="0" i="0" dirty="0">
                <a:solidFill>
                  <a:srgbClr val="12212B"/>
                </a:solidFill>
                <a:effectLst/>
                <a:latin typeface="Poppins" pitchFamily="2" charset="77"/>
                <a:cs typeface="Poppins" pitchFamily="2" charset="77"/>
              </a:rPr>
              <a:t>Vattenbalansen förändras </a:t>
            </a:r>
            <a:br>
              <a:rPr lang="sv-SE" sz="1600" b="0" i="0" dirty="0">
                <a:solidFill>
                  <a:srgbClr val="12212B"/>
                </a:solidFill>
                <a:effectLst/>
                <a:latin typeface="Poppins" pitchFamily="2" charset="77"/>
                <a:cs typeface="Poppins" pitchFamily="2" charset="77"/>
              </a:rPr>
            </a:br>
            <a:r>
              <a:rPr lang="sv-SE" sz="1600" b="0" i="0" dirty="0">
                <a:solidFill>
                  <a:srgbClr val="12212B"/>
                </a:solidFill>
                <a:effectLst/>
                <a:latin typeface="Poppins" pitchFamily="2" charset="77"/>
                <a:cs typeface="Poppins" pitchFamily="2" charset="77"/>
              </a:rPr>
              <a:t>eftersom både tillförsel (nederbörd), </a:t>
            </a:r>
            <a:br>
              <a:rPr lang="sv-SE" sz="1600" b="0" i="0" dirty="0">
                <a:solidFill>
                  <a:srgbClr val="12212B"/>
                </a:solidFill>
                <a:effectLst/>
                <a:latin typeface="Poppins" pitchFamily="2" charset="77"/>
                <a:cs typeface="Poppins" pitchFamily="2" charset="77"/>
              </a:rPr>
            </a:br>
            <a:r>
              <a:rPr lang="sv-SE" sz="1600" b="0" i="0" dirty="0">
                <a:solidFill>
                  <a:srgbClr val="12212B"/>
                </a:solidFill>
                <a:effectLst/>
                <a:latin typeface="Poppins" pitchFamily="2" charset="77"/>
                <a:cs typeface="Poppins" pitchFamily="2" charset="77"/>
              </a:rPr>
              <a:t>förluster (avdunstning), </a:t>
            </a:r>
            <a:br>
              <a:rPr lang="sv-SE" sz="1600" b="0" i="0" dirty="0">
                <a:solidFill>
                  <a:srgbClr val="12212B"/>
                </a:solidFill>
                <a:effectLst/>
                <a:latin typeface="Poppins" pitchFamily="2" charset="77"/>
                <a:cs typeface="Poppins" pitchFamily="2" charset="77"/>
              </a:rPr>
            </a:br>
            <a:r>
              <a:rPr lang="sv-SE" sz="1600" b="0" i="0" dirty="0">
                <a:solidFill>
                  <a:srgbClr val="12212B"/>
                </a:solidFill>
                <a:effectLst/>
                <a:latin typeface="Poppins" pitchFamily="2" charset="77"/>
                <a:cs typeface="Poppins" pitchFamily="2" charset="77"/>
              </a:rPr>
              <a:t>lagring (snö/mark/sjöar) och</a:t>
            </a:r>
            <a:br>
              <a:rPr lang="sv-SE" sz="1600" b="0" i="0" dirty="0">
                <a:solidFill>
                  <a:srgbClr val="12212B"/>
                </a:solidFill>
                <a:effectLst/>
                <a:latin typeface="Poppins" pitchFamily="2" charset="77"/>
                <a:cs typeface="Poppins" pitchFamily="2" charset="77"/>
              </a:rPr>
            </a:br>
            <a:r>
              <a:rPr lang="sv-SE" sz="1600" b="0" i="0" dirty="0">
                <a:solidFill>
                  <a:srgbClr val="12212B"/>
                </a:solidFill>
                <a:effectLst/>
                <a:latin typeface="Poppins" pitchFamily="2" charset="77"/>
                <a:cs typeface="Poppins" pitchFamily="2" charset="77"/>
              </a:rPr>
              <a:t>flöden (avrinning) varierar över tid.</a:t>
            </a:r>
            <a:endParaRPr lang="sv-SE" sz="1600" dirty="0">
              <a:latin typeface="Poppins" pitchFamily="2" charset="77"/>
              <a:cs typeface="Poppins" pitchFamily="2" charset="77"/>
            </a:endParaRPr>
          </a:p>
        </p:txBody>
      </p:sp>
      <p:sp>
        <p:nvSpPr>
          <p:cNvPr id="4" name="textruta 3">
            <a:extLst>
              <a:ext uri="{FF2B5EF4-FFF2-40B4-BE49-F238E27FC236}">
                <a16:creationId xmlns:a16="http://schemas.microsoft.com/office/drawing/2014/main" id="{AB5B0900-2EA1-22E8-763E-55861A955395}"/>
              </a:ext>
            </a:extLst>
          </p:cNvPr>
          <p:cNvSpPr txBox="1"/>
          <p:nvPr/>
        </p:nvSpPr>
        <p:spPr>
          <a:xfrm>
            <a:off x="575731" y="1275050"/>
            <a:ext cx="7936673" cy="1815882"/>
          </a:xfrm>
          <a:prstGeom prst="rect">
            <a:avLst/>
          </a:prstGeom>
          <a:noFill/>
        </p:spPr>
        <p:txBody>
          <a:bodyPr wrap="square">
            <a:spAutoFit/>
          </a:bodyPr>
          <a:lstStyle/>
          <a:p>
            <a:pPr algn="l">
              <a:buNone/>
            </a:pPr>
            <a:r>
              <a:rPr lang="sv-SE" sz="1600" b="0" i="0" dirty="0">
                <a:solidFill>
                  <a:srgbClr val="12212B"/>
                </a:solidFill>
                <a:effectLst/>
                <a:latin typeface="Poppins" pitchFamily="2" charset="77"/>
                <a:cs typeface="Poppins" pitchFamily="2" charset="77"/>
              </a:rPr>
              <a:t>Vattenbalansen är sammanställning av inkommande, utgående </a:t>
            </a:r>
            <a:br>
              <a:rPr lang="sv-SE" sz="1600" b="0" i="0" dirty="0">
                <a:solidFill>
                  <a:srgbClr val="12212B"/>
                </a:solidFill>
                <a:effectLst/>
                <a:latin typeface="Poppins" pitchFamily="2" charset="77"/>
                <a:cs typeface="Poppins" pitchFamily="2" charset="77"/>
              </a:rPr>
            </a:br>
            <a:r>
              <a:rPr lang="sv-SE" sz="1600" b="0" i="0" dirty="0">
                <a:solidFill>
                  <a:srgbClr val="12212B"/>
                </a:solidFill>
                <a:effectLst/>
                <a:latin typeface="Poppins" pitchFamily="2" charset="77"/>
                <a:cs typeface="Poppins" pitchFamily="2" charset="77"/>
              </a:rPr>
              <a:t>och lagrat vatten i ett område under en bestämd tidsperiod. </a:t>
            </a:r>
          </a:p>
          <a:p>
            <a:pPr algn="l">
              <a:buNone/>
            </a:pPr>
            <a:endParaRPr lang="sv-SE" sz="1600" dirty="0">
              <a:solidFill>
                <a:srgbClr val="12212B"/>
              </a:solidFill>
              <a:latin typeface="Poppins" pitchFamily="2" charset="77"/>
              <a:cs typeface="Poppins" pitchFamily="2" charset="77"/>
            </a:endParaRPr>
          </a:p>
          <a:p>
            <a:pPr algn="l">
              <a:buNone/>
            </a:pPr>
            <a:r>
              <a:rPr lang="sv-SE" sz="1600" b="0" i="0" dirty="0">
                <a:solidFill>
                  <a:srgbClr val="12212B"/>
                </a:solidFill>
                <a:effectLst/>
                <a:latin typeface="Poppins" pitchFamily="2" charset="77"/>
                <a:cs typeface="Poppins" pitchFamily="2" charset="77"/>
              </a:rPr>
              <a:t>Vattenbalansens delar anges i millimeter vatten </a:t>
            </a:r>
          </a:p>
          <a:p>
            <a:pPr algn="l">
              <a:buNone/>
            </a:pPr>
            <a:r>
              <a:rPr lang="sv-SE" sz="1600" b="0" i="0" dirty="0">
                <a:solidFill>
                  <a:srgbClr val="12212B"/>
                </a:solidFill>
                <a:effectLst/>
                <a:latin typeface="Poppins" pitchFamily="2" charset="77"/>
                <a:cs typeface="Poppins" pitchFamily="2" charset="77"/>
              </a:rPr>
              <a:t>och påverkar ett valt område (röd cirkel) enligt bilden:</a:t>
            </a:r>
          </a:p>
          <a:p>
            <a:pPr>
              <a:buNone/>
            </a:pPr>
            <a:br>
              <a:rPr lang="sv-SE" sz="1600" dirty="0">
                <a:latin typeface="Poppins" pitchFamily="2" charset="77"/>
                <a:cs typeface="Poppins" pitchFamily="2" charset="77"/>
              </a:rPr>
            </a:br>
            <a:endParaRPr lang="sv-SE" sz="1600" dirty="0">
              <a:latin typeface="Poppins" pitchFamily="2" charset="77"/>
              <a:cs typeface="Poppins" pitchFamily="2" charset="77"/>
            </a:endParaRPr>
          </a:p>
        </p:txBody>
      </p:sp>
    </p:spTree>
    <p:extLst>
      <p:ext uri="{BB962C8B-B14F-4D97-AF65-F5344CB8AC3E}">
        <p14:creationId xmlns:p14="http://schemas.microsoft.com/office/powerpoint/2010/main" val="470246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000A540-F4A9-F5B9-2853-8645FB811481}"/>
              </a:ext>
            </a:extLst>
          </p:cNvPr>
          <p:cNvSpPr/>
          <p:nvPr/>
        </p:nvSpPr>
        <p:spPr>
          <a:xfrm flipH="1">
            <a:off x="2788914" y="-1"/>
            <a:ext cx="9568183" cy="6858001"/>
          </a:xfrm>
          <a:prstGeom prst="rect">
            <a:avLst/>
          </a:prstGeom>
          <a:gradFill flip="none" rotWithShape="1">
            <a:gsLst>
              <a:gs pos="0">
                <a:schemeClr val="accent1">
                  <a:alpha val="89676"/>
                  <a:lumMod val="94342"/>
                </a:schemeClr>
              </a:gs>
              <a:gs pos="75000">
                <a:schemeClr val="accent1">
                  <a:lumMod val="45000"/>
                  <a:lumOff val="55000"/>
                </a:schemeClr>
              </a:gs>
              <a:gs pos="100000">
                <a:schemeClr val="accent1">
                  <a:lumMod val="30000"/>
                  <a:lumOff val="7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noProof="0" dirty="0"/>
          </a:p>
        </p:txBody>
      </p:sp>
      <p:sp>
        <p:nvSpPr>
          <p:cNvPr id="3" name="CuadroTexto 7">
            <a:extLst>
              <a:ext uri="{FF2B5EF4-FFF2-40B4-BE49-F238E27FC236}">
                <a16:creationId xmlns:a16="http://schemas.microsoft.com/office/drawing/2014/main" id="{4AEAAF3A-455F-810F-2C6B-162592B5EC86}"/>
              </a:ext>
            </a:extLst>
          </p:cNvPr>
          <p:cNvSpPr txBox="1"/>
          <p:nvPr/>
        </p:nvSpPr>
        <p:spPr>
          <a:xfrm>
            <a:off x="3472152" y="1426239"/>
            <a:ext cx="8719848" cy="646331"/>
          </a:xfrm>
          <a:prstGeom prst="rect">
            <a:avLst/>
          </a:prstGeom>
          <a:noFill/>
        </p:spPr>
        <p:txBody>
          <a:bodyPr wrap="square" rtlCol="0">
            <a:spAutoFit/>
          </a:bodyPr>
          <a:lstStyle/>
          <a:p>
            <a:r>
              <a:rPr lang="sv-SE" sz="3600" noProof="0" dirty="0">
                <a:latin typeface="Bebas Neue Regular" panose="020B0606020202050201" pitchFamily="34" charset="0"/>
              </a:rPr>
              <a:t>INNEHÅLLSFÖRTECKNING</a:t>
            </a:r>
          </a:p>
        </p:txBody>
      </p:sp>
      <p:sp>
        <p:nvSpPr>
          <p:cNvPr id="4" name="CuadroTexto 5">
            <a:extLst>
              <a:ext uri="{FF2B5EF4-FFF2-40B4-BE49-F238E27FC236}">
                <a16:creationId xmlns:a16="http://schemas.microsoft.com/office/drawing/2014/main" id="{C1042DE3-0F54-C622-5131-1E03E68028B8}"/>
              </a:ext>
            </a:extLst>
          </p:cNvPr>
          <p:cNvSpPr txBox="1"/>
          <p:nvPr/>
        </p:nvSpPr>
        <p:spPr>
          <a:xfrm>
            <a:off x="3519708" y="2114100"/>
            <a:ext cx="5020926" cy="3754874"/>
          </a:xfrm>
          <a:prstGeom prst="rect">
            <a:avLst/>
          </a:prstGeom>
          <a:noFill/>
        </p:spPr>
        <p:txBody>
          <a:bodyPr wrap="none" rtlCol="0">
            <a:spAutoFit/>
          </a:bodyPr>
          <a:lstStyle/>
          <a:p>
            <a:pPr>
              <a:lnSpc>
                <a:spcPct val="150000"/>
              </a:lnSpc>
            </a:pPr>
            <a:r>
              <a:rPr lang="sv-SE" sz="1600" noProof="0" dirty="0">
                <a:solidFill>
                  <a:srgbClr val="5A312D"/>
                </a:solidFill>
                <a:latin typeface="Poppins" panose="00000500000000000000" pitchFamily="50" charset="0"/>
                <a:cs typeface="Poppins" panose="00000500000000000000" pitchFamily="50" charset="0"/>
              </a:rPr>
              <a:t>s 4		Så funkar lektionsupplägget</a:t>
            </a:r>
          </a:p>
          <a:p>
            <a:pPr>
              <a:lnSpc>
                <a:spcPct val="150000"/>
              </a:lnSpc>
            </a:pPr>
            <a:r>
              <a:rPr lang="sv-SE" sz="1600" noProof="0" dirty="0">
                <a:solidFill>
                  <a:srgbClr val="5A312D"/>
                </a:solidFill>
                <a:latin typeface="Poppins" panose="00000500000000000000" pitchFamily="50" charset="0"/>
                <a:cs typeface="Poppins" panose="00000500000000000000" pitchFamily="50" charset="0"/>
              </a:rPr>
              <a:t>s 6		Lektion 1: Europas jordar</a:t>
            </a:r>
            <a:br>
              <a:rPr lang="sv-SE" sz="1600" noProof="0" dirty="0">
                <a:solidFill>
                  <a:srgbClr val="5A312D"/>
                </a:solidFill>
                <a:latin typeface="Poppins" panose="00000500000000000000" pitchFamily="50" charset="0"/>
                <a:cs typeface="Poppins" panose="00000500000000000000" pitchFamily="50" charset="0"/>
              </a:rPr>
            </a:br>
            <a:r>
              <a:rPr lang="sv-SE" sz="1600" noProof="0" dirty="0">
                <a:solidFill>
                  <a:srgbClr val="5A312D"/>
                </a:solidFill>
                <a:latin typeface="Poppins" panose="00000500000000000000" pitchFamily="50" charset="0"/>
                <a:cs typeface="Poppins" panose="00000500000000000000" pitchFamily="50" charset="0"/>
              </a:rPr>
              <a:t>s 12		Lektion 2: Undersöka vattenerosion</a:t>
            </a:r>
          </a:p>
          <a:p>
            <a:pPr>
              <a:lnSpc>
                <a:spcPct val="150000"/>
              </a:lnSpc>
            </a:pPr>
            <a:r>
              <a:rPr lang="sv-SE" sz="1600" noProof="0" dirty="0">
                <a:solidFill>
                  <a:srgbClr val="5A312D"/>
                </a:solidFill>
                <a:latin typeface="Poppins" panose="00000500000000000000" pitchFamily="50" charset="0"/>
                <a:cs typeface="Poppins" panose="00000500000000000000" pitchFamily="50" charset="0"/>
              </a:rPr>
              <a:t>s 41		Lektion 3: Det virtuella labbet</a:t>
            </a:r>
          </a:p>
          <a:p>
            <a:pPr>
              <a:lnSpc>
                <a:spcPct val="150000"/>
              </a:lnSpc>
            </a:pPr>
            <a:r>
              <a:rPr lang="sv-SE" sz="1600" noProof="0" dirty="0">
                <a:solidFill>
                  <a:srgbClr val="5A312D"/>
                </a:solidFill>
                <a:latin typeface="Poppins" panose="00000500000000000000" pitchFamily="50" charset="0"/>
                <a:cs typeface="Poppins" panose="00000500000000000000" pitchFamily="50" charset="0"/>
              </a:rPr>
              <a:t>s 53		Material att skriva ut </a:t>
            </a:r>
          </a:p>
          <a:p>
            <a:pPr>
              <a:lnSpc>
                <a:spcPct val="150000"/>
              </a:lnSpc>
            </a:pPr>
            <a:r>
              <a:rPr lang="sv-SE" sz="1600" noProof="0" dirty="0">
                <a:solidFill>
                  <a:srgbClr val="5A312D"/>
                </a:solidFill>
                <a:latin typeface="Poppins" panose="00000500000000000000" pitchFamily="50" charset="0"/>
                <a:cs typeface="Poppins" panose="00000500000000000000" pitchFamily="50" charset="0"/>
              </a:rPr>
              <a:t>s 60		Fler filmer om </a:t>
            </a:r>
            <a:r>
              <a:rPr lang="sv-SE" sz="1600" noProof="0" dirty="0" err="1">
                <a:solidFill>
                  <a:srgbClr val="5A312D"/>
                </a:solidFill>
                <a:latin typeface="Poppins" panose="00000500000000000000" pitchFamily="50" charset="0"/>
                <a:cs typeface="Poppins" panose="00000500000000000000" pitchFamily="50" charset="0"/>
              </a:rPr>
              <a:t>jordhälsa</a:t>
            </a:r>
            <a:r>
              <a:rPr lang="sv-SE" sz="1600" noProof="0" dirty="0">
                <a:solidFill>
                  <a:srgbClr val="5A312D"/>
                </a:solidFill>
                <a:latin typeface="Poppins" panose="00000500000000000000" pitchFamily="50" charset="0"/>
                <a:cs typeface="Poppins" panose="00000500000000000000" pitchFamily="50" charset="0"/>
              </a:rPr>
              <a:t> (på engelska)</a:t>
            </a:r>
          </a:p>
          <a:p>
            <a:pPr>
              <a:lnSpc>
                <a:spcPct val="150000"/>
              </a:lnSpc>
            </a:pPr>
            <a:r>
              <a:rPr lang="sv-SE" sz="1600" noProof="0" dirty="0">
                <a:solidFill>
                  <a:srgbClr val="5A312D"/>
                </a:solidFill>
                <a:latin typeface="Poppins" panose="00000500000000000000" pitchFamily="50" charset="0"/>
                <a:cs typeface="Poppins" panose="00000500000000000000" pitchFamily="50" charset="0"/>
              </a:rPr>
              <a:t>s 64		Den pedagogiska modellen</a:t>
            </a:r>
          </a:p>
          <a:p>
            <a:pPr>
              <a:lnSpc>
                <a:spcPct val="150000"/>
              </a:lnSpc>
            </a:pPr>
            <a:endParaRPr lang="sv-SE" sz="1600" noProof="0" dirty="0">
              <a:solidFill>
                <a:srgbClr val="5A312D"/>
              </a:solidFill>
              <a:latin typeface="Poppins" panose="00000500000000000000" pitchFamily="50" charset="0"/>
              <a:cs typeface="Poppins" panose="00000500000000000000" pitchFamily="50" charset="0"/>
            </a:endParaRPr>
          </a:p>
          <a:p>
            <a:pPr marL="342908" indent="-342908">
              <a:lnSpc>
                <a:spcPct val="150000"/>
              </a:lnSpc>
              <a:buFontTx/>
              <a:buAutoNum type="arabicPeriod"/>
            </a:pPr>
            <a:endParaRPr lang="sv-SE" sz="1600" noProof="0" dirty="0">
              <a:solidFill>
                <a:srgbClr val="5A312D"/>
              </a:solidFill>
              <a:latin typeface="Poppins" panose="00000500000000000000" pitchFamily="50" charset="0"/>
              <a:cs typeface="Poppins" panose="00000500000000000000" pitchFamily="50" charset="0"/>
            </a:endParaRPr>
          </a:p>
          <a:p>
            <a:pPr marL="342908" indent="-342908">
              <a:lnSpc>
                <a:spcPct val="150000"/>
              </a:lnSpc>
              <a:buAutoNum type="arabicPeriod"/>
            </a:pPr>
            <a:endParaRPr lang="sv-SE" sz="1600" noProof="0" dirty="0">
              <a:solidFill>
                <a:srgbClr val="5A312D"/>
              </a:solidFill>
              <a:latin typeface="Poppins" panose="00000500000000000000" pitchFamily="50" charset="0"/>
              <a:cs typeface="Poppins" panose="00000500000000000000" pitchFamily="50" charset="0"/>
            </a:endParaRPr>
          </a:p>
        </p:txBody>
      </p:sp>
      <p:pic>
        <p:nvPicPr>
          <p:cNvPr id="7" name="Bildobjekt 6">
            <a:extLst>
              <a:ext uri="{FF2B5EF4-FFF2-40B4-BE49-F238E27FC236}">
                <a16:creationId xmlns:a16="http://schemas.microsoft.com/office/drawing/2014/main" id="{6F8ED66F-DCDF-B908-FAF1-84E8DB75E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22" y="4942085"/>
            <a:ext cx="1738582" cy="459319"/>
          </a:xfrm>
          <a:prstGeom prst="rect">
            <a:avLst/>
          </a:prstGeom>
        </p:spPr>
      </p:pic>
      <p:pic>
        <p:nvPicPr>
          <p:cNvPr id="9" name="Bildobjekt 8">
            <a:extLst>
              <a:ext uri="{FF2B5EF4-FFF2-40B4-BE49-F238E27FC236}">
                <a16:creationId xmlns:a16="http://schemas.microsoft.com/office/drawing/2014/main" id="{61E9F561-89FB-0FBF-9FA0-DC1A4A57E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22" y="5614863"/>
            <a:ext cx="1566161" cy="368048"/>
          </a:xfrm>
          <a:prstGeom prst="rect">
            <a:avLst/>
          </a:prstGeom>
        </p:spPr>
      </p:pic>
      <p:pic>
        <p:nvPicPr>
          <p:cNvPr id="10" name="Imagen 11">
            <a:extLst>
              <a:ext uri="{FF2B5EF4-FFF2-40B4-BE49-F238E27FC236}">
                <a16:creationId xmlns:a16="http://schemas.microsoft.com/office/drawing/2014/main" id="{F8C763E3-CD85-F56E-A136-F1F90A370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22" y="6196370"/>
            <a:ext cx="1990398" cy="417984"/>
          </a:xfrm>
          <a:prstGeom prst="rect">
            <a:avLst/>
          </a:prstGeom>
        </p:spPr>
      </p:pic>
    </p:spTree>
    <p:extLst>
      <p:ext uri="{BB962C8B-B14F-4D97-AF65-F5344CB8AC3E}">
        <p14:creationId xmlns:p14="http://schemas.microsoft.com/office/powerpoint/2010/main" val="698390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289D-E48D-8601-DBA6-43BE3EB643F7}"/>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E8CDF8B0-059A-D878-3D08-F309D0F91E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AC1C70F0-9E86-E5AC-BE9A-41F2943424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532AAE14-63FF-1CF6-2450-D479283147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8CB5043-1457-31AE-1255-EEA1C4069C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textruta 2">
            <a:extLst>
              <a:ext uri="{FF2B5EF4-FFF2-40B4-BE49-F238E27FC236}">
                <a16:creationId xmlns:a16="http://schemas.microsoft.com/office/drawing/2014/main" id="{7A955A04-D845-F3C9-A6FC-B054B08EAA29}"/>
              </a:ext>
            </a:extLst>
          </p:cNvPr>
          <p:cNvSpPr txBox="1"/>
          <p:nvPr/>
        </p:nvSpPr>
        <p:spPr>
          <a:xfrm>
            <a:off x="575732" y="378666"/>
            <a:ext cx="9587865" cy="646331"/>
          </a:xfrm>
          <a:prstGeom prst="rect">
            <a:avLst/>
          </a:prstGeom>
          <a:noFill/>
        </p:spPr>
        <p:txBody>
          <a:bodyPr wrap="square">
            <a:spAutoFit/>
          </a:bodyPr>
          <a:lstStyle/>
          <a:p>
            <a:r>
              <a:rPr lang="sv-SE" sz="3600" dirty="0">
                <a:latin typeface="Bebas Neue Regular" panose="020B0606020202050201" pitchFamily="34" charset="0"/>
              </a:rPr>
              <a:t>Faktorerna som påverkar </a:t>
            </a:r>
            <a:r>
              <a:rPr lang="sv-SE" sz="3600" noProof="0" dirty="0">
                <a:latin typeface="Bebas Neue Regular" panose="020B0606020202050201" pitchFamily="34" charset="0"/>
              </a:rPr>
              <a:t>Vattenbalansen</a:t>
            </a:r>
          </a:p>
        </p:txBody>
      </p:sp>
      <p:sp>
        <p:nvSpPr>
          <p:cNvPr id="4" name="textruta 3">
            <a:extLst>
              <a:ext uri="{FF2B5EF4-FFF2-40B4-BE49-F238E27FC236}">
                <a16:creationId xmlns:a16="http://schemas.microsoft.com/office/drawing/2014/main" id="{F83EFBA7-FF55-B638-18C1-810437813E90}"/>
              </a:ext>
            </a:extLst>
          </p:cNvPr>
          <p:cNvSpPr txBox="1"/>
          <p:nvPr/>
        </p:nvSpPr>
        <p:spPr>
          <a:xfrm>
            <a:off x="575731" y="1275050"/>
            <a:ext cx="7936673" cy="2831544"/>
          </a:xfrm>
          <a:prstGeom prst="rect">
            <a:avLst/>
          </a:prstGeom>
          <a:noFill/>
        </p:spPr>
        <p:txBody>
          <a:bodyPr wrap="square">
            <a:spAutoFit/>
          </a:bodyPr>
          <a:lstStyle/>
          <a:p>
            <a:r>
              <a:rPr lang="sv-SE" b="1" dirty="0"/>
              <a:t>Nederbörd</a:t>
            </a:r>
          </a:p>
          <a:p>
            <a:r>
              <a:rPr lang="sv-SE" dirty="0"/>
              <a:t>Nederbörd är regn, snö, hagel och is och anges i vattenmängd i smält form. </a:t>
            </a:r>
          </a:p>
          <a:p>
            <a:endParaRPr lang="sv-SE" dirty="0"/>
          </a:p>
          <a:p>
            <a:r>
              <a:rPr lang="sv-SE" b="1" dirty="0"/>
              <a:t>Avdunstning och transpiration</a:t>
            </a:r>
          </a:p>
          <a:p>
            <a:r>
              <a:rPr lang="sv-SE" dirty="0"/>
              <a:t>Avdunstning sker från både land- och vattenytor</a:t>
            </a:r>
          </a:p>
          <a:p>
            <a:endParaRPr lang="sv-SE" dirty="0"/>
          </a:p>
          <a:p>
            <a:r>
              <a:rPr lang="sv-SE" b="1" dirty="0"/>
              <a:t>Utflöde</a:t>
            </a:r>
          </a:p>
          <a:p>
            <a:r>
              <a:rPr lang="sv-SE" dirty="0"/>
              <a:t>Utflödet är mängden vatten som runnit ut från området minus mängden vatten som runnit till området, summerat över den aktuella tidperioden. </a:t>
            </a:r>
            <a:br>
              <a:rPr lang="sv-SE" sz="1600" dirty="0">
                <a:latin typeface="Poppins" pitchFamily="2" charset="77"/>
                <a:cs typeface="Poppins" pitchFamily="2" charset="77"/>
              </a:rPr>
            </a:br>
            <a:endParaRPr lang="sv-SE" sz="1600" dirty="0">
              <a:latin typeface="Poppins" pitchFamily="2" charset="77"/>
              <a:cs typeface="Poppins" pitchFamily="2" charset="77"/>
            </a:endParaRPr>
          </a:p>
        </p:txBody>
      </p:sp>
    </p:spTree>
    <p:extLst>
      <p:ext uri="{BB962C8B-B14F-4D97-AF65-F5344CB8AC3E}">
        <p14:creationId xmlns:p14="http://schemas.microsoft.com/office/powerpoint/2010/main" val="159085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66264-1E2B-AF21-1549-EFA9E96FF65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73AF8A4-FFE5-6B56-3A3B-30FB98961295}"/>
              </a:ext>
            </a:extLst>
          </p:cNvPr>
          <p:cNvSpPr txBox="1"/>
          <p:nvPr/>
        </p:nvSpPr>
        <p:spPr>
          <a:xfrm>
            <a:off x="597312" y="809497"/>
            <a:ext cx="12105434"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2 (60 min) </a:t>
            </a:r>
            <a:r>
              <a:rPr lang="sv-SE" sz="4400" noProof="0" dirty="0">
                <a:latin typeface="Bebas Neue Regular" panose="020B0606020202050201" pitchFamily="34" charset="0"/>
              </a:rPr>
              <a:t> Kolla vattentillgången på olika platser</a:t>
            </a:r>
          </a:p>
        </p:txBody>
      </p:sp>
      <p:sp>
        <p:nvSpPr>
          <p:cNvPr id="9" name="CuadroTexto 8">
            <a:extLst>
              <a:ext uri="{FF2B5EF4-FFF2-40B4-BE49-F238E27FC236}">
                <a16:creationId xmlns:a16="http://schemas.microsoft.com/office/drawing/2014/main" id="{C6722A25-60A1-69BC-2DB2-EC03F0482AE1}"/>
              </a:ext>
            </a:extLst>
          </p:cNvPr>
          <p:cNvSpPr txBox="1"/>
          <p:nvPr/>
        </p:nvSpPr>
        <p:spPr>
          <a:xfrm>
            <a:off x="569743" y="1704668"/>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noProof="0" dirty="0">
                <a:solidFill>
                  <a:schemeClr val="tx1"/>
                </a:solidFill>
              </a:rPr>
              <a:t>Jobba gruppvis: 4-5 elever i varje</a:t>
            </a:r>
          </a:p>
          <a:p>
            <a:pPr>
              <a:buFont typeface="Arial" panose="020B0604020202020204" pitchFamily="34" charset="0"/>
              <a:buChar char="•"/>
            </a:pPr>
            <a:r>
              <a:rPr lang="sv-SE" sz="2000" noProof="0" dirty="0">
                <a:solidFill>
                  <a:schemeClr val="tx1"/>
                </a:solidFill>
              </a:rPr>
              <a:t>Öppna </a:t>
            </a:r>
            <a:r>
              <a:rPr lang="sv-SE" sz="2000" noProof="0" dirty="0" err="1">
                <a:solidFill>
                  <a:schemeClr val="tx1"/>
                </a:solidFill>
              </a:rPr>
              <a:t>Water</a:t>
            </a:r>
            <a:r>
              <a:rPr lang="sv-SE" sz="2000" noProof="0" dirty="0">
                <a:solidFill>
                  <a:schemeClr val="tx1"/>
                </a:solidFill>
              </a:rPr>
              <a:t> </a:t>
            </a:r>
            <a:r>
              <a:rPr lang="sv-SE" sz="2000" noProof="0" dirty="0" err="1">
                <a:solidFill>
                  <a:schemeClr val="tx1"/>
                </a:solidFill>
              </a:rPr>
              <a:t>Balance</a:t>
            </a:r>
            <a:r>
              <a:rPr lang="sv-SE" sz="2000" noProof="0" dirty="0">
                <a:solidFill>
                  <a:schemeClr val="tx1"/>
                </a:solidFill>
              </a:rPr>
              <a:t>: </a:t>
            </a:r>
            <a:r>
              <a:rPr lang="sv-SE" sz="2000" dirty="0" err="1">
                <a:solidFill>
                  <a:srgbClr val="0CAF8F"/>
                </a:solidFill>
              </a:rPr>
              <a:t>https</a:t>
            </a:r>
            <a:r>
              <a:rPr lang="sv-SE" sz="2000" dirty="0">
                <a:solidFill>
                  <a:srgbClr val="0CAF8F"/>
                </a:solidFill>
              </a:rPr>
              <a:t>://</a:t>
            </a:r>
            <a:r>
              <a:rPr lang="sv-SE" sz="2000" dirty="0" err="1">
                <a:solidFill>
                  <a:srgbClr val="0CAF8F"/>
                </a:solidFill>
              </a:rPr>
              <a:t>livingatlas.arcgis.com</a:t>
            </a:r>
            <a:r>
              <a:rPr lang="sv-SE" sz="2000" dirty="0">
                <a:solidFill>
                  <a:srgbClr val="0CAF8F"/>
                </a:solidFill>
              </a:rPr>
              <a:t>/</a:t>
            </a:r>
            <a:r>
              <a:rPr lang="sv-SE" sz="2000" dirty="0" err="1">
                <a:solidFill>
                  <a:srgbClr val="0CAF8F"/>
                </a:solidFill>
              </a:rPr>
              <a:t>waterbalance</a:t>
            </a:r>
            <a:r>
              <a:rPr lang="sv-SE" sz="2000" dirty="0">
                <a:solidFill>
                  <a:srgbClr val="0CAF8F"/>
                </a:solidFill>
              </a:rPr>
              <a:t>/</a:t>
            </a:r>
          </a:p>
          <a:p>
            <a:pPr marL="0" indent="0">
              <a:buNone/>
            </a:pPr>
            <a:endParaRPr lang="sv-SE" sz="2000" noProof="0" dirty="0">
              <a:solidFill>
                <a:schemeClr val="tx1"/>
              </a:solidFill>
            </a:endParaRPr>
          </a:p>
        </p:txBody>
      </p:sp>
      <p:pic>
        <p:nvPicPr>
          <p:cNvPr id="2" name="Bildobjekt 1" descr="En bild som visar text, skärmbild, karta&#10;&#10;AI-genererat innehåll kan vara felaktigt.">
            <a:extLst>
              <a:ext uri="{FF2B5EF4-FFF2-40B4-BE49-F238E27FC236}">
                <a16:creationId xmlns:a16="http://schemas.microsoft.com/office/drawing/2014/main" id="{E8F67B80-CB92-23C9-E4E1-7CAF35E01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76" y="2995924"/>
            <a:ext cx="6392502" cy="3233202"/>
          </a:xfrm>
          <a:prstGeom prst="rect">
            <a:avLst/>
          </a:prstGeom>
        </p:spPr>
      </p:pic>
    </p:spTree>
    <p:extLst>
      <p:ext uri="{BB962C8B-B14F-4D97-AF65-F5344CB8AC3E}">
        <p14:creationId xmlns:p14="http://schemas.microsoft.com/office/powerpoint/2010/main" val="1453517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27C6-C42B-6A53-FD88-E926272034CA}"/>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D65640AD-356B-15E0-273F-37FACE39F172}"/>
              </a:ext>
            </a:extLst>
          </p:cNvPr>
          <p:cNvSpPr txBox="1"/>
          <p:nvPr/>
        </p:nvSpPr>
        <p:spPr>
          <a:xfrm>
            <a:off x="374863" y="646639"/>
            <a:ext cx="8214200" cy="559383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noProof="0" dirty="0">
                <a:solidFill>
                  <a:schemeClr val="tx1"/>
                </a:solidFill>
              </a:rPr>
              <a:t>Välj </a:t>
            </a:r>
            <a:r>
              <a:rPr lang="sv-SE" sz="2000" dirty="0">
                <a:solidFill>
                  <a:schemeClr val="tx1"/>
                </a:solidFill>
              </a:rPr>
              <a:t>en parameter att undersöka </a:t>
            </a:r>
            <a:br>
              <a:rPr lang="sv-SE" sz="2000" dirty="0">
                <a:solidFill>
                  <a:schemeClr val="tx1"/>
                </a:solidFill>
              </a:rPr>
            </a:br>
            <a:r>
              <a:rPr lang="sv-SE" sz="2000" dirty="0">
                <a:solidFill>
                  <a:schemeClr val="tx1"/>
                </a:solidFill>
              </a:rPr>
              <a:t>– de finns i menyn längst upp till vänster (se bilden)</a:t>
            </a:r>
            <a:br>
              <a:rPr lang="sv-SE" sz="2000" dirty="0">
                <a:solidFill>
                  <a:schemeClr val="tx1"/>
                </a:solidFill>
              </a:rPr>
            </a:br>
            <a:r>
              <a:rPr lang="sv-SE" sz="2000" b="1" noProof="0" dirty="0" err="1">
                <a:solidFill>
                  <a:schemeClr val="tx1"/>
                </a:solidFill>
              </a:rPr>
              <a:t>Soil</a:t>
            </a:r>
            <a:r>
              <a:rPr lang="sv-SE" sz="2000" b="1" noProof="0" dirty="0">
                <a:solidFill>
                  <a:schemeClr val="tx1"/>
                </a:solidFill>
              </a:rPr>
              <a:t> </a:t>
            </a:r>
            <a:r>
              <a:rPr lang="sv-SE" sz="2000" b="1" noProof="0" dirty="0" err="1">
                <a:solidFill>
                  <a:schemeClr val="tx1"/>
                </a:solidFill>
              </a:rPr>
              <a:t>Moisture</a:t>
            </a:r>
            <a:r>
              <a:rPr lang="sv-SE" sz="2000" b="1" dirty="0">
                <a:solidFill>
                  <a:schemeClr val="tx1"/>
                </a:solidFill>
              </a:rPr>
              <a:t> </a:t>
            </a:r>
            <a:r>
              <a:rPr lang="sv-SE" sz="2000" dirty="0">
                <a:solidFill>
                  <a:schemeClr val="tx1"/>
                </a:solidFill>
              </a:rPr>
              <a:t>(jordens fukthalt)</a:t>
            </a:r>
            <a:br>
              <a:rPr lang="sv-SE" sz="2000" noProof="0" dirty="0">
                <a:solidFill>
                  <a:schemeClr val="tx1"/>
                </a:solidFill>
              </a:rPr>
            </a:br>
            <a:r>
              <a:rPr lang="sv-SE" sz="2000" b="1" noProof="0" dirty="0" err="1">
                <a:solidFill>
                  <a:schemeClr val="tx1"/>
                </a:solidFill>
              </a:rPr>
              <a:t>Snowpack</a:t>
            </a:r>
            <a:r>
              <a:rPr lang="sv-SE" sz="2000" noProof="0" dirty="0">
                <a:solidFill>
                  <a:schemeClr val="tx1"/>
                </a:solidFill>
              </a:rPr>
              <a:t> (snötäcke)</a:t>
            </a:r>
            <a:br>
              <a:rPr lang="sv-SE" sz="2000" noProof="0" dirty="0">
                <a:solidFill>
                  <a:schemeClr val="tx1"/>
                </a:solidFill>
              </a:rPr>
            </a:br>
            <a:r>
              <a:rPr lang="sv-SE" sz="2000" b="1" noProof="0" dirty="0" err="1">
                <a:solidFill>
                  <a:schemeClr val="tx1"/>
                </a:solidFill>
              </a:rPr>
              <a:t>Precipitation</a:t>
            </a:r>
            <a:r>
              <a:rPr lang="sv-SE" sz="2000" noProof="0" dirty="0">
                <a:solidFill>
                  <a:schemeClr val="tx1"/>
                </a:solidFill>
              </a:rPr>
              <a:t> (nederbörd)</a:t>
            </a:r>
            <a:br>
              <a:rPr lang="sv-SE" sz="2000" noProof="0" dirty="0">
                <a:solidFill>
                  <a:schemeClr val="tx1"/>
                </a:solidFill>
              </a:rPr>
            </a:br>
            <a:r>
              <a:rPr lang="sv-SE" sz="2000" b="1" noProof="0" dirty="0" err="1">
                <a:solidFill>
                  <a:schemeClr val="tx1"/>
                </a:solidFill>
              </a:rPr>
              <a:t>Evapotranspiration</a:t>
            </a:r>
            <a:r>
              <a:rPr lang="sv-SE" sz="2000" dirty="0">
                <a:solidFill>
                  <a:schemeClr val="tx1"/>
                </a:solidFill>
              </a:rPr>
              <a:t> (</a:t>
            </a:r>
            <a:r>
              <a:rPr lang="sv-SE" sz="2000" dirty="0" err="1">
                <a:solidFill>
                  <a:schemeClr val="tx1"/>
                </a:solidFill>
              </a:rPr>
              <a:t>evapotranspiration</a:t>
            </a:r>
            <a:r>
              <a:rPr lang="sv-SE" sz="2000" dirty="0">
                <a:solidFill>
                  <a:schemeClr val="tx1"/>
                </a:solidFill>
              </a:rPr>
              <a:t>)</a:t>
            </a:r>
            <a:br>
              <a:rPr lang="sv-SE" sz="2000" dirty="0">
                <a:solidFill>
                  <a:schemeClr val="tx1"/>
                </a:solidFill>
              </a:rPr>
            </a:br>
            <a:r>
              <a:rPr lang="sv-SE" sz="2000" b="1" noProof="0" dirty="0" err="1">
                <a:solidFill>
                  <a:schemeClr val="tx1"/>
                </a:solidFill>
              </a:rPr>
              <a:t>Runoff</a:t>
            </a:r>
            <a:r>
              <a:rPr lang="sv-SE" sz="2000" b="1" dirty="0">
                <a:solidFill>
                  <a:schemeClr val="tx1"/>
                </a:solidFill>
              </a:rPr>
              <a:t> </a:t>
            </a:r>
            <a:r>
              <a:rPr lang="sv-SE" sz="2000" dirty="0">
                <a:solidFill>
                  <a:schemeClr val="tx1"/>
                </a:solidFill>
              </a:rPr>
              <a:t>(avrinning)</a:t>
            </a:r>
            <a:br>
              <a:rPr lang="sv-SE" sz="2000" dirty="0">
                <a:solidFill>
                  <a:schemeClr val="tx1"/>
                </a:solidFill>
              </a:rPr>
            </a:br>
            <a:r>
              <a:rPr lang="sv-SE" sz="2000" b="1" noProof="0" dirty="0">
                <a:solidFill>
                  <a:schemeClr val="tx1"/>
                </a:solidFill>
              </a:rPr>
              <a:t>Change in </a:t>
            </a:r>
            <a:r>
              <a:rPr lang="sv-SE" sz="2000" b="1" noProof="0" dirty="0" err="1">
                <a:solidFill>
                  <a:schemeClr val="tx1"/>
                </a:solidFill>
              </a:rPr>
              <a:t>Storage</a:t>
            </a:r>
            <a:r>
              <a:rPr lang="sv-SE" sz="2000" b="1" dirty="0">
                <a:solidFill>
                  <a:schemeClr val="tx1"/>
                </a:solidFill>
              </a:rPr>
              <a:t> </a:t>
            </a:r>
            <a:r>
              <a:rPr lang="sv-SE" sz="2000" dirty="0">
                <a:solidFill>
                  <a:schemeClr val="tx1"/>
                </a:solidFill>
              </a:rPr>
              <a:t>(</a:t>
            </a:r>
            <a:r>
              <a:rPr lang="sv-SE" sz="2000" noProof="0" dirty="0">
                <a:solidFill>
                  <a:schemeClr val="tx1"/>
                </a:solidFill>
              </a:rPr>
              <a:t>vattenlagringens förändring) </a:t>
            </a:r>
          </a:p>
          <a:p>
            <a:pPr>
              <a:buFont typeface="Arial" panose="020B0604020202020204" pitchFamily="34" charset="0"/>
              <a:buChar char="•"/>
            </a:pPr>
            <a:endParaRPr lang="sv-SE" sz="2000" dirty="0">
              <a:solidFill>
                <a:schemeClr val="tx1"/>
              </a:solidFill>
            </a:endParaRPr>
          </a:p>
          <a:p>
            <a:pPr>
              <a:buFont typeface="Arial" panose="020B0604020202020204" pitchFamily="34" charset="0"/>
              <a:buChar char="•"/>
            </a:pPr>
            <a:r>
              <a:rPr lang="sv-SE" sz="2000" dirty="0">
                <a:solidFill>
                  <a:schemeClr val="tx1"/>
                </a:solidFill>
              </a:rPr>
              <a:t>Välj tre platser att undersöka per grupp.</a:t>
            </a:r>
          </a:p>
          <a:p>
            <a:pPr>
              <a:buFont typeface="Arial" panose="020B0604020202020204" pitchFamily="34" charset="0"/>
              <a:buChar char="•"/>
            </a:pPr>
            <a:r>
              <a:rPr lang="sv-SE" sz="2000" dirty="0">
                <a:solidFill>
                  <a:schemeClr val="tx1"/>
                </a:solidFill>
              </a:rPr>
              <a:t>Titta på platsens </a:t>
            </a:r>
            <a:r>
              <a:rPr lang="sv-SE" sz="2000" dirty="0" err="1">
                <a:solidFill>
                  <a:schemeClr val="tx1"/>
                </a:solidFill>
              </a:rPr>
              <a:t>vattenbalans</a:t>
            </a:r>
            <a:r>
              <a:rPr lang="sv-SE" sz="2000" dirty="0">
                <a:solidFill>
                  <a:schemeClr val="tx1"/>
                </a:solidFill>
              </a:rPr>
              <a:t>, vattenlagring och hur det har utvecklats över tid. </a:t>
            </a:r>
          </a:p>
        </p:txBody>
      </p:sp>
      <p:pic>
        <p:nvPicPr>
          <p:cNvPr id="2" name="Bildobjekt 1" descr="En bild som visar text, skärmbild, karta&#10;&#10;AI-genererat innehåll kan vara felaktigt.">
            <a:extLst>
              <a:ext uri="{FF2B5EF4-FFF2-40B4-BE49-F238E27FC236}">
                <a16:creationId xmlns:a16="http://schemas.microsoft.com/office/drawing/2014/main" id="{78911164-9BEA-EB12-F13C-25D3904B445D}"/>
              </a:ext>
            </a:extLst>
          </p:cNvPr>
          <p:cNvPicPr>
            <a:picLocks noChangeAspect="1"/>
          </p:cNvPicPr>
          <p:nvPr/>
        </p:nvPicPr>
        <p:blipFill>
          <a:blip r:embed="rId2">
            <a:extLst>
              <a:ext uri="{28A0092B-C50C-407E-A947-70E740481C1C}">
                <a14:useLocalDpi xmlns:a14="http://schemas.microsoft.com/office/drawing/2010/main" val="0"/>
              </a:ext>
            </a:extLst>
          </a:blip>
          <a:srcRect r="35178"/>
          <a:stretch>
            <a:fillRect/>
          </a:stretch>
        </p:blipFill>
        <p:spPr>
          <a:xfrm>
            <a:off x="8214200" y="646639"/>
            <a:ext cx="3588739" cy="2800126"/>
          </a:xfrm>
          <a:prstGeom prst="rect">
            <a:avLst/>
          </a:prstGeom>
        </p:spPr>
      </p:pic>
      <p:pic>
        <p:nvPicPr>
          <p:cNvPr id="4" name="Bildobjekt 3" descr="En bild som visar text, skärmbild, programvara&#10;&#10;AI-genererat innehåll kan vara felaktigt.">
            <a:extLst>
              <a:ext uri="{FF2B5EF4-FFF2-40B4-BE49-F238E27FC236}">
                <a16:creationId xmlns:a16="http://schemas.microsoft.com/office/drawing/2014/main" id="{0DAB9B51-D2B5-31B5-D53B-586E3B5AB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187" y="2993473"/>
            <a:ext cx="2500371" cy="2146211"/>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Pennanteckning 4">
                <a:extLst>
                  <a:ext uri="{FF2B5EF4-FFF2-40B4-BE49-F238E27FC236}">
                    <a16:creationId xmlns:a16="http://schemas.microsoft.com/office/drawing/2014/main" id="{73D198B8-331B-EC8B-DD9D-06E4D04256F6}"/>
                  </a:ext>
                </a:extLst>
              </p14:cNvPr>
              <p14:cNvContentPartPr/>
              <p14:nvPr/>
            </p14:nvContentPartPr>
            <p14:xfrm>
              <a:off x="8483223" y="1458127"/>
              <a:ext cx="360" cy="360"/>
            </p14:xfrm>
          </p:contentPart>
        </mc:Choice>
        <mc:Fallback xmlns="">
          <p:pic>
            <p:nvPicPr>
              <p:cNvPr id="5" name="Pennanteckning 4">
                <a:extLst>
                  <a:ext uri="{FF2B5EF4-FFF2-40B4-BE49-F238E27FC236}">
                    <a16:creationId xmlns:a16="http://schemas.microsoft.com/office/drawing/2014/main" id="{73D198B8-331B-EC8B-DD9D-06E4D04256F6}"/>
                  </a:ext>
                </a:extLst>
              </p:cNvPr>
              <p:cNvPicPr/>
              <p:nvPr/>
            </p:nvPicPr>
            <p:blipFill>
              <a:blip r:embed="rId5"/>
              <a:stretch>
                <a:fillRect/>
              </a:stretch>
            </p:blipFill>
            <p:spPr>
              <a:xfrm>
                <a:off x="8474223" y="14491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Pennanteckning 6">
                <a:extLst>
                  <a:ext uri="{FF2B5EF4-FFF2-40B4-BE49-F238E27FC236}">
                    <a16:creationId xmlns:a16="http://schemas.microsoft.com/office/drawing/2014/main" id="{B6EAB88F-D438-5F24-BB4A-73C90B6F76C3}"/>
                  </a:ext>
                </a:extLst>
              </p14:cNvPr>
              <p14:cNvContentPartPr/>
              <p14:nvPr/>
            </p14:nvContentPartPr>
            <p14:xfrm>
              <a:off x="9333183" y="3734407"/>
              <a:ext cx="360" cy="360"/>
            </p14:xfrm>
          </p:contentPart>
        </mc:Choice>
        <mc:Fallback xmlns="">
          <p:pic>
            <p:nvPicPr>
              <p:cNvPr id="7" name="Pennanteckning 6">
                <a:extLst>
                  <a:ext uri="{FF2B5EF4-FFF2-40B4-BE49-F238E27FC236}">
                    <a16:creationId xmlns:a16="http://schemas.microsoft.com/office/drawing/2014/main" id="{B6EAB88F-D438-5F24-BB4A-73C90B6F76C3}"/>
                  </a:ext>
                </a:extLst>
              </p:cNvPr>
              <p:cNvPicPr/>
              <p:nvPr/>
            </p:nvPicPr>
            <p:blipFill>
              <a:blip r:embed="rId5"/>
              <a:stretch>
                <a:fillRect/>
              </a:stretch>
            </p:blipFill>
            <p:spPr>
              <a:xfrm>
                <a:off x="9324183" y="37257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Pennanteckning 28">
                <a:extLst>
                  <a:ext uri="{FF2B5EF4-FFF2-40B4-BE49-F238E27FC236}">
                    <a16:creationId xmlns:a16="http://schemas.microsoft.com/office/drawing/2014/main" id="{B0E2B611-77C2-7EB8-988F-3DFE43A17D07}"/>
                  </a:ext>
                </a:extLst>
              </p14:cNvPr>
              <p14:cNvContentPartPr/>
              <p14:nvPr/>
            </p14:nvContentPartPr>
            <p14:xfrm>
              <a:off x="8589063" y="1067887"/>
              <a:ext cx="1169280" cy="2495160"/>
            </p14:xfrm>
          </p:contentPart>
        </mc:Choice>
        <mc:Fallback xmlns="">
          <p:pic>
            <p:nvPicPr>
              <p:cNvPr id="29" name="Pennanteckning 28">
                <a:extLst>
                  <a:ext uri="{FF2B5EF4-FFF2-40B4-BE49-F238E27FC236}">
                    <a16:creationId xmlns:a16="http://schemas.microsoft.com/office/drawing/2014/main" id="{B0E2B611-77C2-7EB8-988F-3DFE43A17D07}"/>
                  </a:ext>
                </a:extLst>
              </p:cNvPr>
              <p:cNvPicPr/>
              <p:nvPr/>
            </p:nvPicPr>
            <p:blipFill>
              <a:blip r:embed="rId8"/>
              <a:stretch>
                <a:fillRect/>
              </a:stretch>
            </p:blipFill>
            <p:spPr>
              <a:xfrm>
                <a:off x="8580423" y="1058887"/>
                <a:ext cx="1186920" cy="2512800"/>
              </a:xfrm>
              <a:prstGeom prst="rect">
                <a:avLst/>
              </a:prstGeom>
            </p:spPr>
          </p:pic>
        </mc:Fallback>
      </mc:AlternateContent>
    </p:spTree>
    <p:extLst>
      <p:ext uri="{BB962C8B-B14F-4D97-AF65-F5344CB8AC3E}">
        <p14:creationId xmlns:p14="http://schemas.microsoft.com/office/powerpoint/2010/main" val="2605594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A81D1-F682-49A3-738C-3807AB7881BC}"/>
            </a:ext>
          </a:extLst>
        </p:cNvPr>
        <p:cNvGrpSpPr/>
        <p:nvPr/>
      </p:nvGrpSpPr>
      <p:grpSpPr>
        <a:xfrm>
          <a:off x="0" y="0"/>
          <a:ext cx="0" cy="0"/>
          <a:chOff x="0" y="0"/>
          <a:chExt cx="0" cy="0"/>
        </a:xfrm>
      </p:grpSpPr>
      <p:sp>
        <p:nvSpPr>
          <p:cNvPr id="6" name="textruta 5">
            <a:extLst>
              <a:ext uri="{FF2B5EF4-FFF2-40B4-BE49-F238E27FC236}">
                <a16:creationId xmlns:a16="http://schemas.microsoft.com/office/drawing/2014/main" id="{3A12CD46-DC40-6528-9C72-B03A368513BD}"/>
              </a:ext>
            </a:extLst>
          </p:cNvPr>
          <p:cNvSpPr txBox="1"/>
          <p:nvPr/>
        </p:nvSpPr>
        <p:spPr>
          <a:xfrm>
            <a:off x="8678849" y="5063675"/>
            <a:ext cx="3036687" cy="1077218"/>
          </a:xfrm>
          <a:prstGeom prst="rect">
            <a:avLst/>
          </a:prstGeom>
          <a:noFill/>
        </p:spPr>
        <p:txBody>
          <a:bodyPr wrap="square">
            <a:spAutoFit/>
          </a:bodyPr>
          <a:lstStyle/>
          <a:p>
            <a:r>
              <a:rPr lang="sv-SE" sz="1600" b="1" noProof="0" dirty="0">
                <a:solidFill>
                  <a:schemeClr val="tx1"/>
                </a:solidFill>
                <a:latin typeface="Poppins" pitchFamily="2" charset="77"/>
                <a:cs typeface="Poppins" pitchFamily="2" charset="77"/>
              </a:rPr>
              <a:t>Trendanalys</a:t>
            </a:r>
            <a:br>
              <a:rPr lang="sv-SE" sz="1600" noProof="0" dirty="0">
                <a:solidFill>
                  <a:schemeClr val="tx1"/>
                </a:solidFill>
                <a:latin typeface="Poppins" pitchFamily="2" charset="77"/>
                <a:cs typeface="Poppins" pitchFamily="2" charset="77"/>
              </a:rPr>
            </a:br>
            <a:r>
              <a:rPr lang="sv-SE" sz="1600" noProof="0" dirty="0">
                <a:solidFill>
                  <a:schemeClr val="tx1"/>
                </a:solidFill>
                <a:latin typeface="Poppins" pitchFamily="2" charset="77"/>
                <a:cs typeface="Poppins" pitchFamily="2" charset="77"/>
              </a:rPr>
              <a:t>Visar medelvärde per månad för vald parameter under flera år (2002–2024).</a:t>
            </a:r>
          </a:p>
        </p:txBody>
      </p:sp>
      <p:pic>
        <p:nvPicPr>
          <p:cNvPr id="8" name="Bildobjekt 7" descr="En bild som visar karta, text, diagram, skärmbild&#10;&#10;AI-genererat innehåll kan vara felaktigt.">
            <a:extLst>
              <a:ext uri="{FF2B5EF4-FFF2-40B4-BE49-F238E27FC236}">
                <a16:creationId xmlns:a16="http://schemas.microsoft.com/office/drawing/2014/main" id="{466EDFC2-8FF7-48DB-45C4-8BD711586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869" y="432556"/>
            <a:ext cx="8813087" cy="4498677"/>
          </a:xfrm>
          <a:prstGeom prst="rect">
            <a:avLst/>
          </a:prstGeom>
        </p:spPr>
      </p:pic>
      <p:sp>
        <p:nvSpPr>
          <p:cNvPr id="10" name="textruta 9">
            <a:extLst>
              <a:ext uri="{FF2B5EF4-FFF2-40B4-BE49-F238E27FC236}">
                <a16:creationId xmlns:a16="http://schemas.microsoft.com/office/drawing/2014/main" id="{87792FE6-15AA-9697-26D4-6499968182C9}"/>
              </a:ext>
            </a:extLst>
          </p:cNvPr>
          <p:cNvSpPr txBox="1"/>
          <p:nvPr/>
        </p:nvSpPr>
        <p:spPr>
          <a:xfrm>
            <a:off x="2127869" y="5072504"/>
            <a:ext cx="3968131" cy="1569660"/>
          </a:xfrm>
          <a:prstGeom prst="rect">
            <a:avLst/>
          </a:prstGeom>
          <a:noFill/>
        </p:spPr>
        <p:txBody>
          <a:bodyPr wrap="square">
            <a:spAutoFit/>
          </a:bodyPr>
          <a:lstStyle/>
          <a:p>
            <a:r>
              <a:rPr lang="sv-SE" sz="1600" b="1" noProof="0" dirty="0">
                <a:solidFill>
                  <a:schemeClr val="tx1"/>
                </a:solidFill>
                <a:latin typeface="Poppins" pitchFamily="2" charset="77"/>
                <a:cs typeface="Poppins" pitchFamily="2" charset="77"/>
              </a:rPr>
              <a:t>Parameterlista</a:t>
            </a:r>
            <a:r>
              <a:rPr lang="sv-SE" sz="1600" noProof="0" dirty="0">
                <a:solidFill>
                  <a:schemeClr val="tx1"/>
                </a:solidFill>
                <a:latin typeface="Poppins" pitchFamily="2" charset="77"/>
                <a:cs typeface="Poppins" pitchFamily="2" charset="77"/>
              </a:rPr>
              <a:t> visar värden för samtliga parametrar under den valda månaden i mm. </a:t>
            </a:r>
            <a:br>
              <a:rPr lang="sv-SE" sz="1600" noProof="0" dirty="0">
                <a:solidFill>
                  <a:schemeClr val="tx1"/>
                </a:solidFill>
                <a:latin typeface="Poppins" pitchFamily="2" charset="77"/>
                <a:cs typeface="Poppins" pitchFamily="2" charset="77"/>
              </a:rPr>
            </a:br>
            <a:r>
              <a:rPr lang="sv-SE" sz="1600" noProof="0" dirty="0">
                <a:solidFill>
                  <a:schemeClr val="tx1"/>
                </a:solidFill>
                <a:latin typeface="Poppins" pitchFamily="2" charset="77"/>
                <a:cs typeface="Poppins" pitchFamily="2" charset="77"/>
              </a:rPr>
              <a:t>Röda siffror = lägre värde än normalt</a:t>
            </a:r>
          </a:p>
          <a:p>
            <a:r>
              <a:rPr lang="sv-SE" sz="1600" dirty="0">
                <a:latin typeface="Poppins" pitchFamily="2" charset="77"/>
                <a:cs typeface="Poppins" pitchFamily="2" charset="77"/>
              </a:rPr>
              <a:t>Blå siffror=</a:t>
            </a:r>
            <a:r>
              <a:rPr lang="sv-SE" sz="1600" noProof="0" dirty="0">
                <a:solidFill>
                  <a:schemeClr val="tx1"/>
                </a:solidFill>
                <a:latin typeface="Poppins" pitchFamily="2" charset="77"/>
                <a:cs typeface="Poppins" pitchFamily="2" charset="77"/>
              </a:rPr>
              <a:t> hur mycket vatten som sparas </a:t>
            </a:r>
          </a:p>
        </p:txBody>
      </p:sp>
      <p:sp>
        <p:nvSpPr>
          <p:cNvPr id="17" name="Ellips 16">
            <a:extLst>
              <a:ext uri="{FF2B5EF4-FFF2-40B4-BE49-F238E27FC236}">
                <a16:creationId xmlns:a16="http://schemas.microsoft.com/office/drawing/2014/main" id="{FA539D49-521E-EDF2-B65A-9F1C4DCA63FD}"/>
              </a:ext>
            </a:extLst>
          </p:cNvPr>
          <p:cNvSpPr/>
          <p:nvPr/>
        </p:nvSpPr>
        <p:spPr>
          <a:xfrm>
            <a:off x="490378" y="696329"/>
            <a:ext cx="2007228" cy="200722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CuadroTexto 8">
            <a:extLst>
              <a:ext uri="{FF2B5EF4-FFF2-40B4-BE49-F238E27FC236}">
                <a16:creationId xmlns:a16="http://schemas.microsoft.com/office/drawing/2014/main" id="{8B7261AB-45E7-97C1-AF7C-7E7193ABCA1E}"/>
              </a:ext>
            </a:extLst>
          </p:cNvPr>
          <p:cNvSpPr txBox="1"/>
          <p:nvPr/>
        </p:nvSpPr>
        <p:spPr>
          <a:xfrm>
            <a:off x="3632557" y="1000666"/>
            <a:ext cx="1835273" cy="38856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lgn="ctr">
              <a:buNone/>
            </a:pPr>
            <a:endParaRPr lang="sv-SE" sz="1400" noProof="0" dirty="0">
              <a:solidFill>
                <a:schemeClr val="tx1"/>
              </a:solidFill>
            </a:endParaRPr>
          </a:p>
        </p:txBody>
      </p:sp>
      <p:sp>
        <p:nvSpPr>
          <p:cNvPr id="18" name="textruta 17">
            <a:extLst>
              <a:ext uri="{FF2B5EF4-FFF2-40B4-BE49-F238E27FC236}">
                <a16:creationId xmlns:a16="http://schemas.microsoft.com/office/drawing/2014/main" id="{F9A9929C-7A3C-5F35-88DB-A74BAC4CF599}"/>
              </a:ext>
            </a:extLst>
          </p:cNvPr>
          <p:cNvSpPr txBox="1"/>
          <p:nvPr/>
        </p:nvSpPr>
        <p:spPr>
          <a:xfrm>
            <a:off x="6096000" y="5082814"/>
            <a:ext cx="2269901" cy="2062103"/>
          </a:xfrm>
          <a:prstGeom prst="rect">
            <a:avLst/>
          </a:prstGeom>
          <a:noFill/>
        </p:spPr>
        <p:txBody>
          <a:bodyPr wrap="square">
            <a:spAutoFit/>
          </a:bodyPr>
          <a:lstStyle/>
          <a:p>
            <a:r>
              <a:rPr lang="sv-SE" sz="1600" b="1" noProof="0" dirty="0">
                <a:solidFill>
                  <a:schemeClr val="tx1"/>
                </a:solidFill>
                <a:latin typeface="Poppins" pitchFamily="2" charset="77"/>
                <a:cs typeface="Poppins" pitchFamily="2" charset="77"/>
              </a:rPr>
              <a:t>Vattenlagring</a:t>
            </a:r>
          </a:p>
          <a:p>
            <a:r>
              <a:rPr lang="sv-SE" sz="1600" noProof="0" dirty="0">
                <a:solidFill>
                  <a:schemeClr val="tx1"/>
                </a:solidFill>
                <a:latin typeface="Poppins" pitchFamily="2" charset="77"/>
                <a:cs typeface="Poppins" pitchFamily="2" charset="77"/>
              </a:rPr>
              <a:t>Om du klickar någonstans på diagrammet kan du gå till kartan för den månaden </a:t>
            </a:r>
          </a:p>
          <a:p>
            <a:endParaRPr lang="sv-SE" sz="1600" noProof="0" dirty="0">
              <a:solidFill>
                <a:schemeClr val="tx1"/>
              </a:solidFill>
              <a:latin typeface="Poppins" pitchFamily="2" charset="77"/>
              <a:cs typeface="Poppins" pitchFamily="2" charset="77"/>
            </a:endParaRPr>
          </a:p>
          <a:p>
            <a:endParaRPr lang="sv-SE" sz="1600" noProof="0" dirty="0">
              <a:solidFill>
                <a:schemeClr val="tx1"/>
              </a:solidFill>
              <a:latin typeface="Poppins" pitchFamily="2" charset="77"/>
              <a:cs typeface="Poppins" pitchFamily="2" charset="77"/>
            </a:endParaRPr>
          </a:p>
        </p:txBody>
      </p:sp>
      <p:sp>
        <p:nvSpPr>
          <p:cNvPr id="20" name="textruta 19">
            <a:extLst>
              <a:ext uri="{FF2B5EF4-FFF2-40B4-BE49-F238E27FC236}">
                <a16:creationId xmlns:a16="http://schemas.microsoft.com/office/drawing/2014/main" id="{84A08D2C-5D37-0920-DA72-FA507E3BE5D0}"/>
              </a:ext>
            </a:extLst>
          </p:cNvPr>
          <p:cNvSpPr txBox="1"/>
          <p:nvPr/>
        </p:nvSpPr>
        <p:spPr>
          <a:xfrm>
            <a:off x="712261" y="1007445"/>
            <a:ext cx="1672985" cy="1384995"/>
          </a:xfrm>
          <a:prstGeom prst="rect">
            <a:avLst/>
          </a:prstGeom>
          <a:noFill/>
        </p:spPr>
        <p:txBody>
          <a:bodyPr wrap="square">
            <a:spAutoFit/>
          </a:bodyPr>
          <a:lstStyle/>
          <a:p>
            <a:r>
              <a:rPr lang="sv-SE" sz="1400" b="0" i="0" u="none" strike="noStrike" dirty="0">
                <a:solidFill>
                  <a:schemeClr val="bg1"/>
                </a:solidFill>
                <a:effectLst/>
                <a:latin typeface="Poppins" pitchFamily="2" charset="77"/>
              </a:rPr>
              <a:t>När man klickar på kartan går det att se hur en vald variabel förändras över tid. </a:t>
            </a:r>
            <a:endParaRPr lang="sv-SE" sz="1400" dirty="0">
              <a:solidFill>
                <a:schemeClr val="bg1"/>
              </a:solidFill>
            </a:endParaRPr>
          </a:p>
        </p:txBody>
      </p:sp>
      <p:sp>
        <p:nvSpPr>
          <p:cNvPr id="21" name="Ellips 20">
            <a:extLst>
              <a:ext uri="{FF2B5EF4-FFF2-40B4-BE49-F238E27FC236}">
                <a16:creationId xmlns:a16="http://schemas.microsoft.com/office/drawing/2014/main" id="{470473B5-0F76-8A22-E458-B254058EF7D8}"/>
              </a:ext>
            </a:extLst>
          </p:cNvPr>
          <p:cNvSpPr/>
          <p:nvPr/>
        </p:nvSpPr>
        <p:spPr>
          <a:xfrm>
            <a:off x="10088109" y="1121920"/>
            <a:ext cx="1987798" cy="19877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EEE054B2-03B8-CCBC-6268-7D9E2730129B}"/>
              </a:ext>
            </a:extLst>
          </p:cNvPr>
          <p:cNvSpPr txBox="1"/>
          <p:nvPr/>
        </p:nvSpPr>
        <p:spPr>
          <a:xfrm>
            <a:off x="10414338" y="1315600"/>
            <a:ext cx="1689340" cy="1600438"/>
          </a:xfrm>
          <a:prstGeom prst="rect">
            <a:avLst/>
          </a:prstGeom>
          <a:noFill/>
        </p:spPr>
        <p:txBody>
          <a:bodyPr wrap="square">
            <a:spAutoFit/>
          </a:bodyPr>
          <a:lstStyle/>
          <a:p>
            <a:r>
              <a:rPr lang="sv-SE" sz="1400" b="0" i="0" u="none" strike="noStrike" dirty="0">
                <a:solidFill>
                  <a:schemeClr val="bg1"/>
                </a:solidFill>
                <a:effectLst/>
                <a:latin typeface="Poppins" pitchFamily="2" charset="77"/>
              </a:rPr>
              <a:t>Klicka på i kartan för att komma till platsen ni vill undersöka – eller skriv in i sökrutan</a:t>
            </a:r>
            <a:endParaRPr lang="sv-SE" sz="1400" dirty="0">
              <a:solidFill>
                <a:schemeClr val="bg1"/>
              </a:solidFill>
            </a:endParaRPr>
          </a:p>
        </p:txBody>
      </p:sp>
      <p:sp>
        <p:nvSpPr>
          <p:cNvPr id="23" name="textruta 22">
            <a:extLst>
              <a:ext uri="{FF2B5EF4-FFF2-40B4-BE49-F238E27FC236}">
                <a16:creationId xmlns:a16="http://schemas.microsoft.com/office/drawing/2014/main" id="{0640D78C-7BC1-2291-0B52-FFC10D8CD032}"/>
              </a:ext>
            </a:extLst>
          </p:cNvPr>
          <p:cNvSpPr txBox="1"/>
          <p:nvPr/>
        </p:nvSpPr>
        <p:spPr>
          <a:xfrm>
            <a:off x="194633" y="3234673"/>
            <a:ext cx="2007228" cy="3354765"/>
          </a:xfrm>
          <a:prstGeom prst="rect">
            <a:avLst/>
          </a:prstGeom>
          <a:noFill/>
        </p:spPr>
        <p:txBody>
          <a:bodyPr wrap="square">
            <a:spAutoFit/>
          </a:bodyPr>
          <a:lstStyle/>
          <a:p>
            <a:r>
              <a:rPr lang="sv-SE" sz="1600" b="1" noProof="0" dirty="0">
                <a:solidFill>
                  <a:schemeClr val="tx1"/>
                </a:solidFill>
                <a:latin typeface="Poppins" pitchFamily="2" charset="77"/>
                <a:cs typeface="Poppins" pitchFamily="2" charset="77"/>
              </a:rPr>
              <a:t>Vattenbalansen</a:t>
            </a:r>
            <a:r>
              <a:rPr lang="sv-SE" sz="1600" noProof="0" dirty="0">
                <a:solidFill>
                  <a:schemeClr val="tx1"/>
                </a:solidFill>
                <a:latin typeface="Poppins" pitchFamily="2" charset="77"/>
                <a:cs typeface="Poppins" pitchFamily="2" charset="77"/>
              </a:rPr>
              <a:t> </a:t>
            </a:r>
            <a:r>
              <a:rPr lang="sv-SE" dirty="0"/>
              <a:t>Det svarta strecket visar förändringen </a:t>
            </a:r>
            <a:br>
              <a:rPr lang="sv-SE" dirty="0"/>
            </a:br>
            <a:r>
              <a:rPr lang="sv-SE" dirty="0"/>
              <a:t>i mm, jämfört med medelvärdet ("Normal") för vattenreserverna "Change in </a:t>
            </a:r>
            <a:r>
              <a:rPr lang="sv-SE" dirty="0" err="1"/>
              <a:t>Storage</a:t>
            </a:r>
            <a:r>
              <a:rPr lang="sv-SE" dirty="0"/>
              <a:t>" (vattenlagringens förändring).</a:t>
            </a:r>
          </a:p>
          <a:p>
            <a:endParaRPr lang="sv-SE" sz="1600" noProof="0"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935167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561B8-2551-7910-508E-4DB6A010C21F}"/>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949EEBAB-B8AF-F49D-885F-953D956320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688EE85-0139-F236-7CED-8147F5BFE4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B8A43C2F-F80B-8D6B-2110-2C8DCCECA2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A1F91C3-F762-6B06-80EC-E944154862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2" name="CuadroTexto 8">
            <a:extLst>
              <a:ext uri="{FF2B5EF4-FFF2-40B4-BE49-F238E27FC236}">
                <a16:creationId xmlns:a16="http://schemas.microsoft.com/office/drawing/2014/main" id="{913A037A-4750-E074-360F-9634088EB117}"/>
              </a:ext>
            </a:extLst>
          </p:cNvPr>
          <p:cNvSpPr txBox="1"/>
          <p:nvPr/>
        </p:nvSpPr>
        <p:spPr>
          <a:xfrm>
            <a:off x="569743" y="117605"/>
            <a:ext cx="10515599" cy="559383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noProof="0" dirty="0">
                <a:solidFill>
                  <a:schemeClr val="tx1"/>
                </a:solidFill>
              </a:rPr>
              <a:t>Beskriv förändringar</a:t>
            </a:r>
          </a:p>
          <a:p>
            <a:pPr>
              <a:buFont typeface="Arial" panose="020B0604020202020204" pitchFamily="34" charset="0"/>
              <a:buChar char="•"/>
            </a:pPr>
            <a:r>
              <a:rPr lang="sv-SE" sz="2000" noProof="0" dirty="0">
                <a:solidFill>
                  <a:schemeClr val="tx1"/>
                </a:solidFill>
              </a:rPr>
              <a:t>Beskriv vilka förändringar ni ser för varje simulering.</a:t>
            </a:r>
          </a:p>
          <a:p>
            <a:pPr>
              <a:buFont typeface="Arial" panose="020B0604020202020204" pitchFamily="34" charset="0"/>
              <a:buChar char="•"/>
            </a:pPr>
            <a:r>
              <a:rPr lang="sv-SE" sz="2000" noProof="0" dirty="0">
                <a:solidFill>
                  <a:schemeClr val="tx1"/>
                </a:solidFill>
              </a:rPr>
              <a:t>Diskutera hur dessa förändringar skiljer sig mellan de olika platserna.</a:t>
            </a:r>
          </a:p>
          <a:p>
            <a:pPr>
              <a:buFont typeface="Arial" panose="020B0604020202020204" pitchFamily="34" charset="0"/>
              <a:buChar char="•"/>
            </a:pPr>
            <a:endParaRPr lang="sv-SE" sz="2000" noProof="0" dirty="0">
              <a:solidFill>
                <a:schemeClr val="tx1"/>
              </a:solidFill>
            </a:endParaRPr>
          </a:p>
          <a:p>
            <a:pPr marL="0" indent="0">
              <a:buNone/>
            </a:pPr>
            <a:r>
              <a:rPr lang="sv-SE" sz="2000" b="1" noProof="0" dirty="0">
                <a:solidFill>
                  <a:schemeClr val="tx1"/>
                </a:solidFill>
              </a:rPr>
              <a:t>Motivera era förklaringar</a:t>
            </a:r>
          </a:p>
          <a:p>
            <a:pPr>
              <a:buFont typeface="Arial" panose="020B0604020202020204" pitchFamily="34" charset="0"/>
              <a:buChar char="•"/>
            </a:pPr>
            <a:r>
              <a:rPr lang="sv-SE" sz="2000" noProof="0" dirty="0">
                <a:solidFill>
                  <a:schemeClr val="tx1"/>
                </a:solidFill>
              </a:rPr>
              <a:t>Använd diagram i dina rapporter för att motivera dina förklaringar.</a:t>
            </a:r>
          </a:p>
          <a:p>
            <a:pPr>
              <a:buFont typeface="Arial" panose="020B0604020202020204" pitchFamily="34" charset="0"/>
              <a:buChar char="•"/>
            </a:pPr>
            <a:r>
              <a:rPr lang="sv-SE" sz="2000" noProof="0" dirty="0">
                <a:solidFill>
                  <a:schemeClr val="tx1"/>
                </a:solidFill>
              </a:rPr>
              <a:t>Du kan antingen kopiera och klistra in diagram direkt från programmet (</a:t>
            </a:r>
            <a:r>
              <a:rPr lang="sv-SE" sz="2000" noProof="0" dirty="0" err="1">
                <a:solidFill>
                  <a:schemeClr val="tx1"/>
                </a:solidFill>
              </a:rPr>
              <a:t>skärmdumpar</a:t>
            </a:r>
            <a:r>
              <a:rPr lang="sv-SE" sz="2000" noProof="0" dirty="0">
                <a:solidFill>
                  <a:schemeClr val="tx1"/>
                </a:solidFill>
              </a:rPr>
              <a:t>) eller exportera data genom att markera </a:t>
            </a:r>
            <a:r>
              <a:rPr lang="sv-SE" sz="2000" noProof="0" dirty="0" err="1">
                <a:solidFill>
                  <a:schemeClr val="tx1"/>
                </a:solidFill>
              </a:rPr>
              <a:t>Download</a:t>
            </a:r>
            <a:r>
              <a:rPr lang="sv-SE" sz="2000" noProof="0" dirty="0">
                <a:solidFill>
                  <a:schemeClr val="tx1"/>
                </a:solidFill>
              </a:rPr>
              <a:t> </a:t>
            </a:r>
            <a:r>
              <a:rPr lang="sv-SE" sz="2000" noProof="0" dirty="0" err="1">
                <a:solidFill>
                  <a:schemeClr val="tx1"/>
                </a:solidFill>
              </a:rPr>
              <a:t>water</a:t>
            </a:r>
            <a:r>
              <a:rPr lang="sv-SE" sz="2000" noProof="0" dirty="0">
                <a:solidFill>
                  <a:schemeClr val="tx1"/>
                </a:solidFill>
              </a:rPr>
              <a:t> </a:t>
            </a:r>
            <a:r>
              <a:rPr lang="sv-SE" sz="2000" noProof="0" dirty="0" err="1">
                <a:solidFill>
                  <a:schemeClr val="tx1"/>
                </a:solidFill>
              </a:rPr>
              <a:t>balance</a:t>
            </a:r>
            <a:r>
              <a:rPr lang="sv-SE" sz="2000" noProof="0" dirty="0">
                <a:solidFill>
                  <a:schemeClr val="tx1"/>
                </a:solidFill>
              </a:rPr>
              <a:t> data as CSV (ladda ned data om </a:t>
            </a:r>
            <a:r>
              <a:rPr lang="sv-SE" sz="2000" noProof="0" dirty="0" err="1">
                <a:solidFill>
                  <a:schemeClr val="tx1"/>
                </a:solidFill>
              </a:rPr>
              <a:t>vattenbalans</a:t>
            </a:r>
            <a:r>
              <a:rPr lang="sv-SE" sz="2000" noProof="0" dirty="0">
                <a:solidFill>
                  <a:schemeClr val="tx1"/>
                </a:solidFill>
              </a:rPr>
              <a:t> som CSV) för att skapa dina egna diagram. CSV-format kan importeras av exempelvis Excel.</a:t>
            </a:r>
          </a:p>
          <a:p>
            <a:pPr>
              <a:buFont typeface="Arial" panose="020B0604020202020204" pitchFamily="34" charset="0"/>
              <a:buChar char="•"/>
            </a:pPr>
            <a:r>
              <a:rPr lang="sv-SE" sz="2000" noProof="0" dirty="0">
                <a:solidFill>
                  <a:schemeClr val="tx1"/>
                </a:solidFill>
              </a:rPr>
              <a:t>Notera dina observationer, diskussioner och diagram, du kommer att få användning för dem i slutuppgiften (uppsatsen).</a:t>
            </a:r>
          </a:p>
        </p:txBody>
      </p:sp>
    </p:spTree>
    <p:extLst>
      <p:ext uri="{BB962C8B-B14F-4D97-AF65-F5344CB8AC3E}">
        <p14:creationId xmlns:p14="http://schemas.microsoft.com/office/powerpoint/2010/main" val="3769935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F3E75-A87C-471A-D9ED-43450C4683BD}"/>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08C6D29-6094-62B1-6AB3-8EF8C79EC6C4}"/>
              </a:ext>
            </a:extLst>
          </p:cNvPr>
          <p:cNvSpPr txBox="1"/>
          <p:nvPr/>
        </p:nvSpPr>
        <p:spPr>
          <a:xfrm>
            <a:off x="597311" y="809497"/>
            <a:ext cx="12253716"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3 (60 MIN)</a:t>
            </a:r>
            <a:r>
              <a:rPr lang="sv-SE" sz="4400" noProof="0" dirty="0">
                <a:latin typeface="Bebas Neue Regular" panose="020B0606020202050201" pitchFamily="34" charset="0"/>
              </a:rPr>
              <a:t> Undersök </a:t>
            </a:r>
            <a:r>
              <a:rPr lang="sv-SE" sz="4400" noProof="0" dirty="0" err="1">
                <a:latin typeface="Bebas Neue Regular" panose="020B0606020202050201" pitchFamily="34" charset="0"/>
              </a:rPr>
              <a:t>trädTäckningen</a:t>
            </a:r>
            <a:r>
              <a:rPr lang="sv-SE" sz="4400" noProof="0" dirty="0">
                <a:latin typeface="Bebas Neue Regular" panose="020B0606020202050201" pitchFamily="34" charset="0"/>
              </a:rPr>
              <a:t> på samma platser</a:t>
            </a:r>
          </a:p>
        </p:txBody>
      </p:sp>
      <p:sp>
        <p:nvSpPr>
          <p:cNvPr id="9" name="CuadroTexto 8">
            <a:extLst>
              <a:ext uri="{FF2B5EF4-FFF2-40B4-BE49-F238E27FC236}">
                <a16:creationId xmlns:a16="http://schemas.microsoft.com/office/drawing/2014/main" id="{AAAFC41A-37E9-DEA3-0A5B-FD7F65C44903}"/>
              </a:ext>
            </a:extLst>
          </p:cNvPr>
          <p:cNvSpPr txBox="1"/>
          <p:nvPr/>
        </p:nvSpPr>
        <p:spPr>
          <a:xfrm>
            <a:off x="569743" y="1704668"/>
            <a:ext cx="11290179" cy="97719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sv-SE" sz="2000" noProof="0" dirty="0">
                <a:solidFill>
                  <a:schemeClr val="tx1"/>
                </a:solidFill>
              </a:rPr>
              <a:t>Jobba i samma grupper</a:t>
            </a:r>
          </a:p>
          <a:p>
            <a:pPr>
              <a:buFont typeface="Arial" panose="020B0604020202020204" pitchFamily="34" charset="0"/>
              <a:buChar char="•"/>
            </a:pPr>
            <a:r>
              <a:rPr lang="sv-SE" sz="2000" noProof="0" dirty="0">
                <a:solidFill>
                  <a:schemeClr val="tx1"/>
                </a:solidFill>
              </a:rPr>
              <a:t>Öppna sidan Global Forest Watch </a:t>
            </a:r>
            <a:r>
              <a:rPr lang="sv-SE" sz="2000" noProof="0" dirty="0" err="1">
                <a:solidFill>
                  <a:schemeClr val="tx1"/>
                </a:solidFill>
              </a:rPr>
              <a:t>Map</a:t>
            </a:r>
            <a:r>
              <a:rPr lang="sv-SE" sz="2000" noProof="0" dirty="0">
                <a:solidFill>
                  <a:schemeClr val="tx1"/>
                </a:solidFill>
              </a:rPr>
              <a:t>: </a:t>
            </a:r>
            <a:r>
              <a:rPr lang="sv-SE" sz="2000" dirty="0" err="1">
                <a:solidFill>
                  <a:srgbClr val="0CAF8F"/>
                </a:solidFill>
              </a:rPr>
              <a:t>https</a:t>
            </a:r>
            <a:r>
              <a:rPr lang="sv-SE" sz="2000" dirty="0">
                <a:solidFill>
                  <a:srgbClr val="0CAF8F"/>
                </a:solidFill>
              </a:rPr>
              <a:t>://</a:t>
            </a:r>
            <a:r>
              <a:rPr lang="sv-SE" sz="2000" dirty="0" err="1">
                <a:solidFill>
                  <a:srgbClr val="0CAF8F"/>
                </a:solidFill>
              </a:rPr>
              <a:t>www.globalforestwatch.org</a:t>
            </a:r>
            <a:r>
              <a:rPr lang="sv-SE" sz="2000" dirty="0">
                <a:solidFill>
                  <a:srgbClr val="0CAF8F"/>
                </a:solidFill>
              </a:rPr>
              <a:t>/</a:t>
            </a:r>
            <a:r>
              <a:rPr lang="sv-SE" sz="2000" dirty="0" err="1">
                <a:solidFill>
                  <a:srgbClr val="0CAF8F"/>
                </a:solidFill>
              </a:rPr>
              <a:t>map</a:t>
            </a:r>
            <a:r>
              <a:rPr lang="sv-SE" sz="2000" dirty="0">
                <a:solidFill>
                  <a:srgbClr val="0CAF8F"/>
                </a:solidFill>
              </a:rPr>
              <a:t>/</a:t>
            </a:r>
            <a:endParaRPr lang="sv-SE" sz="2000" noProof="0" dirty="0">
              <a:solidFill>
                <a:schemeClr val="tx1"/>
              </a:solidFill>
            </a:endParaRPr>
          </a:p>
        </p:txBody>
      </p:sp>
      <p:pic>
        <p:nvPicPr>
          <p:cNvPr id="4" name="Bildobjekt 3" descr="En bild som visar karta, text, skärmbild&#10;&#10;AI-genererat innehåll kan vara felaktigt.">
            <a:extLst>
              <a:ext uri="{FF2B5EF4-FFF2-40B4-BE49-F238E27FC236}">
                <a16:creationId xmlns:a16="http://schemas.microsoft.com/office/drawing/2014/main" id="{3A85A46A-B74C-C845-D111-EDE5EEA15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12" y="3089531"/>
            <a:ext cx="6016099" cy="3066353"/>
          </a:xfrm>
          <a:prstGeom prst="rect">
            <a:avLst/>
          </a:prstGeom>
        </p:spPr>
      </p:pic>
    </p:spTree>
    <p:extLst>
      <p:ext uri="{BB962C8B-B14F-4D97-AF65-F5344CB8AC3E}">
        <p14:creationId xmlns:p14="http://schemas.microsoft.com/office/powerpoint/2010/main" val="746223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11980-3D40-8665-BCCD-6A40ADDF7510}"/>
            </a:ext>
          </a:extLst>
        </p:cNvPr>
        <p:cNvGrpSpPr/>
        <p:nvPr/>
      </p:nvGrpSpPr>
      <p:grpSpPr>
        <a:xfrm>
          <a:off x="0" y="0"/>
          <a:ext cx="0" cy="0"/>
          <a:chOff x="0" y="0"/>
          <a:chExt cx="0" cy="0"/>
        </a:xfrm>
      </p:grpSpPr>
      <p:sp>
        <p:nvSpPr>
          <p:cNvPr id="2" name="CuadroTexto 8">
            <a:extLst>
              <a:ext uri="{FF2B5EF4-FFF2-40B4-BE49-F238E27FC236}">
                <a16:creationId xmlns:a16="http://schemas.microsoft.com/office/drawing/2014/main" id="{5DDAC5AC-01FE-AE10-0DDA-D1C32FD6C235}"/>
              </a:ext>
            </a:extLst>
          </p:cNvPr>
          <p:cNvSpPr txBox="1"/>
          <p:nvPr/>
        </p:nvSpPr>
        <p:spPr>
          <a:xfrm>
            <a:off x="3632557" y="1000666"/>
            <a:ext cx="1835273" cy="38856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lgn="ctr">
              <a:buNone/>
            </a:pPr>
            <a:endParaRPr lang="sv-SE" sz="1400" noProof="0" dirty="0">
              <a:solidFill>
                <a:schemeClr val="tx1"/>
              </a:solidFill>
            </a:endParaRPr>
          </a:p>
        </p:txBody>
      </p:sp>
      <p:sp>
        <p:nvSpPr>
          <p:cNvPr id="23" name="textruta 22">
            <a:extLst>
              <a:ext uri="{FF2B5EF4-FFF2-40B4-BE49-F238E27FC236}">
                <a16:creationId xmlns:a16="http://schemas.microsoft.com/office/drawing/2014/main" id="{E01C2340-3A78-D730-64C2-E14EAE5F7C79}"/>
              </a:ext>
            </a:extLst>
          </p:cNvPr>
          <p:cNvSpPr txBox="1"/>
          <p:nvPr/>
        </p:nvSpPr>
        <p:spPr>
          <a:xfrm>
            <a:off x="293772" y="587726"/>
            <a:ext cx="1844517" cy="3354765"/>
          </a:xfrm>
          <a:prstGeom prst="rect">
            <a:avLst/>
          </a:prstGeom>
          <a:noFill/>
        </p:spPr>
        <p:txBody>
          <a:bodyPr wrap="square">
            <a:spAutoFit/>
          </a:bodyPr>
          <a:lstStyle/>
          <a:p>
            <a:r>
              <a:rPr lang="sv-SE" sz="1600" b="1" noProof="0" dirty="0">
                <a:solidFill>
                  <a:schemeClr val="tx1"/>
                </a:solidFill>
                <a:latin typeface="Poppins" pitchFamily="2" charset="77"/>
                <a:cs typeface="Poppins" pitchFamily="2" charset="77"/>
              </a:rPr>
              <a:t>Analys</a:t>
            </a:r>
          </a:p>
          <a:p>
            <a:r>
              <a:rPr lang="sv-SE" sz="1600" noProof="0" dirty="0">
                <a:solidFill>
                  <a:schemeClr val="tx1"/>
                </a:solidFill>
                <a:latin typeface="Poppins" pitchFamily="2" charset="77"/>
                <a:cs typeface="Poppins" pitchFamily="2" charset="77"/>
              </a:rPr>
              <a:t>Klicka på a</a:t>
            </a:r>
            <a:r>
              <a:rPr lang="sv-SE" dirty="0" err="1"/>
              <a:t>nalysis</a:t>
            </a:r>
            <a:r>
              <a:rPr lang="sv-SE" dirty="0"/>
              <a:t> för att utforska interaktiva diagram och kartor som sammanfattar viktig statistik om skogar i ett visst område/en viss stad. </a:t>
            </a:r>
            <a:endParaRPr lang="sv-SE" sz="1600" noProof="0" dirty="0">
              <a:solidFill>
                <a:schemeClr val="tx1"/>
              </a:solidFill>
              <a:latin typeface="Poppins" pitchFamily="2" charset="77"/>
              <a:cs typeface="Poppins" pitchFamily="2" charset="77"/>
            </a:endParaRPr>
          </a:p>
        </p:txBody>
      </p:sp>
      <p:pic>
        <p:nvPicPr>
          <p:cNvPr id="3" name="Bildobjekt 2" descr="En bild som visar karta, text, skärmbild&#10;&#10;AI-genererat innehåll kan vara felaktigt.">
            <a:extLst>
              <a:ext uri="{FF2B5EF4-FFF2-40B4-BE49-F238E27FC236}">
                <a16:creationId xmlns:a16="http://schemas.microsoft.com/office/drawing/2014/main" id="{2AE7B104-FC3D-8C73-F22A-048F9E172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000" y="587726"/>
            <a:ext cx="9717869" cy="4953113"/>
          </a:xfrm>
          <a:prstGeom prst="rect">
            <a:avLst/>
          </a:prstGeom>
        </p:spPr>
      </p:pic>
    </p:spTree>
    <p:extLst>
      <p:ext uri="{BB962C8B-B14F-4D97-AF65-F5344CB8AC3E}">
        <p14:creationId xmlns:p14="http://schemas.microsoft.com/office/powerpoint/2010/main" val="3986009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DB79F-F6BC-5CDE-6E4A-C970016222B5}"/>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2CEC3EBD-92C8-391B-334E-AE2F4E173840}"/>
              </a:ext>
            </a:extLst>
          </p:cNvPr>
          <p:cNvSpPr txBox="1"/>
          <p:nvPr/>
        </p:nvSpPr>
        <p:spPr>
          <a:xfrm>
            <a:off x="305965" y="628233"/>
            <a:ext cx="11580070" cy="5601533"/>
          </a:xfrm>
          <a:prstGeom prst="rect">
            <a:avLst/>
          </a:prstGeom>
          <a:noFill/>
        </p:spPr>
        <p:txBody>
          <a:bodyPr wrap="square" numCol="1"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1600" b="1" noProof="0" dirty="0">
                <a:solidFill>
                  <a:schemeClr val="tx1"/>
                </a:solidFill>
              </a:rPr>
              <a:t>Minskad och ökad trädtäckning</a:t>
            </a:r>
          </a:p>
          <a:p>
            <a:pPr>
              <a:buFont typeface="Arial" panose="020B0604020202020204" pitchFamily="34" charset="0"/>
              <a:buChar char="•"/>
            </a:pPr>
            <a:r>
              <a:rPr lang="sv-SE" sz="1600" noProof="0" dirty="0">
                <a:solidFill>
                  <a:schemeClr val="tx1"/>
                </a:solidFill>
              </a:rPr>
              <a:t>Vilka är de främsta orsakerna till minskad trädtäckning i de områden som du har tittat på? </a:t>
            </a:r>
            <a:br>
              <a:rPr lang="sv-SE" sz="1600" dirty="0">
                <a:solidFill>
                  <a:schemeClr val="tx1"/>
                </a:solidFill>
              </a:rPr>
            </a:br>
            <a:r>
              <a:rPr lang="sv-SE" sz="1600" noProof="0" dirty="0">
                <a:solidFill>
                  <a:srgbClr val="0CB08E"/>
                </a:solidFill>
              </a:rPr>
              <a:t>Ledtråd: Titta efter indikatorer som "brand" och "marktäckning”.</a:t>
            </a:r>
          </a:p>
          <a:p>
            <a:pPr>
              <a:buFont typeface="Arial" panose="020B0604020202020204" pitchFamily="34" charset="0"/>
              <a:buChar char="•"/>
            </a:pPr>
            <a:r>
              <a:rPr lang="sv-SE" sz="1600" noProof="0" dirty="0">
                <a:solidFill>
                  <a:schemeClr val="tx1"/>
                </a:solidFill>
              </a:rPr>
              <a:t>Finns det några områden där trädtäckningen har ökat? Vad kan bidra till den här positiva utvecklingen?</a:t>
            </a:r>
          </a:p>
          <a:p>
            <a:pPr>
              <a:buFont typeface="Arial" panose="020B0604020202020204" pitchFamily="34" charset="0"/>
              <a:buChar char="•"/>
            </a:pPr>
            <a:endParaRPr lang="sv-SE" sz="1600" noProof="0" dirty="0">
              <a:solidFill>
                <a:schemeClr val="tx1"/>
              </a:solidFill>
            </a:endParaRPr>
          </a:p>
          <a:p>
            <a:pPr marL="0" indent="0">
              <a:buNone/>
            </a:pPr>
            <a:r>
              <a:rPr lang="sv-SE" sz="1600" b="1" noProof="0" dirty="0">
                <a:solidFill>
                  <a:schemeClr val="tx1"/>
                </a:solidFill>
              </a:rPr>
              <a:t>Geometriska former och mönster</a:t>
            </a:r>
          </a:p>
          <a:p>
            <a:pPr>
              <a:buFont typeface="Arial" panose="020B0604020202020204" pitchFamily="34" charset="0"/>
              <a:buChar char="•"/>
            </a:pPr>
            <a:r>
              <a:rPr lang="sv-SE" sz="1600" noProof="0" dirty="0">
                <a:solidFill>
                  <a:schemeClr val="tx1"/>
                </a:solidFill>
              </a:rPr>
              <a:t>Om du ser minskad trädtäckning i stora geometriska former, vilka mänskliga åtgärder skulle kunna orsaka dessa mönster? </a:t>
            </a:r>
            <a:br>
              <a:rPr lang="sv-SE" sz="1600" noProof="0" dirty="0">
                <a:solidFill>
                  <a:schemeClr val="tx1"/>
                </a:solidFill>
              </a:rPr>
            </a:br>
            <a:r>
              <a:rPr lang="sv-SE" sz="1600" noProof="0" dirty="0">
                <a:solidFill>
                  <a:srgbClr val="0CB08E"/>
                </a:solidFill>
              </a:rPr>
              <a:t>Ledtråd: Tänk på verksamheter som skogsbruk, gruvdrift eller konstruktion.</a:t>
            </a:r>
          </a:p>
          <a:p>
            <a:pPr marL="0" indent="0">
              <a:buNone/>
            </a:pPr>
            <a:endParaRPr lang="sv-SE" sz="1600" noProof="0" dirty="0">
              <a:solidFill>
                <a:schemeClr val="tx1"/>
              </a:solidFill>
            </a:endParaRPr>
          </a:p>
          <a:p>
            <a:pPr marL="0" indent="0">
              <a:buNone/>
            </a:pPr>
            <a:r>
              <a:rPr lang="sv-SE" sz="1600" b="1" noProof="0" dirty="0">
                <a:solidFill>
                  <a:schemeClr val="tx1"/>
                </a:solidFill>
              </a:rPr>
              <a:t>Marginell minskning av trädtäckning</a:t>
            </a:r>
          </a:p>
          <a:p>
            <a:pPr>
              <a:buFont typeface="Arial" panose="020B0604020202020204" pitchFamily="34" charset="0"/>
              <a:buChar char="•"/>
            </a:pPr>
            <a:r>
              <a:rPr lang="sv-SE" sz="1600" noProof="0" dirty="0">
                <a:solidFill>
                  <a:schemeClr val="tx1"/>
                </a:solidFill>
              </a:rPr>
              <a:t>I områden med liten marginell minskning av trädtäckning, vilka skyddsåtgärder eller naturliga faktorer kan ha bidragit till att bevara skogen?</a:t>
            </a:r>
          </a:p>
          <a:p>
            <a:pPr>
              <a:buFont typeface="Arial" panose="020B0604020202020204" pitchFamily="34" charset="0"/>
              <a:buChar char="•"/>
            </a:pPr>
            <a:r>
              <a:rPr lang="sv-SE" sz="1600" noProof="0" dirty="0">
                <a:solidFill>
                  <a:schemeClr val="tx1"/>
                </a:solidFill>
              </a:rPr>
              <a:t>Hur kan man jämföra områden med liten minskning sett till biologisk mångfald och välfungerande ekosystem?</a:t>
            </a:r>
          </a:p>
        </p:txBody>
      </p:sp>
      <mc:AlternateContent xmlns:mc="http://schemas.openxmlformats.org/markup-compatibility/2006" xmlns:p14="http://schemas.microsoft.com/office/powerpoint/2010/main">
        <mc:Choice Requires="p14">
          <p:contentPart p14:bwMode="auto" r:id="rId3">
            <p14:nvContentPartPr>
              <p14:cNvPr id="5" name="Pennanteckning 4">
                <a:extLst>
                  <a:ext uri="{FF2B5EF4-FFF2-40B4-BE49-F238E27FC236}">
                    <a16:creationId xmlns:a16="http://schemas.microsoft.com/office/drawing/2014/main" id="{72CC0FC8-6FE9-A52E-6197-EDA2853E1593}"/>
                  </a:ext>
                </a:extLst>
              </p14:cNvPr>
              <p14:cNvContentPartPr/>
              <p14:nvPr/>
            </p14:nvContentPartPr>
            <p14:xfrm>
              <a:off x="8483223" y="1458127"/>
              <a:ext cx="360" cy="360"/>
            </p14:xfrm>
          </p:contentPart>
        </mc:Choice>
        <mc:Fallback xmlns="">
          <p:pic>
            <p:nvPicPr>
              <p:cNvPr id="5" name="Pennanteckning 4">
                <a:extLst>
                  <a:ext uri="{FF2B5EF4-FFF2-40B4-BE49-F238E27FC236}">
                    <a16:creationId xmlns:a16="http://schemas.microsoft.com/office/drawing/2014/main" id="{72CC0FC8-6FE9-A52E-6197-EDA2853E1593}"/>
                  </a:ext>
                </a:extLst>
              </p:cNvPr>
              <p:cNvPicPr/>
              <p:nvPr/>
            </p:nvPicPr>
            <p:blipFill>
              <a:blip r:embed="rId4"/>
              <a:stretch>
                <a:fillRect/>
              </a:stretch>
            </p:blipFill>
            <p:spPr>
              <a:xfrm>
                <a:off x="8474223" y="14491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Pennanteckning 6">
                <a:extLst>
                  <a:ext uri="{FF2B5EF4-FFF2-40B4-BE49-F238E27FC236}">
                    <a16:creationId xmlns:a16="http://schemas.microsoft.com/office/drawing/2014/main" id="{F3E00EDF-FCED-BCF2-4F9B-1C03242763F4}"/>
                  </a:ext>
                </a:extLst>
              </p14:cNvPr>
              <p14:cNvContentPartPr/>
              <p14:nvPr/>
            </p14:nvContentPartPr>
            <p14:xfrm>
              <a:off x="9333183" y="3734407"/>
              <a:ext cx="360" cy="360"/>
            </p14:xfrm>
          </p:contentPart>
        </mc:Choice>
        <mc:Fallback xmlns="">
          <p:pic>
            <p:nvPicPr>
              <p:cNvPr id="7" name="Pennanteckning 6">
                <a:extLst>
                  <a:ext uri="{FF2B5EF4-FFF2-40B4-BE49-F238E27FC236}">
                    <a16:creationId xmlns:a16="http://schemas.microsoft.com/office/drawing/2014/main" id="{F3E00EDF-FCED-BCF2-4F9B-1C03242763F4}"/>
                  </a:ext>
                </a:extLst>
              </p:cNvPr>
              <p:cNvPicPr/>
              <p:nvPr/>
            </p:nvPicPr>
            <p:blipFill>
              <a:blip r:embed="rId4"/>
              <a:stretch>
                <a:fillRect/>
              </a:stretch>
            </p:blipFill>
            <p:spPr>
              <a:xfrm>
                <a:off x="9324183" y="3725407"/>
                <a:ext cx="18000" cy="18000"/>
              </a:xfrm>
              <a:prstGeom prst="rect">
                <a:avLst/>
              </a:prstGeom>
            </p:spPr>
          </p:pic>
        </mc:Fallback>
      </mc:AlternateContent>
    </p:spTree>
    <p:extLst>
      <p:ext uri="{BB962C8B-B14F-4D97-AF65-F5344CB8AC3E}">
        <p14:creationId xmlns:p14="http://schemas.microsoft.com/office/powerpoint/2010/main" val="2407545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5D8B2-8DB3-348C-6F16-56C7995CCF5D}"/>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45DE0E87-8960-3D3A-E4A4-60E86B78B966}"/>
              </a:ext>
            </a:extLst>
          </p:cNvPr>
          <p:cNvSpPr txBox="1"/>
          <p:nvPr/>
        </p:nvSpPr>
        <p:spPr>
          <a:xfrm>
            <a:off x="305965" y="165376"/>
            <a:ext cx="11580070" cy="7448193"/>
          </a:xfrm>
          <a:prstGeom prst="rect">
            <a:avLst/>
          </a:prstGeom>
          <a:noFill/>
        </p:spPr>
        <p:txBody>
          <a:bodyPr wrap="square" numCol="1"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1600" b="1" noProof="0" dirty="0">
                <a:solidFill>
                  <a:schemeClr val="tx1"/>
                </a:solidFill>
              </a:rPr>
              <a:t>Analys och tolkning av data</a:t>
            </a:r>
          </a:p>
          <a:p>
            <a:pPr>
              <a:buFont typeface="Arial" panose="020B0604020202020204" pitchFamily="34" charset="0"/>
              <a:buChar char="•"/>
            </a:pPr>
            <a:r>
              <a:rPr lang="sv-SE" sz="1600" noProof="0" dirty="0">
                <a:solidFill>
                  <a:schemeClr val="tx1"/>
                </a:solidFill>
              </a:rPr>
              <a:t>Vilka trender ser du i avsnittet "land cover" (marktäckning)? </a:t>
            </a:r>
            <a:br>
              <a:rPr lang="sv-SE" sz="1600" noProof="0" dirty="0">
                <a:solidFill>
                  <a:schemeClr val="tx1"/>
                </a:solidFill>
              </a:rPr>
            </a:br>
            <a:r>
              <a:rPr lang="sv-SE" sz="1600" noProof="0" dirty="0">
                <a:solidFill>
                  <a:schemeClr val="tx1"/>
                </a:solidFill>
              </a:rPr>
              <a:t>På vilket sätt är dessa trender kopplade till minskad eller ökad trädtäckning?</a:t>
            </a:r>
          </a:p>
          <a:p>
            <a:pPr>
              <a:buFont typeface="Arial" panose="020B0604020202020204" pitchFamily="34" charset="0"/>
              <a:buChar char="•"/>
            </a:pPr>
            <a:r>
              <a:rPr lang="sv-SE" sz="1600" noProof="0" dirty="0">
                <a:solidFill>
                  <a:schemeClr val="tx1"/>
                </a:solidFill>
              </a:rPr>
              <a:t>I avsnittet "</a:t>
            </a:r>
            <a:r>
              <a:rPr lang="sv-SE" sz="1600" noProof="0" dirty="0" err="1">
                <a:solidFill>
                  <a:schemeClr val="tx1"/>
                </a:solidFill>
              </a:rPr>
              <a:t>forest</a:t>
            </a:r>
            <a:r>
              <a:rPr lang="sv-SE" sz="1600" noProof="0" dirty="0">
                <a:solidFill>
                  <a:schemeClr val="tx1"/>
                </a:solidFill>
              </a:rPr>
              <a:t> </a:t>
            </a:r>
            <a:r>
              <a:rPr lang="sv-SE" sz="1600" noProof="0" dirty="0" err="1">
                <a:solidFill>
                  <a:schemeClr val="tx1"/>
                </a:solidFill>
              </a:rPr>
              <a:t>change</a:t>
            </a:r>
            <a:r>
              <a:rPr lang="sv-SE" sz="1600" noProof="0" dirty="0">
                <a:solidFill>
                  <a:schemeClr val="tx1"/>
                </a:solidFill>
              </a:rPr>
              <a:t>" (skogsförändring), vilka viktiga händelser eller förändringar ser du? </a:t>
            </a:r>
            <a:br>
              <a:rPr lang="sv-SE" sz="1600" noProof="0" dirty="0">
                <a:solidFill>
                  <a:schemeClr val="tx1"/>
                </a:solidFill>
              </a:rPr>
            </a:br>
            <a:endParaRPr lang="sv-SE" sz="1600" noProof="0" dirty="0">
              <a:solidFill>
                <a:schemeClr val="tx1"/>
              </a:solidFill>
            </a:endParaRPr>
          </a:p>
          <a:p>
            <a:pPr marL="0" indent="0">
              <a:buNone/>
            </a:pPr>
            <a:r>
              <a:rPr lang="sv-SE" sz="1600" b="1" noProof="0" dirty="0">
                <a:solidFill>
                  <a:schemeClr val="tx1"/>
                </a:solidFill>
              </a:rPr>
              <a:t>Bränder och klimat</a:t>
            </a:r>
          </a:p>
          <a:p>
            <a:pPr>
              <a:buFont typeface="Arial" panose="020B0604020202020204" pitchFamily="34" charset="0"/>
              <a:buChar char="•"/>
            </a:pPr>
            <a:r>
              <a:rPr lang="sv-SE" sz="1600" noProof="0" dirty="0">
                <a:solidFill>
                  <a:schemeClr val="tx1"/>
                </a:solidFill>
              </a:rPr>
              <a:t>Kan du se några samband mellan klimatförhållanden (t.ex. torka och temperaturförändringar) och minskad trädtäckning?</a:t>
            </a:r>
          </a:p>
          <a:p>
            <a:pPr>
              <a:buFont typeface="Arial" panose="020B0604020202020204" pitchFamily="34" charset="0"/>
              <a:buChar char="•"/>
            </a:pPr>
            <a:endParaRPr lang="sv-SE" sz="1600" noProof="0" dirty="0">
              <a:solidFill>
                <a:schemeClr val="tx1"/>
              </a:solidFill>
            </a:endParaRPr>
          </a:p>
          <a:p>
            <a:pPr marL="0" indent="0">
              <a:buNone/>
            </a:pPr>
            <a:r>
              <a:rPr lang="sv-SE" sz="1600" b="1" noProof="0" dirty="0">
                <a:solidFill>
                  <a:schemeClr val="tx1"/>
                </a:solidFill>
              </a:rPr>
              <a:t>Effekter på </a:t>
            </a:r>
            <a:r>
              <a:rPr lang="sv-SE" sz="1600" b="1" noProof="0" dirty="0" err="1">
                <a:solidFill>
                  <a:schemeClr val="tx1"/>
                </a:solidFill>
              </a:rPr>
              <a:t>vattenbalans</a:t>
            </a:r>
            <a:r>
              <a:rPr lang="sv-SE" sz="1600" b="1" noProof="0" dirty="0">
                <a:solidFill>
                  <a:schemeClr val="tx1"/>
                </a:solidFill>
              </a:rPr>
              <a:t> och </a:t>
            </a:r>
            <a:r>
              <a:rPr lang="sv-SE" sz="1600" b="1" noProof="0" dirty="0" err="1">
                <a:solidFill>
                  <a:schemeClr val="tx1"/>
                </a:solidFill>
              </a:rPr>
              <a:t>jordhälsa</a:t>
            </a:r>
            <a:endParaRPr lang="sv-SE" sz="1600" b="1" noProof="0" dirty="0">
              <a:solidFill>
                <a:schemeClr val="tx1"/>
              </a:solidFill>
            </a:endParaRPr>
          </a:p>
          <a:p>
            <a:pPr>
              <a:buFont typeface="Arial" panose="020B0604020202020204" pitchFamily="34" charset="0"/>
              <a:buChar char="•"/>
            </a:pPr>
            <a:r>
              <a:rPr lang="sv-SE" sz="1600" noProof="0" dirty="0">
                <a:solidFill>
                  <a:schemeClr val="tx1"/>
                </a:solidFill>
              </a:rPr>
              <a:t>Hur kan de observerade mönstren för minskad och ökad trädtäckning påverka den lokala vattenbalansen (svara på frågan med hjälp av de data som du samlade in under föregående övning om </a:t>
            </a:r>
            <a:r>
              <a:rPr lang="sv-SE" sz="1600" noProof="0" dirty="0" err="1">
                <a:solidFill>
                  <a:schemeClr val="tx1"/>
                </a:solidFill>
              </a:rPr>
              <a:t>vattenbalans</a:t>
            </a:r>
            <a:r>
              <a:rPr lang="sv-SE" sz="1600" noProof="0" dirty="0">
                <a:solidFill>
                  <a:schemeClr val="tx1"/>
                </a:solidFill>
              </a:rPr>
              <a:t>)?</a:t>
            </a:r>
          </a:p>
          <a:p>
            <a:pPr marL="0" indent="0">
              <a:buNone/>
            </a:pPr>
            <a:endParaRPr lang="sv-SE" sz="1600" b="1" noProof="0" dirty="0">
              <a:solidFill>
                <a:schemeClr val="tx1"/>
              </a:solidFill>
            </a:endParaRPr>
          </a:p>
          <a:p>
            <a:pPr marL="0" indent="0">
              <a:buNone/>
            </a:pPr>
            <a:r>
              <a:rPr lang="sv-SE" sz="1600" b="1" noProof="0" dirty="0">
                <a:solidFill>
                  <a:schemeClr val="tx1"/>
                </a:solidFill>
              </a:rPr>
              <a:t>Framtidsprognoser</a:t>
            </a:r>
          </a:p>
          <a:p>
            <a:pPr>
              <a:buFont typeface="Arial" panose="020B0604020202020204" pitchFamily="34" charset="0"/>
              <a:buChar char="•"/>
            </a:pPr>
            <a:r>
              <a:rPr lang="sv-SE" sz="1600" noProof="0" dirty="0">
                <a:solidFill>
                  <a:schemeClr val="tx1"/>
                </a:solidFill>
              </a:rPr>
              <a:t>Om vi tittar på de aktuella trenderna, hur kan framtiden se ut för dessa områden när det gäller trädtäckning?</a:t>
            </a:r>
          </a:p>
          <a:p>
            <a:pPr>
              <a:buFont typeface="Arial" panose="020B0604020202020204" pitchFamily="34" charset="0"/>
              <a:buChar char="•"/>
            </a:pPr>
            <a:r>
              <a:rPr lang="sv-SE" sz="1600" noProof="0" dirty="0">
                <a:solidFill>
                  <a:schemeClr val="tx1"/>
                </a:solidFill>
              </a:rPr>
              <a:t>Vilka insatser eller bevarandeåtgärder kan bidra till att förhindra minskad trädtäckning?</a:t>
            </a:r>
          </a:p>
          <a:p>
            <a:pPr marL="0" indent="0">
              <a:buNone/>
            </a:pPr>
            <a:br>
              <a:rPr lang="sv-SE" sz="1600" dirty="0">
                <a:solidFill>
                  <a:schemeClr val="tx1"/>
                </a:solidFill>
              </a:rPr>
            </a:br>
            <a:endParaRPr lang="sv-SE" sz="1600" dirty="0">
              <a:solidFill>
                <a:schemeClr val="tx1"/>
              </a:solidFill>
            </a:endParaRPr>
          </a:p>
          <a:p>
            <a:pPr marL="0" indent="0">
              <a:buNone/>
            </a:pPr>
            <a:endParaRPr lang="sv-SE" sz="160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5" name="Pennanteckning 4">
                <a:extLst>
                  <a:ext uri="{FF2B5EF4-FFF2-40B4-BE49-F238E27FC236}">
                    <a16:creationId xmlns:a16="http://schemas.microsoft.com/office/drawing/2014/main" id="{B09A2E76-B81D-0FE8-8F5F-14E9382A2F0D}"/>
                  </a:ext>
                </a:extLst>
              </p14:cNvPr>
              <p14:cNvContentPartPr/>
              <p14:nvPr/>
            </p14:nvContentPartPr>
            <p14:xfrm>
              <a:off x="8483223" y="1458127"/>
              <a:ext cx="360" cy="360"/>
            </p14:xfrm>
          </p:contentPart>
        </mc:Choice>
        <mc:Fallback xmlns="">
          <p:pic>
            <p:nvPicPr>
              <p:cNvPr id="5" name="Pennanteckning 4">
                <a:extLst>
                  <a:ext uri="{FF2B5EF4-FFF2-40B4-BE49-F238E27FC236}">
                    <a16:creationId xmlns:a16="http://schemas.microsoft.com/office/drawing/2014/main" id="{B09A2E76-B81D-0FE8-8F5F-14E9382A2F0D}"/>
                  </a:ext>
                </a:extLst>
              </p:cNvPr>
              <p:cNvPicPr/>
              <p:nvPr/>
            </p:nvPicPr>
            <p:blipFill>
              <a:blip r:embed="rId4"/>
              <a:stretch>
                <a:fillRect/>
              </a:stretch>
            </p:blipFill>
            <p:spPr>
              <a:xfrm>
                <a:off x="8474223" y="144912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Pennanteckning 6">
                <a:extLst>
                  <a:ext uri="{FF2B5EF4-FFF2-40B4-BE49-F238E27FC236}">
                    <a16:creationId xmlns:a16="http://schemas.microsoft.com/office/drawing/2014/main" id="{8437AD62-8B11-0C50-4E4E-A9F549CA048B}"/>
                  </a:ext>
                </a:extLst>
              </p14:cNvPr>
              <p14:cNvContentPartPr/>
              <p14:nvPr/>
            </p14:nvContentPartPr>
            <p14:xfrm>
              <a:off x="9333183" y="3734407"/>
              <a:ext cx="360" cy="360"/>
            </p14:xfrm>
          </p:contentPart>
        </mc:Choice>
        <mc:Fallback xmlns="">
          <p:pic>
            <p:nvPicPr>
              <p:cNvPr id="7" name="Pennanteckning 6">
                <a:extLst>
                  <a:ext uri="{FF2B5EF4-FFF2-40B4-BE49-F238E27FC236}">
                    <a16:creationId xmlns:a16="http://schemas.microsoft.com/office/drawing/2014/main" id="{8437AD62-8B11-0C50-4E4E-A9F549CA048B}"/>
                  </a:ext>
                </a:extLst>
              </p:cNvPr>
              <p:cNvPicPr/>
              <p:nvPr/>
            </p:nvPicPr>
            <p:blipFill>
              <a:blip r:embed="rId4"/>
              <a:stretch>
                <a:fillRect/>
              </a:stretch>
            </p:blipFill>
            <p:spPr>
              <a:xfrm>
                <a:off x="9324183" y="3725407"/>
                <a:ext cx="18000" cy="18000"/>
              </a:xfrm>
              <a:prstGeom prst="rect">
                <a:avLst/>
              </a:prstGeom>
            </p:spPr>
          </p:pic>
        </mc:Fallback>
      </mc:AlternateContent>
    </p:spTree>
    <p:extLst>
      <p:ext uri="{BB962C8B-B14F-4D97-AF65-F5344CB8AC3E}">
        <p14:creationId xmlns:p14="http://schemas.microsoft.com/office/powerpoint/2010/main" val="3376945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7DE0-BE90-9BB0-A747-351E8DAFB24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1BABEEC-2ACA-F4FE-B2D0-B94E0738E211}"/>
              </a:ext>
            </a:extLst>
          </p:cNvPr>
          <p:cNvSpPr txBox="1"/>
          <p:nvPr/>
        </p:nvSpPr>
        <p:spPr>
          <a:xfrm>
            <a:off x="597312" y="809497"/>
            <a:ext cx="12105434"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4 (60 min el Hemläxa) </a:t>
            </a:r>
            <a:r>
              <a:rPr lang="sv-SE" sz="4400" noProof="0" dirty="0">
                <a:latin typeface="Bebas Neue Regular" panose="020B0606020202050201" pitchFamily="34" charset="0"/>
              </a:rPr>
              <a:t>Skriv en uppsats</a:t>
            </a:r>
          </a:p>
        </p:txBody>
      </p:sp>
      <p:sp>
        <p:nvSpPr>
          <p:cNvPr id="9" name="CuadroTexto 8">
            <a:extLst>
              <a:ext uri="{FF2B5EF4-FFF2-40B4-BE49-F238E27FC236}">
                <a16:creationId xmlns:a16="http://schemas.microsoft.com/office/drawing/2014/main" id="{D6E4579B-0D1D-C6E1-EDA7-EB106A2EF970}"/>
              </a:ext>
            </a:extLst>
          </p:cNvPr>
          <p:cNvSpPr txBox="1"/>
          <p:nvPr/>
        </p:nvSpPr>
        <p:spPr>
          <a:xfrm>
            <a:off x="569743" y="1704668"/>
            <a:ext cx="10515599" cy="494750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u="sng" dirty="0">
                <a:solidFill>
                  <a:schemeClr val="tx1"/>
                </a:solidFill>
              </a:rPr>
              <a:t>Material</a:t>
            </a:r>
            <a:endParaRPr lang="sv-SE" sz="2000" dirty="0">
              <a:solidFill>
                <a:schemeClr val="tx1"/>
              </a:solidFill>
            </a:endParaRPr>
          </a:p>
          <a:p>
            <a:pPr marL="0" indent="0" fontAlgn="base">
              <a:buNone/>
            </a:pPr>
            <a:r>
              <a:rPr lang="sv-SE" dirty="0">
                <a:solidFill>
                  <a:schemeClr val="tx1"/>
                </a:solidFill>
              </a:rPr>
              <a:t>Öppna både Global Forest Watch och </a:t>
            </a:r>
            <a:r>
              <a:rPr lang="sv-SE" dirty="0" err="1">
                <a:solidFill>
                  <a:schemeClr val="tx1"/>
                </a:solidFill>
              </a:rPr>
              <a:t>Water</a:t>
            </a:r>
            <a:r>
              <a:rPr lang="sv-SE" dirty="0">
                <a:solidFill>
                  <a:schemeClr val="tx1"/>
                </a:solidFill>
              </a:rPr>
              <a:t> </a:t>
            </a:r>
            <a:r>
              <a:rPr lang="sv-SE" dirty="0" err="1">
                <a:solidFill>
                  <a:schemeClr val="tx1"/>
                </a:solidFill>
              </a:rPr>
              <a:t>Balance</a:t>
            </a:r>
            <a:r>
              <a:rPr lang="sv-SE" dirty="0">
                <a:solidFill>
                  <a:schemeClr val="tx1"/>
                </a:solidFill>
              </a:rPr>
              <a:t> på din enhet.</a:t>
            </a:r>
          </a:p>
          <a:p>
            <a:pPr marL="0" indent="0" fontAlgn="base">
              <a:buNone/>
            </a:pPr>
            <a:r>
              <a:rPr lang="sv-SE" dirty="0">
                <a:solidFill>
                  <a:schemeClr val="tx1"/>
                </a:solidFill>
              </a:rPr>
              <a:t>Använd sökfunktionen för att hitta samma områden som du undersökte i föregående övningar.</a:t>
            </a:r>
          </a:p>
          <a:p>
            <a:pPr marL="0" indent="0">
              <a:buNone/>
            </a:pPr>
            <a:r>
              <a:rPr lang="sv-SE" u="sng" dirty="0">
                <a:solidFill>
                  <a:schemeClr val="tx1"/>
                </a:solidFill>
              </a:rPr>
              <a:t>Samla data och observationer</a:t>
            </a:r>
            <a:endParaRPr lang="sv-SE" sz="2000" dirty="0">
              <a:solidFill>
                <a:schemeClr val="tx1"/>
              </a:solidFill>
            </a:endParaRPr>
          </a:p>
          <a:p>
            <a:pPr marL="0" indent="0" fontAlgn="base">
              <a:buNone/>
            </a:pPr>
            <a:r>
              <a:rPr lang="sv-SE" dirty="0">
                <a:solidFill>
                  <a:schemeClr val="tx1"/>
                </a:solidFill>
              </a:rPr>
              <a:t>Ta 2–4 </a:t>
            </a:r>
            <a:r>
              <a:rPr lang="sv-SE" dirty="0" err="1">
                <a:solidFill>
                  <a:schemeClr val="tx1"/>
                </a:solidFill>
              </a:rPr>
              <a:t>skärmdumpar</a:t>
            </a:r>
            <a:r>
              <a:rPr lang="sv-SE" dirty="0">
                <a:solidFill>
                  <a:schemeClr val="tx1"/>
                </a:solidFill>
              </a:rPr>
              <a:t> från varje </a:t>
            </a:r>
            <a:r>
              <a:rPr lang="sv-SE" dirty="0" err="1">
                <a:solidFill>
                  <a:schemeClr val="tx1"/>
                </a:solidFill>
              </a:rPr>
              <a:t>app</a:t>
            </a:r>
            <a:r>
              <a:rPr lang="sv-SE" dirty="0">
                <a:solidFill>
                  <a:schemeClr val="tx1"/>
                </a:solidFill>
              </a:rPr>
              <a:t> som visar relevant information som område, diagram och bilder. Se till att viktiga data och mönster finns med på </a:t>
            </a:r>
            <a:r>
              <a:rPr lang="sv-SE" dirty="0" err="1">
                <a:solidFill>
                  <a:schemeClr val="tx1"/>
                </a:solidFill>
              </a:rPr>
              <a:t>skärmdumparna</a:t>
            </a:r>
            <a:r>
              <a:rPr lang="sv-SE" dirty="0">
                <a:solidFill>
                  <a:schemeClr val="tx1"/>
                </a:solidFill>
              </a:rPr>
              <a:t>.</a:t>
            </a:r>
          </a:p>
          <a:p>
            <a:pPr marL="0" indent="0" fontAlgn="base">
              <a:buNone/>
            </a:pPr>
            <a:r>
              <a:rPr lang="sv-SE" dirty="0">
                <a:solidFill>
                  <a:schemeClr val="tx1"/>
                </a:solidFill>
              </a:rPr>
              <a:t>Skriv ned dina observationer från varje </a:t>
            </a:r>
            <a:r>
              <a:rPr lang="sv-SE" dirty="0" err="1">
                <a:solidFill>
                  <a:schemeClr val="tx1"/>
                </a:solidFill>
              </a:rPr>
              <a:t>app</a:t>
            </a:r>
            <a:r>
              <a:rPr lang="sv-SE" dirty="0">
                <a:solidFill>
                  <a:schemeClr val="tx1"/>
                </a:solidFill>
              </a:rPr>
              <a:t>, och fokusera på mönster i ökad eller minskad trädtäckning samt indikatorer på </a:t>
            </a:r>
            <a:r>
              <a:rPr lang="sv-SE" dirty="0" err="1">
                <a:solidFill>
                  <a:schemeClr val="tx1"/>
                </a:solidFill>
              </a:rPr>
              <a:t>vattenbalans</a:t>
            </a:r>
            <a:r>
              <a:rPr lang="sv-SE" dirty="0">
                <a:solidFill>
                  <a:schemeClr val="tx1"/>
                </a:solidFill>
              </a:rPr>
              <a:t>.</a:t>
            </a:r>
          </a:p>
          <a:p>
            <a:pPr marL="0" indent="0">
              <a:buNone/>
            </a:pPr>
            <a:r>
              <a:rPr lang="sv-SE" u="sng" dirty="0">
                <a:solidFill>
                  <a:schemeClr val="tx1"/>
                </a:solidFill>
              </a:rPr>
              <a:t>Jämför data</a:t>
            </a:r>
            <a:endParaRPr lang="sv-SE" sz="2000" dirty="0">
              <a:solidFill>
                <a:schemeClr val="tx1"/>
              </a:solidFill>
            </a:endParaRPr>
          </a:p>
          <a:p>
            <a:pPr marL="0" indent="0" fontAlgn="base">
              <a:buNone/>
            </a:pPr>
            <a:r>
              <a:rPr lang="sv-SE" dirty="0">
                <a:solidFill>
                  <a:schemeClr val="tx1"/>
                </a:solidFill>
              </a:rPr>
              <a:t>Analysera insamlade uppgifter från båda </a:t>
            </a:r>
            <a:r>
              <a:rPr lang="sv-SE" dirty="0" err="1">
                <a:solidFill>
                  <a:schemeClr val="tx1"/>
                </a:solidFill>
              </a:rPr>
              <a:t>apparna</a:t>
            </a:r>
            <a:r>
              <a:rPr lang="sv-SE" dirty="0">
                <a:solidFill>
                  <a:schemeClr val="tx1"/>
                </a:solidFill>
              </a:rPr>
              <a:t> för att hitta likheter, kopplingar och olikheter.</a:t>
            </a:r>
          </a:p>
          <a:p>
            <a:pPr marL="0" indent="0" fontAlgn="base">
              <a:buNone/>
            </a:pPr>
            <a:r>
              <a:rPr lang="sv-SE" dirty="0">
                <a:solidFill>
                  <a:schemeClr val="tx1"/>
                </a:solidFill>
              </a:rPr>
              <a:t>Titta på hur data från varje </a:t>
            </a:r>
            <a:r>
              <a:rPr lang="sv-SE" dirty="0" err="1">
                <a:solidFill>
                  <a:schemeClr val="tx1"/>
                </a:solidFill>
              </a:rPr>
              <a:t>app</a:t>
            </a:r>
            <a:r>
              <a:rPr lang="sv-SE" dirty="0">
                <a:solidFill>
                  <a:schemeClr val="tx1"/>
                </a:solidFill>
              </a:rPr>
              <a:t> är kopplade till </a:t>
            </a:r>
            <a:r>
              <a:rPr lang="sv-SE" dirty="0" err="1">
                <a:solidFill>
                  <a:schemeClr val="tx1"/>
                </a:solidFill>
              </a:rPr>
              <a:t>jordhälsa</a:t>
            </a:r>
            <a:r>
              <a:rPr lang="sv-SE" dirty="0">
                <a:solidFill>
                  <a:schemeClr val="tx1"/>
                </a:solidFill>
              </a:rPr>
              <a:t> i de undersökta områdena.</a:t>
            </a:r>
          </a:p>
          <a:p>
            <a:pPr marL="0" indent="0">
              <a:buNone/>
            </a:pPr>
            <a:r>
              <a:rPr lang="sv-SE" u="sng" dirty="0">
                <a:solidFill>
                  <a:schemeClr val="tx1"/>
                </a:solidFill>
              </a:rPr>
              <a:t>Skriv uppsatsen</a:t>
            </a:r>
            <a:endParaRPr lang="sv-SE" sz="2000" dirty="0">
              <a:solidFill>
                <a:schemeClr val="tx1"/>
              </a:solidFill>
            </a:endParaRPr>
          </a:p>
          <a:p>
            <a:pPr marL="0" indent="0" fontAlgn="base">
              <a:buNone/>
            </a:pPr>
            <a:r>
              <a:rPr lang="sv-SE" dirty="0">
                <a:solidFill>
                  <a:schemeClr val="tx1"/>
                </a:solidFill>
              </a:rPr>
              <a:t>Börja med en inledning som beskriver uppsatsens syfte och vilka platser som du jämför.</a:t>
            </a:r>
          </a:p>
          <a:p>
            <a:pPr marL="0" indent="0" fontAlgn="base">
              <a:buNone/>
            </a:pPr>
            <a:r>
              <a:rPr lang="sv-SE" dirty="0">
                <a:solidFill>
                  <a:schemeClr val="tx1"/>
                </a:solidFill>
              </a:rPr>
              <a:t>I uppsatsens huvuddel presenterar du dina observationer och jämförelser. Använd </a:t>
            </a:r>
            <a:r>
              <a:rPr lang="sv-SE" dirty="0" err="1">
                <a:solidFill>
                  <a:schemeClr val="tx1"/>
                </a:solidFill>
              </a:rPr>
              <a:t>skärmdumparna</a:t>
            </a:r>
            <a:r>
              <a:rPr lang="sv-SE" dirty="0">
                <a:solidFill>
                  <a:schemeClr val="tx1"/>
                </a:solidFill>
              </a:rPr>
              <a:t> som stöd för din text.</a:t>
            </a:r>
          </a:p>
          <a:p>
            <a:pPr marL="0" indent="0" fontAlgn="base">
              <a:buNone/>
            </a:pPr>
            <a:r>
              <a:rPr lang="sv-SE" dirty="0">
                <a:solidFill>
                  <a:schemeClr val="tx1"/>
                </a:solidFill>
              </a:rPr>
              <a:t>Diskutera vad informationen från </a:t>
            </a:r>
            <a:r>
              <a:rPr lang="sv-SE" dirty="0" err="1">
                <a:solidFill>
                  <a:schemeClr val="tx1"/>
                </a:solidFill>
              </a:rPr>
              <a:t>apparna</a:t>
            </a:r>
            <a:r>
              <a:rPr lang="sv-SE" dirty="0">
                <a:solidFill>
                  <a:schemeClr val="tx1"/>
                </a:solidFill>
              </a:rPr>
              <a:t> kan berätta om </a:t>
            </a:r>
            <a:r>
              <a:rPr lang="sv-SE" dirty="0" err="1">
                <a:solidFill>
                  <a:schemeClr val="tx1"/>
                </a:solidFill>
              </a:rPr>
              <a:t>jordhälsan</a:t>
            </a:r>
            <a:r>
              <a:rPr lang="sv-SE" dirty="0">
                <a:solidFill>
                  <a:schemeClr val="tx1"/>
                </a:solidFill>
              </a:rPr>
              <a:t> i de undersökta områdena. Lyft fram eventuella betydelsefulla resultat eller mönster.</a:t>
            </a:r>
          </a:p>
          <a:p>
            <a:pPr marL="0" indent="0">
              <a:buNone/>
            </a:pPr>
            <a:endParaRPr lang="sv-SE" sz="2000" noProof="0" dirty="0">
              <a:solidFill>
                <a:schemeClr val="tx1"/>
              </a:solidFill>
            </a:endParaRPr>
          </a:p>
        </p:txBody>
      </p:sp>
    </p:spTree>
    <p:extLst>
      <p:ext uri="{BB962C8B-B14F-4D97-AF65-F5344CB8AC3E}">
        <p14:creationId xmlns:p14="http://schemas.microsoft.com/office/powerpoint/2010/main" val="4000717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0A84C40A-9A6D-9E18-28D5-B3DCC4215699}"/>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4E9DE87-1484-87B3-C552-7ACE7764F914}"/>
              </a:ext>
            </a:extLst>
          </p:cNvPr>
          <p:cNvSpPr txBox="1"/>
          <p:nvPr/>
        </p:nvSpPr>
        <p:spPr>
          <a:xfrm>
            <a:off x="597312" y="85628"/>
            <a:ext cx="7613038" cy="707886"/>
          </a:xfrm>
          <a:prstGeom prst="rect">
            <a:avLst/>
          </a:prstGeom>
          <a:noFill/>
        </p:spPr>
        <p:txBody>
          <a:bodyPr wrap="square" rtlCol="0">
            <a:spAutoFit/>
          </a:bodyPr>
          <a:lstStyle/>
          <a:p>
            <a:r>
              <a:rPr lang="sv-SE" sz="4000" noProof="0" dirty="0">
                <a:latin typeface="Bebas Neue Regular" panose="020B0606020202050201" pitchFamily="34" charset="0"/>
              </a:rPr>
              <a:t>Så funkar lektionsupplägget</a:t>
            </a:r>
          </a:p>
        </p:txBody>
      </p:sp>
      <p:sp>
        <p:nvSpPr>
          <p:cNvPr id="7" name="CuadroTexto 8">
            <a:extLst>
              <a:ext uri="{FF2B5EF4-FFF2-40B4-BE49-F238E27FC236}">
                <a16:creationId xmlns:a16="http://schemas.microsoft.com/office/drawing/2014/main" id="{EA7C2CB8-7697-4787-7300-9FACB7420601}"/>
              </a:ext>
            </a:extLst>
          </p:cNvPr>
          <p:cNvSpPr txBox="1"/>
          <p:nvPr/>
        </p:nvSpPr>
        <p:spPr>
          <a:xfrm>
            <a:off x="597312" y="793514"/>
            <a:ext cx="10515599" cy="61632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sv-SE" noProof="1">
                <a:solidFill>
                  <a:schemeClr val="tx1"/>
                </a:solidFill>
              </a:rPr>
              <a:t>I den här lärarhandledningen har vi kombinerat slides med information till dig som lärare med slides som kan visas direkt för eleverna. De med ljusgul bakgrund (som denna) är information till dig som lärare, vit bakgrund mot elever. Du kan så klart redigera texten och anpassa slidsen själv. </a:t>
            </a:r>
            <a:r>
              <a:rPr lang="sv-SE" dirty="0">
                <a:solidFill>
                  <a:schemeClr val="tx1"/>
                </a:solidFill>
              </a:rPr>
              <a:t>De tre lektionerna är tänkta passa inom </a:t>
            </a:r>
            <a:r>
              <a:rPr lang="sv-SE" b="1" dirty="0">
                <a:solidFill>
                  <a:schemeClr val="tx1"/>
                </a:solidFill>
              </a:rPr>
              <a:t>biologi</a:t>
            </a:r>
            <a:r>
              <a:rPr lang="sv-SE" dirty="0">
                <a:solidFill>
                  <a:schemeClr val="tx1"/>
                </a:solidFill>
              </a:rPr>
              <a:t> och </a:t>
            </a:r>
            <a:r>
              <a:rPr lang="sv-SE" b="1" dirty="0">
                <a:solidFill>
                  <a:schemeClr val="tx1"/>
                </a:solidFill>
              </a:rPr>
              <a:t>geografi</a:t>
            </a:r>
            <a:r>
              <a:rPr lang="sv-SE" dirty="0">
                <a:solidFill>
                  <a:schemeClr val="tx1"/>
                </a:solidFill>
              </a:rPr>
              <a:t>. </a:t>
            </a:r>
            <a:r>
              <a:rPr lang="sv-SE" noProof="1">
                <a:solidFill>
                  <a:schemeClr val="tx1"/>
                </a:solidFill>
              </a:rPr>
              <a:t>När de vita sidorna innehåller fakta finns, i de fall det har varit möjligt, en länk i kommentarsfältet för den som vill läsa mer information inför lektionen. På </a:t>
            </a:r>
            <a:r>
              <a:rPr lang="sv-SE" b="1" noProof="1">
                <a:solidFill>
                  <a:schemeClr val="tx1"/>
                </a:solidFill>
              </a:rPr>
              <a:t>vetenskapallmanhet.se/jordhalsa </a:t>
            </a:r>
            <a:r>
              <a:rPr lang="sv-SE" noProof="1">
                <a:solidFill>
                  <a:schemeClr val="tx1"/>
                </a:solidFill>
              </a:rPr>
              <a:t>finns det även en del information på svenska om jordhälsa och en ordlista. </a:t>
            </a:r>
            <a:br>
              <a:rPr lang="sv-SE" noProof="1">
                <a:solidFill>
                  <a:schemeClr val="tx1"/>
                </a:solidFill>
              </a:rPr>
            </a:br>
            <a:endParaRPr lang="sv-SE" noProof="1">
              <a:solidFill>
                <a:schemeClr val="tx1"/>
              </a:solidFill>
            </a:endParaRPr>
          </a:p>
          <a:p>
            <a:pPr marL="171450" indent="-171450">
              <a:buFont typeface="Arial" panose="020B0604020202020204" pitchFamily="34" charset="0"/>
              <a:buChar char="•"/>
            </a:pPr>
            <a:r>
              <a:rPr lang="sv-SE" noProof="1">
                <a:solidFill>
                  <a:schemeClr val="tx1"/>
                </a:solidFill>
              </a:rPr>
              <a:t>Samarbeta gärna inom arbetslaget med olika lektioner, exempelvis om ni vill arbeta med hållbar utveckling i tema-undervisning.</a:t>
            </a:r>
          </a:p>
          <a:p>
            <a:pPr marL="0" indent="0">
              <a:buNone/>
            </a:pPr>
            <a:endParaRPr lang="sv-SE" noProof="0" dirty="0">
              <a:solidFill>
                <a:schemeClr val="tx1"/>
              </a:solidFill>
            </a:endParaRPr>
          </a:p>
          <a:p>
            <a:pPr marL="171450" indent="-171450">
              <a:buFont typeface="Arial" panose="020B0604020202020204" pitchFamily="34" charset="0"/>
              <a:buChar char="•"/>
            </a:pPr>
            <a:r>
              <a:rPr lang="sv-SE" dirty="0">
                <a:solidFill>
                  <a:schemeClr val="tx1"/>
                </a:solidFill>
              </a:rPr>
              <a:t>I planeringen integreras digital informationssökning och praktiska uppgifter för att skapa färdigheter i dataanalys, tolkning och övertygande kommunikation. Vi rekommenderar att eleverna är introducerade till satellitbilder och GIS-resurser för att få ut så mycket som möjligt av lärandet. </a:t>
            </a:r>
            <a:r>
              <a:rPr lang="sv-SE" b="1" noProof="0" dirty="0">
                <a:solidFill>
                  <a:schemeClr val="tx1"/>
                </a:solidFill>
              </a:rPr>
              <a:t>Innan modulen påbörjas ska lärarna göra följande: (i) </a:t>
            </a:r>
            <a:r>
              <a:rPr lang="sv-SE" noProof="0" dirty="0">
                <a:solidFill>
                  <a:schemeClr val="tx1"/>
                </a:solidFill>
              </a:rPr>
              <a:t>Bekanta sig med lektionerna och läsa in sig på några av de databaser som anges. </a:t>
            </a:r>
            <a:r>
              <a:rPr lang="sv-SE" b="1" noProof="0" dirty="0">
                <a:solidFill>
                  <a:schemeClr val="tx1"/>
                </a:solidFill>
              </a:rPr>
              <a:t>(ii) </a:t>
            </a:r>
            <a:r>
              <a:rPr lang="sv-SE" noProof="0" dirty="0">
                <a:solidFill>
                  <a:schemeClr val="tx1"/>
                </a:solidFill>
              </a:rPr>
              <a:t>Skriva ut material (finns som bilagor) </a:t>
            </a:r>
            <a:r>
              <a:rPr lang="sv-SE" b="1" noProof="0" dirty="0">
                <a:solidFill>
                  <a:schemeClr val="tx1"/>
                </a:solidFill>
              </a:rPr>
              <a:t>(iii) </a:t>
            </a:r>
            <a:r>
              <a:rPr lang="sv-SE" noProof="0" dirty="0">
                <a:solidFill>
                  <a:schemeClr val="tx1"/>
                </a:solidFill>
              </a:rPr>
              <a:t>Fundera över om några övningar ska ges som läxa eller om de ska vara valfria för att minska tidsåtgången i klassrummet. </a:t>
            </a:r>
          </a:p>
          <a:p>
            <a:pPr marL="171450" indent="-171450">
              <a:buFont typeface="Arial" panose="020B0604020202020204" pitchFamily="34" charset="0"/>
              <a:buChar char="•"/>
            </a:pPr>
            <a:r>
              <a:rPr lang="sv-SE" noProof="0" dirty="0">
                <a:solidFill>
                  <a:schemeClr val="tx1"/>
                </a:solidFill>
              </a:rPr>
              <a:t>Undervisningstid: cirka 6 timmar (Geografi: 4,5 timmar, Biologi 1,5 timmar) behövs för att slutföra scenariot, men varje lektion kan genomföras separat. </a:t>
            </a:r>
          </a:p>
          <a:p>
            <a:pPr marL="171450" indent="-171450">
              <a:buFont typeface="Arial" panose="020B0604020202020204" pitchFamily="34" charset="0"/>
              <a:buChar char="•"/>
            </a:pPr>
            <a:endParaRPr lang="sv-SE" noProof="0" dirty="0">
              <a:solidFill>
                <a:schemeClr val="tx1"/>
              </a:solidFill>
            </a:endParaRPr>
          </a:p>
          <a:p>
            <a:pPr marL="0" indent="0">
              <a:buNone/>
            </a:pPr>
            <a:r>
              <a:rPr lang="sv-SE" b="1" dirty="0">
                <a:solidFill>
                  <a:schemeClr val="tx1"/>
                </a:solidFill>
              </a:rPr>
              <a:t>Författare</a:t>
            </a:r>
            <a:r>
              <a:rPr lang="sv-SE" dirty="0">
                <a:solidFill>
                  <a:schemeClr val="tx1"/>
                </a:solidFill>
              </a:rPr>
              <a:t>: Emma </a:t>
            </a:r>
            <a:r>
              <a:rPr lang="sv-SE" dirty="0" err="1">
                <a:solidFill>
                  <a:schemeClr val="tx1"/>
                </a:solidFill>
              </a:rPr>
              <a:t>Abbate</a:t>
            </a:r>
            <a:r>
              <a:rPr lang="sv-SE" dirty="0">
                <a:solidFill>
                  <a:schemeClr val="tx1"/>
                </a:solidFill>
              </a:rPr>
              <a:t> och Vittoria </a:t>
            </a:r>
            <a:r>
              <a:rPr lang="sv-SE" dirty="0" err="1">
                <a:solidFill>
                  <a:schemeClr val="tx1"/>
                </a:solidFill>
              </a:rPr>
              <a:t>Buccigrossi</a:t>
            </a:r>
            <a:r>
              <a:rPr lang="sv-SE" dirty="0">
                <a:solidFill>
                  <a:schemeClr val="tx1"/>
                </a:solidFill>
              </a:rPr>
              <a:t>, </a:t>
            </a:r>
            <a:r>
              <a:rPr lang="sv-SE" dirty="0" err="1">
                <a:solidFill>
                  <a:schemeClr val="tx1"/>
                </a:solidFill>
              </a:rPr>
              <a:t>Scientix</a:t>
            </a:r>
            <a:r>
              <a:rPr lang="sv-SE" dirty="0">
                <a:solidFill>
                  <a:schemeClr val="tx1"/>
                </a:solidFill>
              </a:rPr>
              <a:t> inom projektet LOESS. Översatt och bearbetat av Vetenskap &amp; Allmänhet. </a:t>
            </a:r>
            <a:br>
              <a:rPr lang="sv-SE" dirty="0">
                <a:solidFill>
                  <a:schemeClr val="tx1"/>
                </a:solidFill>
              </a:rPr>
            </a:br>
            <a:r>
              <a:rPr lang="sv-SE" b="1" dirty="0">
                <a:solidFill>
                  <a:schemeClr val="tx1"/>
                </a:solidFill>
              </a:rPr>
              <a:t>Foto: </a:t>
            </a:r>
            <a:r>
              <a:rPr lang="sv-SE" dirty="0" err="1">
                <a:solidFill>
                  <a:schemeClr val="tx1"/>
                </a:solidFill>
              </a:rPr>
              <a:t>Unsplash</a:t>
            </a:r>
            <a:r>
              <a:rPr lang="sv-SE" dirty="0">
                <a:solidFill>
                  <a:schemeClr val="tx1"/>
                </a:solidFill>
              </a:rPr>
              <a:t> om inget annat anges</a:t>
            </a:r>
          </a:p>
          <a:p>
            <a:pPr marL="0" indent="0">
              <a:buNone/>
            </a:pPr>
            <a:r>
              <a:rPr lang="sv-SE" dirty="0">
                <a:solidFill>
                  <a:schemeClr val="tx1"/>
                </a:solidFill>
              </a:rPr>
              <a:t>Vi på Vetenskap &amp; Allmänhet välkomnar feedback på materialet och hur det används. </a:t>
            </a:r>
            <a:br>
              <a:rPr lang="sv-SE" dirty="0">
                <a:solidFill>
                  <a:schemeClr val="tx1"/>
                </a:solidFill>
              </a:rPr>
            </a:br>
            <a:r>
              <a:rPr lang="sv-SE" dirty="0">
                <a:solidFill>
                  <a:schemeClr val="tx1"/>
                </a:solidFill>
              </a:rPr>
              <a:t>Mejla gärna </a:t>
            </a:r>
            <a:r>
              <a:rPr lang="sv-SE" dirty="0">
                <a:solidFill>
                  <a:schemeClr val="tx1"/>
                </a:solidFill>
                <a:hlinkClick r:id="rId4"/>
              </a:rPr>
              <a:t>info@vetenskapallmanhet.se</a:t>
            </a:r>
            <a:r>
              <a:rPr lang="sv-SE" dirty="0">
                <a:solidFill>
                  <a:schemeClr val="tx1"/>
                </a:solidFill>
              </a:rPr>
              <a:t> om du har något medskick eller frågor. </a:t>
            </a:r>
          </a:p>
          <a:p>
            <a:pPr marL="0" indent="0">
              <a:buNone/>
            </a:pPr>
            <a:endParaRPr lang="sv-SE" dirty="0">
              <a:solidFill>
                <a:schemeClr val="tx1"/>
              </a:solidFill>
            </a:endParaRPr>
          </a:p>
          <a:p>
            <a:pPr marL="171450" indent="-171450">
              <a:buFont typeface="Arial" panose="020B0604020202020204" pitchFamily="34" charset="0"/>
              <a:buChar char="•"/>
            </a:pPr>
            <a:endParaRPr lang="sv-SE" noProof="0" dirty="0">
              <a:solidFill>
                <a:schemeClr val="tx1"/>
              </a:solidFill>
            </a:endParaRPr>
          </a:p>
        </p:txBody>
      </p:sp>
    </p:spTree>
    <p:extLst>
      <p:ext uri="{BB962C8B-B14F-4D97-AF65-F5344CB8AC3E}">
        <p14:creationId xmlns:p14="http://schemas.microsoft.com/office/powerpoint/2010/main" val="1181466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B7C4-EF64-3251-1725-A5A99B3FE4EC}"/>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9A35EB92-CC14-5BD1-E6DD-45603F95FCCF}"/>
              </a:ext>
            </a:extLst>
          </p:cNvPr>
          <p:cNvSpPr txBox="1"/>
          <p:nvPr/>
        </p:nvSpPr>
        <p:spPr>
          <a:xfrm>
            <a:off x="569743" y="972558"/>
            <a:ext cx="10515599" cy="491288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fontAlgn="base">
              <a:buNone/>
            </a:pPr>
            <a:r>
              <a:rPr lang="sv-SE" sz="1400" dirty="0">
                <a:solidFill>
                  <a:schemeClr val="tx1"/>
                </a:solidFill>
              </a:rPr>
              <a:t>Se till att din uppsats är tydlig och väl organiserad och håll dig inom gränsen på 400 ord.</a:t>
            </a:r>
          </a:p>
          <a:p>
            <a:pPr marL="0" indent="0">
              <a:buNone/>
            </a:pPr>
            <a:r>
              <a:rPr lang="sv-SE" sz="1400" u="sng" dirty="0">
                <a:solidFill>
                  <a:schemeClr val="tx1"/>
                </a:solidFill>
              </a:rPr>
              <a:t>Inkludera </a:t>
            </a:r>
            <a:r>
              <a:rPr lang="sv-SE" sz="1400" u="sng" dirty="0" err="1">
                <a:solidFill>
                  <a:schemeClr val="tx1"/>
                </a:solidFill>
              </a:rPr>
              <a:t>skärmdumpar</a:t>
            </a:r>
            <a:endParaRPr lang="sv-SE" sz="1400" dirty="0">
              <a:solidFill>
                <a:schemeClr val="tx1"/>
              </a:solidFill>
            </a:endParaRPr>
          </a:p>
          <a:p>
            <a:pPr marL="0" indent="0" fontAlgn="base">
              <a:buNone/>
            </a:pPr>
            <a:r>
              <a:rPr lang="sv-SE" sz="1400" dirty="0">
                <a:solidFill>
                  <a:schemeClr val="tx1"/>
                </a:solidFill>
              </a:rPr>
              <a:t>Inkludera </a:t>
            </a:r>
            <a:r>
              <a:rPr lang="sv-SE" sz="1400" dirty="0" err="1">
                <a:solidFill>
                  <a:schemeClr val="tx1"/>
                </a:solidFill>
              </a:rPr>
              <a:t>skärmdumpar</a:t>
            </a:r>
            <a:r>
              <a:rPr lang="sv-SE" sz="1400" dirty="0">
                <a:solidFill>
                  <a:schemeClr val="tx1"/>
                </a:solidFill>
              </a:rPr>
              <a:t> i din uppsats på lämpliga platser för att förtydliga dina observationer och resultat.</a:t>
            </a:r>
          </a:p>
          <a:p>
            <a:pPr marL="0" indent="0" fontAlgn="base">
              <a:buNone/>
            </a:pPr>
            <a:r>
              <a:rPr lang="sv-SE" sz="1400" dirty="0">
                <a:solidFill>
                  <a:schemeClr val="tx1"/>
                </a:solidFill>
              </a:rPr>
              <a:t>Märk varje </a:t>
            </a:r>
            <a:r>
              <a:rPr lang="sv-SE" sz="1400" dirty="0" err="1">
                <a:solidFill>
                  <a:schemeClr val="tx1"/>
                </a:solidFill>
              </a:rPr>
              <a:t>skärmdump</a:t>
            </a:r>
            <a:r>
              <a:rPr lang="sv-SE" sz="1400" dirty="0">
                <a:solidFill>
                  <a:schemeClr val="tx1"/>
                </a:solidFill>
              </a:rPr>
              <a:t> noga och beskriv kort vad den visar.</a:t>
            </a:r>
          </a:p>
          <a:p>
            <a:pPr marL="0" indent="0">
              <a:buNone/>
            </a:pPr>
            <a:r>
              <a:rPr lang="sv-SE" sz="1400" u="sng" dirty="0">
                <a:solidFill>
                  <a:schemeClr val="tx1"/>
                </a:solidFill>
              </a:rPr>
              <a:t>Reflektera över data</a:t>
            </a:r>
            <a:endParaRPr lang="sv-SE" sz="1400" dirty="0">
              <a:solidFill>
                <a:schemeClr val="tx1"/>
              </a:solidFill>
            </a:endParaRPr>
          </a:p>
          <a:p>
            <a:pPr marL="0" indent="0" fontAlgn="base">
              <a:buNone/>
            </a:pPr>
            <a:r>
              <a:rPr lang="sv-SE" sz="1400" dirty="0">
                <a:solidFill>
                  <a:schemeClr val="tx1"/>
                </a:solidFill>
              </a:rPr>
              <a:t>Diskutera begränsningarna i dina resultat om </a:t>
            </a:r>
            <a:r>
              <a:rPr lang="sv-SE" sz="1400" dirty="0" err="1">
                <a:solidFill>
                  <a:schemeClr val="tx1"/>
                </a:solidFill>
              </a:rPr>
              <a:t>jordhälsa</a:t>
            </a:r>
            <a:r>
              <a:rPr lang="sv-SE" sz="1400" dirty="0">
                <a:solidFill>
                  <a:schemeClr val="tx1"/>
                </a:solidFill>
              </a:rPr>
              <a:t> och miljö.</a:t>
            </a:r>
          </a:p>
          <a:p>
            <a:pPr marL="0" indent="0">
              <a:buNone/>
            </a:pPr>
            <a:r>
              <a:rPr lang="sv-SE" sz="1400" u="sng" dirty="0">
                <a:solidFill>
                  <a:schemeClr val="tx1"/>
                </a:solidFill>
              </a:rPr>
              <a:t>Slutsats</a:t>
            </a:r>
            <a:endParaRPr lang="sv-SE" sz="1400" dirty="0">
              <a:solidFill>
                <a:schemeClr val="tx1"/>
              </a:solidFill>
            </a:endParaRPr>
          </a:p>
          <a:p>
            <a:pPr marL="0" indent="0" fontAlgn="base">
              <a:buNone/>
            </a:pPr>
            <a:r>
              <a:rPr lang="sv-SE" sz="1400" dirty="0">
                <a:solidFill>
                  <a:schemeClr val="tx1"/>
                </a:solidFill>
              </a:rPr>
              <a:t>Sammanfatta dina främsta observationer och resultat från jämförelsen av data från </a:t>
            </a:r>
            <a:r>
              <a:rPr lang="sv-SE" sz="1400" dirty="0" err="1">
                <a:solidFill>
                  <a:schemeClr val="tx1"/>
                </a:solidFill>
              </a:rPr>
              <a:t>apparna</a:t>
            </a:r>
            <a:r>
              <a:rPr lang="sv-SE" sz="1400" dirty="0">
                <a:solidFill>
                  <a:schemeClr val="tx1"/>
                </a:solidFill>
              </a:rPr>
              <a:t>.</a:t>
            </a:r>
          </a:p>
          <a:p>
            <a:pPr marL="0" indent="0" fontAlgn="base">
              <a:buNone/>
            </a:pPr>
            <a:r>
              <a:rPr lang="sv-SE" sz="1400" dirty="0">
                <a:solidFill>
                  <a:schemeClr val="tx1"/>
                </a:solidFill>
              </a:rPr>
              <a:t>Presentera eventuella rekommendationer eller ytterligare frågor som uppkommit under arbetet.</a:t>
            </a:r>
          </a:p>
          <a:p>
            <a:pPr marL="0" indent="0">
              <a:buNone/>
            </a:pPr>
            <a:r>
              <a:rPr lang="sv-SE" sz="1400" u="sng" dirty="0">
                <a:solidFill>
                  <a:schemeClr val="tx1"/>
                </a:solidFill>
              </a:rPr>
              <a:t>Granska och redigera</a:t>
            </a:r>
            <a:endParaRPr lang="sv-SE" sz="1400" dirty="0">
              <a:solidFill>
                <a:schemeClr val="tx1"/>
              </a:solidFill>
            </a:endParaRPr>
          </a:p>
          <a:p>
            <a:pPr marL="0" indent="0" fontAlgn="base">
              <a:buNone/>
            </a:pPr>
            <a:r>
              <a:rPr lang="sv-SE" sz="1400" dirty="0">
                <a:solidFill>
                  <a:schemeClr val="tx1"/>
                </a:solidFill>
              </a:rPr>
              <a:t>Granska din uppsats så att den är tydlig, sammanhängande och ryms inom ordbegränsningen.</a:t>
            </a:r>
          </a:p>
          <a:p>
            <a:pPr marL="0" indent="0" fontAlgn="base">
              <a:buNone/>
            </a:pPr>
            <a:r>
              <a:rPr lang="sv-SE" sz="1400" dirty="0">
                <a:solidFill>
                  <a:schemeClr val="tx1"/>
                </a:solidFill>
              </a:rPr>
              <a:t>Se till att din uppsats har ett logiskt flöde och att dina </a:t>
            </a:r>
            <a:r>
              <a:rPr lang="sv-SE" sz="1400" dirty="0" err="1">
                <a:solidFill>
                  <a:schemeClr val="tx1"/>
                </a:solidFill>
              </a:rPr>
              <a:t>skärmdumpar</a:t>
            </a:r>
            <a:r>
              <a:rPr lang="sv-SE" sz="1400" dirty="0">
                <a:solidFill>
                  <a:schemeClr val="tx1"/>
                </a:solidFill>
              </a:rPr>
              <a:t> är välplacerade.</a:t>
            </a:r>
          </a:p>
          <a:p>
            <a:pPr marL="0" indent="0" fontAlgn="base">
              <a:buNone/>
            </a:pPr>
            <a:r>
              <a:rPr lang="sv-SE" sz="1400" dirty="0">
                <a:solidFill>
                  <a:schemeClr val="tx1"/>
                </a:solidFill>
              </a:rPr>
              <a:t>Redigera eventuellt för att förbättra uppsatsens totala kvalitet. Använd </a:t>
            </a:r>
            <a:r>
              <a:rPr lang="sv-SE" sz="1400" dirty="0" err="1">
                <a:solidFill>
                  <a:schemeClr val="tx1"/>
                </a:solidFill>
              </a:rPr>
              <a:t>ESDAC:s</a:t>
            </a:r>
            <a:r>
              <a:rPr lang="sv-SE" sz="1400" dirty="0">
                <a:solidFill>
                  <a:schemeClr val="tx1"/>
                </a:solidFill>
              </a:rPr>
              <a:t> ordlista för jordtermer och en engelsk ordbok om det uppstår tveksamheter kring begrepp eller språk.</a:t>
            </a:r>
          </a:p>
          <a:p>
            <a:pPr marL="0" indent="0">
              <a:buNone/>
            </a:pPr>
            <a:endParaRPr lang="sv-SE" sz="1400" noProof="0" dirty="0">
              <a:solidFill>
                <a:schemeClr val="tx1"/>
              </a:solidFill>
            </a:endParaRPr>
          </a:p>
        </p:txBody>
      </p:sp>
    </p:spTree>
    <p:extLst>
      <p:ext uri="{BB962C8B-B14F-4D97-AF65-F5344CB8AC3E}">
        <p14:creationId xmlns:p14="http://schemas.microsoft.com/office/powerpoint/2010/main" val="4193231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alpha val="13559"/>
          </a:srgbClr>
        </a:solidFill>
        <a:effectLst/>
      </p:bgPr>
    </p:bg>
    <p:spTree>
      <p:nvGrpSpPr>
        <p:cNvPr id="1" name="">
          <a:extLst>
            <a:ext uri="{FF2B5EF4-FFF2-40B4-BE49-F238E27FC236}">
              <a16:creationId xmlns:a16="http://schemas.microsoft.com/office/drawing/2014/main" id="{0C105B7A-6989-A091-22BF-EF3FB71B4EF1}"/>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143313C1-D13D-4959-3FE8-DDC14239D831}"/>
              </a:ext>
            </a:extLst>
          </p:cNvPr>
          <p:cNvSpPr txBox="1"/>
          <p:nvPr/>
        </p:nvSpPr>
        <p:spPr>
          <a:xfrm>
            <a:off x="464043" y="334266"/>
            <a:ext cx="5293350" cy="646331"/>
          </a:xfrm>
          <a:prstGeom prst="rect">
            <a:avLst/>
          </a:prstGeom>
          <a:noFill/>
        </p:spPr>
        <p:txBody>
          <a:bodyPr wrap="square" rtlCol="0">
            <a:spAutoFit/>
          </a:bodyPr>
          <a:lstStyle/>
          <a:p>
            <a:r>
              <a:rPr lang="sv-SE" sz="3600" noProof="0" dirty="0">
                <a:latin typeface="Bebas Neue Regular" panose="020B0606020202050201" pitchFamily="34" charset="0"/>
              </a:rPr>
              <a:t>Lektion 3 </a:t>
            </a:r>
            <a:r>
              <a:rPr lang="sv-SE" sz="3600" noProof="0" dirty="0">
                <a:solidFill>
                  <a:srgbClr val="0CB08E"/>
                </a:solidFill>
                <a:latin typeface="Bebas Neue Regular" panose="020B0606020202050201" pitchFamily="34" charset="0"/>
              </a:rPr>
              <a:t>Det</a:t>
            </a:r>
            <a:r>
              <a:rPr lang="sv-SE" sz="3600" noProof="0" dirty="0">
                <a:latin typeface="Bebas Neue Regular" panose="020B0606020202050201" pitchFamily="34" charset="0"/>
              </a:rPr>
              <a:t> </a:t>
            </a:r>
            <a:r>
              <a:rPr lang="sv-SE" sz="3600" noProof="0" dirty="0">
                <a:solidFill>
                  <a:srgbClr val="0CB08E"/>
                </a:solidFill>
                <a:latin typeface="Bebas Neue Regular" panose="020B0606020202050201" pitchFamily="34" charset="0"/>
              </a:rPr>
              <a:t>Virtuella Labbet</a:t>
            </a:r>
          </a:p>
        </p:txBody>
      </p:sp>
      <p:sp>
        <p:nvSpPr>
          <p:cNvPr id="5" name="CuadroTexto 8">
            <a:extLst>
              <a:ext uri="{FF2B5EF4-FFF2-40B4-BE49-F238E27FC236}">
                <a16:creationId xmlns:a16="http://schemas.microsoft.com/office/drawing/2014/main" id="{CFE230CF-4B51-1A02-E2E9-C1FCD372D8ED}"/>
              </a:ext>
            </a:extLst>
          </p:cNvPr>
          <p:cNvSpPr txBox="1"/>
          <p:nvPr/>
        </p:nvSpPr>
        <p:spPr>
          <a:xfrm>
            <a:off x="464044" y="980597"/>
            <a:ext cx="4733598" cy="5886227"/>
          </a:xfrm>
          <a:prstGeom prst="rect">
            <a:avLst/>
          </a:prstGeom>
          <a:noFill/>
        </p:spPr>
        <p:txBody>
          <a:bodyPr wrap="square" numCol="1"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t>Eleverna undersöker hur ljus i olika färger påverkar plantornas tillväxt. Först i ett virtuellt labb och sedan genom att odla i klassrummet. Blocken går att genomföra fristående från varandra.</a:t>
            </a:r>
            <a:br>
              <a:rPr lang="sv-SE" b="1" noProof="0" dirty="0"/>
            </a:br>
            <a:endParaRPr lang="sv-SE" b="1" noProof="0" dirty="0">
              <a:solidFill>
                <a:srgbClr val="0CAF8F"/>
              </a:solidFill>
            </a:endParaRPr>
          </a:p>
          <a:p>
            <a:pPr marL="0" indent="0">
              <a:buNone/>
            </a:pPr>
            <a:r>
              <a:rPr lang="sv-SE" b="1" noProof="0" dirty="0">
                <a:solidFill>
                  <a:srgbClr val="0CAF8F"/>
                </a:solidFill>
              </a:rPr>
              <a:t>Ämne: </a:t>
            </a:r>
            <a:r>
              <a:rPr lang="sv-SE" noProof="0" dirty="0"/>
              <a:t>Biologi</a:t>
            </a:r>
          </a:p>
          <a:p>
            <a:pPr marL="0" indent="0">
              <a:buNone/>
            </a:pPr>
            <a:r>
              <a:rPr lang="sv-SE" b="1" noProof="0" dirty="0">
                <a:solidFill>
                  <a:srgbClr val="0CAF8F"/>
                </a:solidFill>
              </a:rPr>
              <a:t>Undervisningstid: </a:t>
            </a:r>
            <a:r>
              <a:rPr lang="sv-SE" noProof="0" dirty="0"/>
              <a:t>120 minuter, uppdelat i </a:t>
            </a:r>
            <a:r>
              <a:rPr lang="sv-SE" dirty="0"/>
              <a:t>två</a:t>
            </a:r>
            <a:r>
              <a:rPr lang="sv-SE" noProof="0" dirty="0"/>
              <a:t> block/lektioner (som går att fördela på flera lektioner)</a:t>
            </a:r>
          </a:p>
          <a:p>
            <a:pPr marL="0" indent="0">
              <a:buNone/>
            </a:pPr>
            <a:endParaRPr lang="sv-SE" b="1" noProof="0" dirty="0">
              <a:solidFill>
                <a:srgbClr val="0CAF8F"/>
              </a:solidFill>
            </a:endParaRPr>
          </a:p>
          <a:p>
            <a:pPr marL="0" indent="0">
              <a:buNone/>
            </a:pPr>
            <a:r>
              <a:rPr lang="sv-SE" b="1" noProof="0" dirty="0">
                <a:solidFill>
                  <a:srgbClr val="0CAF8F"/>
                </a:solidFill>
              </a:rPr>
              <a:t>Material </a:t>
            </a:r>
            <a:endParaRPr lang="sv-SE" dirty="0">
              <a:solidFill>
                <a:schemeClr val="tx1"/>
              </a:solidFill>
            </a:endParaRPr>
          </a:p>
          <a:p>
            <a:pPr marL="0" indent="0">
              <a:buNone/>
            </a:pPr>
            <a:r>
              <a:rPr lang="sv-SE" dirty="0">
                <a:solidFill>
                  <a:schemeClr val="tx1"/>
                </a:solidFill>
              </a:rPr>
              <a:t>Till block 1 används det öppna </a:t>
            </a:r>
            <a:br>
              <a:rPr lang="sv-SE" dirty="0">
                <a:solidFill>
                  <a:schemeClr val="tx1"/>
                </a:solidFill>
              </a:rPr>
            </a:br>
            <a:r>
              <a:rPr lang="sv-SE" dirty="0" err="1">
                <a:solidFill>
                  <a:schemeClr val="tx1"/>
                </a:solidFill>
              </a:rPr>
              <a:t>webbverkyget</a:t>
            </a:r>
            <a:r>
              <a:rPr lang="sv-SE" dirty="0">
                <a:solidFill>
                  <a:schemeClr val="tx1"/>
                </a:solidFill>
              </a:rPr>
              <a:t> </a:t>
            </a:r>
            <a:r>
              <a:rPr lang="sv-SE" b="1" dirty="0">
                <a:solidFill>
                  <a:schemeClr val="tx1"/>
                </a:solidFill>
              </a:rPr>
              <a:t>Plant </a:t>
            </a:r>
            <a:r>
              <a:rPr lang="sv-SE" b="1" dirty="0" err="1">
                <a:solidFill>
                  <a:schemeClr val="tx1"/>
                </a:solidFill>
              </a:rPr>
              <a:t>Growth</a:t>
            </a:r>
            <a:r>
              <a:rPr lang="sv-SE" dirty="0">
                <a:solidFill>
                  <a:schemeClr val="tx1"/>
                </a:solidFill>
              </a:rPr>
              <a:t>, som finns på : </a:t>
            </a:r>
            <a:br>
              <a:rPr lang="sv-SE" dirty="0">
                <a:solidFill>
                  <a:schemeClr val="tx1"/>
                </a:solidFill>
              </a:rPr>
            </a:br>
            <a:r>
              <a:rPr lang="sv-SE" dirty="0">
                <a:solidFill>
                  <a:schemeClr val="tx1"/>
                </a:solidFill>
                <a:hlinkClick r:id="rId2"/>
              </a:rPr>
              <a:t>https://nt7-mhe-complex-assets.mheducation.com/nt7-mhe-complex-assets/Upload-20190715/InspireScience6-8CA/LS12/index.html</a:t>
            </a:r>
            <a:endParaRPr lang="sv-SE" dirty="0">
              <a:solidFill>
                <a:schemeClr val="tx1"/>
              </a:solidFill>
            </a:endParaRPr>
          </a:p>
          <a:p>
            <a:pPr marL="0" indent="0">
              <a:buNone/>
            </a:pPr>
            <a:r>
              <a:rPr lang="sv-SE" dirty="0">
                <a:solidFill>
                  <a:schemeClr val="tx1"/>
                </a:solidFill>
              </a:rPr>
              <a:t>samt miniräknare</a:t>
            </a:r>
          </a:p>
          <a:p>
            <a:pPr marL="0" indent="0">
              <a:buNone/>
            </a:pPr>
            <a:endParaRPr lang="sv-SE" b="1" noProof="0" dirty="0">
              <a:solidFill>
                <a:srgbClr val="0CAF8F"/>
              </a:solidFill>
            </a:endParaRPr>
          </a:p>
          <a:p>
            <a:pPr marL="0" indent="0">
              <a:buNone/>
            </a:pPr>
            <a:r>
              <a:rPr lang="sv-SE" dirty="0">
                <a:solidFill>
                  <a:schemeClr val="tx1"/>
                </a:solidFill>
              </a:rPr>
              <a:t>I block 2 behövs lampor, frön och jord  för att odla i ljus med olika våglängd (med hjälp av filter) – detaljerad materiallista finns på nästa sida</a:t>
            </a:r>
          </a:p>
          <a:p>
            <a:pPr marL="0" indent="0">
              <a:buNone/>
            </a:pPr>
            <a:endParaRPr lang="sv-SE" noProof="0" dirty="0">
              <a:solidFill>
                <a:schemeClr val="tx1">
                  <a:lumMod val="50000"/>
                  <a:lumOff val="50000"/>
                </a:schemeClr>
              </a:solidFill>
            </a:endParaRPr>
          </a:p>
        </p:txBody>
      </p:sp>
      <p:pic>
        <p:nvPicPr>
          <p:cNvPr id="7" name="Bildobjekt 6" descr="En bild som visar grönsak, växt, grön, sallat&#10;&#10;AI-genererat innehåll kan vara felaktigt.">
            <a:extLst>
              <a:ext uri="{FF2B5EF4-FFF2-40B4-BE49-F238E27FC236}">
                <a16:creationId xmlns:a16="http://schemas.microsoft.com/office/drawing/2014/main" id="{B32D5D79-21A9-38B1-BA6F-85C60077E0D7}"/>
              </a:ext>
            </a:extLst>
          </p:cNvPr>
          <p:cNvPicPr>
            <a:picLocks noChangeAspect="1"/>
          </p:cNvPicPr>
          <p:nvPr/>
        </p:nvPicPr>
        <p:blipFill>
          <a:blip r:embed="rId3">
            <a:extLst>
              <a:ext uri="{28A0092B-C50C-407E-A947-70E740481C1C}">
                <a14:useLocalDpi xmlns:a14="http://schemas.microsoft.com/office/drawing/2010/main" val="0"/>
              </a:ext>
            </a:extLst>
          </a:blip>
          <a:srcRect t="15607" r="48083"/>
          <a:stretch>
            <a:fillRect/>
          </a:stretch>
        </p:blipFill>
        <p:spPr>
          <a:xfrm>
            <a:off x="6132223" y="-58992"/>
            <a:ext cx="6104021" cy="7026442"/>
          </a:xfrm>
          <a:prstGeom prst="rect">
            <a:avLst/>
          </a:prstGeom>
        </p:spPr>
      </p:pic>
    </p:spTree>
    <p:extLst>
      <p:ext uri="{BB962C8B-B14F-4D97-AF65-F5344CB8AC3E}">
        <p14:creationId xmlns:p14="http://schemas.microsoft.com/office/powerpoint/2010/main" val="3880210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A77B363-991D-B55B-08C4-01653A89BA25}"/>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B0F3418B-8019-70FF-7269-D12230D8E432}"/>
              </a:ext>
            </a:extLst>
          </p:cNvPr>
          <p:cNvSpPr txBox="1"/>
          <p:nvPr/>
        </p:nvSpPr>
        <p:spPr>
          <a:xfrm>
            <a:off x="685800" y="338668"/>
            <a:ext cx="10728960" cy="5232202"/>
          </a:xfrm>
          <a:prstGeom prst="rect">
            <a:avLst/>
          </a:prstGeom>
          <a:noFill/>
        </p:spPr>
        <p:txBody>
          <a:bodyPr wrap="square">
            <a:spAutoFit/>
          </a:bodyPr>
          <a:lstStyle/>
          <a:p>
            <a:pPr marL="0" indent="0">
              <a:buNone/>
            </a:pPr>
            <a:r>
              <a:rPr lang="sv-SE" sz="3600" noProof="0" dirty="0">
                <a:latin typeface="Bebas Neue Regular" panose="020B0606020202050201" pitchFamily="34" charset="77"/>
                <a:cs typeface="Poppins" pitchFamily="2" charset="77"/>
              </a:rPr>
              <a:t>MATERIALLISTA, BLOCK 2:</a:t>
            </a:r>
            <a:br>
              <a:rPr lang="sv-SE" noProof="0" dirty="0"/>
            </a:br>
            <a:br>
              <a:rPr lang="sv-SE" noProof="0" dirty="0"/>
            </a:br>
            <a:r>
              <a:rPr lang="sv-SE" sz="1400" b="1" noProof="0" dirty="0">
                <a:latin typeface="Poppins" pitchFamily="2" charset="77"/>
                <a:cs typeface="Poppins" pitchFamily="2" charset="77"/>
              </a:rPr>
              <a:t>Förberedelse för plantornas tillväxt</a:t>
            </a:r>
          </a:p>
          <a:p>
            <a:pPr marL="171450" indent="-171450">
              <a:buFont typeface="Arial" panose="020B0604020202020204" pitchFamily="34" charset="0"/>
              <a:buChar char="•"/>
            </a:pPr>
            <a:r>
              <a:rPr lang="sv-SE" sz="1400" noProof="0" dirty="0">
                <a:latin typeface="Poppins" pitchFamily="2" charset="77"/>
                <a:cs typeface="Poppins" pitchFamily="2" charset="77"/>
              </a:rPr>
              <a:t>små krukor (12–18 stycken, beroende på antalet ljusfilter och repetitioner)</a:t>
            </a:r>
          </a:p>
          <a:p>
            <a:pPr marL="171450" indent="-171450">
              <a:buFont typeface="Arial" panose="020B0604020202020204" pitchFamily="34" charset="0"/>
              <a:buChar char="•"/>
            </a:pPr>
            <a:r>
              <a:rPr lang="sv-SE" sz="1400" noProof="0" dirty="0">
                <a:latin typeface="Poppins" pitchFamily="2" charset="77"/>
                <a:cs typeface="Poppins" pitchFamily="2" charset="77"/>
              </a:rPr>
              <a:t>likvärdig krukjord</a:t>
            </a:r>
          </a:p>
          <a:p>
            <a:pPr marL="171450" indent="-171450">
              <a:buFont typeface="Arial" panose="020B0604020202020204" pitchFamily="34" charset="0"/>
              <a:buChar char="•"/>
            </a:pPr>
            <a:r>
              <a:rPr lang="sv-SE" sz="1400" noProof="0" dirty="0">
                <a:latin typeface="Poppins" pitchFamily="2" charset="77"/>
                <a:cs typeface="Poppins" pitchFamily="2" charset="77"/>
              </a:rPr>
              <a:t>frön från snabbväxande växt (t.ex. rädisa, sallad eller bönor)</a:t>
            </a:r>
          </a:p>
          <a:p>
            <a:pPr marL="171450" indent="-171450">
              <a:buFont typeface="Arial" panose="020B0604020202020204" pitchFamily="34" charset="0"/>
              <a:buChar char="•"/>
            </a:pPr>
            <a:endParaRPr lang="sv-SE" sz="1400" noProof="0" dirty="0">
              <a:latin typeface="Poppins" pitchFamily="2" charset="77"/>
              <a:cs typeface="Poppins" pitchFamily="2" charset="77"/>
            </a:endParaRPr>
          </a:p>
          <a:p>
            <a:pPr marL="0" indent="0">
              <a:buNone/>
            </a:pPr>
            <a:r>
              <a:rPr lang="sv-SE" sz="1400" b="1" noProof="0" dirty="0">
                <a:latin typeface="Poppins" pitchFamily="2" charset="77"/>
                <a:cs typeface="Poppins" pitchFamily="2" charset="77"/>
              </a:rPr>
              <a:t>Ljus och filter</a:t>
            </a:r>
          </a:p>
          <a:p>
            <a:pPr marL="171450" indent="-171450">
              <a:buFont typeface="Arial" panose="020B0604020202020204" pitchFamily="34" charset="0"/>
              <a:buChar char="•"/>
            </a:pPr>
            <a:r>
              <a:rPr lang="sv-SE" sz="1400" noProof="0" dirty="0">
                <a:latin typeface="Poppins" pitchFamily="2" charset="77"/>
                <a:cs typeface="Poppins" pitchFamily="2" charset="77"/>
              </a:rPr>
              <a:t>justerbara skrivbordslampor eller växtlampor (minst 4–6 lampor)</a:t>
            </a:r>
          </a:p>
          <a:p>
            <a:pPr marL="171450" indent="-171450">
              <a:buFont typeface="Arial" panose="020B0604020202020204" pitchFamily="34" charset="0"/>
              <a:buChar char="•"/>
            </a:pPr>
            <a:r>
              <a:rPr lang="sv-SE" sz="1400" noProof="0" dirty="0">
                <a:latin typeface="Poppins" pitchFamily="2" charset="77"/>
                <a:cs typeface="Poppins" pitchFamily="2" charset="77"/>
              </a:rPr>
              <a:t>färgade genomskinliga ljusfilter (röda, blåa, gröna, gula, samt ett utan färg)</a:t>
            </a:r>
          </a:p>
          <a:p>
            <a:pPr marL="171450" indent="-171450">
              <a:buFont typeface="Arial" panose="020B0604020202020204" pitchFamily="34" charset="0"/>
              <a:buChar char="•"/>
            </a:pPr>
            <a:r>
              <a:rPr lang="sv-SE" sz="1400" noProof="0" dirty="0">
                <a:latin typeface="Poppins" pitchFamily="2" charset="77"/>
                <a:cs typeface="Poppins" pitchFamily="2" charset="77"/>
              </a:rPr>
              <a:t>glödlampa med vitt ljus (använd till samtliga lampor för enhetlig ljusstyrka)</a:t>
            </a:r>
          </a:p>
          <a:p>
            <a:pPr marL="171450" indent="-171450">
              <a:buFont typeface="Arial" panose="020B0604020202020204" pitchFamily="34" charset="0"/>
              <a:buChar char="•"/>
            </a:pPr>
            <a:r>
              <a:rPr lang="sv-SE" sz="1400" noProof="0" dirty="0">
                <a:latin typeface="Poppins" pitchFamily="2" charset="77"/>
                <a:cs typeface="Poppins" pitchFamily="2" charset="77"/>
              </a:rPr>
              <a:t>strömkälla och förlängningssladdar</a:t>
            </a:r>
          </a:p>
          <a:p>
            <a:pPr marL="171450" indent="-171450">
              <a:buFont typeface="Arial" panose="020B0604020202020204" pitchFamily="34" charset="0"/>
              <a:buChar char="•"/>
            </a:pPr>
            <a:endParaRPr lang="sv-SE" sz="1400" noProof="0" dirty="0">
              <a:latin typeface="Poppins" pitchFamily="2" charset="77"/>
              <a:cs typeface="Poppins" pitchFamily="2" charset="77"/>
            </a:endParaRPr>
          </a:p>
          <a:p>
            <a:r>
              <a:rPr lang="sv-SE" sz="1400" b="1" noProof="0" dirty="0">
                <a:latin typeface="Poppins" pitchFamily="2" charset="77"/>
                <a:cs typeface="Poppins" pitchFamily="2" charset="77"/>
              </a:rPr>
              <a:t>Mätverktyg</a:t>
            </a:r>
          </a:p>
          <a:p>
            <a:pPr marL="171450" indent="-171450">
              <a:buFont typeface="Arial" panose="020B0604020202020204" pitchFamily="34" charset="0"/>
              <a:buChar char="•"/>
            </a:pPr>
            <a:r>
              <a:rPr lang="sv-SE" sz="1400" noProof="0" dirty="0">
                <a:latin typeface="Poppins" pitchFamily="2" charset="77"/>
                <a:cs typeface="Poppins" pitchFamily="2" charset="77"/>
              </a:rPr>
              <a:t>linjal eller måttband</a:t>
            </a:r>
          </a:p>
          <a:p>
            <a:pPr marL="171450" indent="-171450">
              <a:buFont typeface="Arial" panose="020B0604020202020204" pitchFamily="34" charset="0"/>
              <a:buChar char="•"/>
            </a:pPr>
            <a:r>
              <a:rPr lang="sv-SE" sz="1400" noProof="0" dirty="0">
                <a:latin typeface="Poppins" pitchFamily="2" charset="77"/>
                <a:cs typeface="Poppins" pitchFamily="2" charset="77"/>
              </a:rPr>
              <a:t>anteckningsbok för data</a:t>
            </a:r>
          </a:p>
          <a:p>
            <a:pPr marL="171450" indent="-171450">
              <a:buFont typeface="Arial" panose="020B0604020202020204" pitchFamily="34" charset="0"/>
              <a:buChar char="•"/>
            </a:pPr>
            <a:r>
              <a:rPr lang="sv-SE" sz="1400" noProof="0" dirty="0">
                <a:latin typeface="Poppins" pitchFamily="2" charset="77"/>
                <a:cs typeface="Poppins" pitchFamily="2" charset="77"/>
              </a:rPr>
              <a:t>millimeterpapper eller digitalt verktyg för att rita upp diagram för att se data</a:t>
            </a:r>
          </a:p>
          <a:p>
            <a:pPr marL="171450" indent="-171450">
              <a:buFont typeface="Arial" panose="020B0604020202020204" pitchFamily="34" charset="0"/>
              <a:buChar char="•"/>
            </a:pPr>
            <a:r>
              <a:rPr lang="sv-SE" sz="1400" noProof="0" dirty="0">
                <a:latin typeface="Poppins" pitchFamily="2" charset="77"/>
                <a:cs typeface="Poppins" pitchFamily="2" charset="77"/>
              </a:rPr>
              <a:t>miniräknare för att beräkna mått</a:t>
            </a:r>
          </a:p>
          <a:p>
            <a:pPr marL="171450" indent="-171450">
              <a:buFont typeface="Arial" panose="020B0604020202020204" pitchFamily="34" charset="0"/>
              <a:buChar char="•"/>
            </a:pPr>
            <a:endParaRPr lang="sv-SE" sz="1400" noProof="0" dirty="0">
              <a:latin typeface="Poppins" pitchFamily="2" charset="77"/>
              <a:cs typeface="Poppins" pitchFamily="2" charset="77"/>
            </a:endParaRPr>
          </a:p>
          <a:p>
            <a:r>
              <a:rPr lang="sv-SE" sz="1400" b="1" noProof="0" dirty="0">
                <a:latin typeface="Poppins" pitchFamily="2" charset="77"/>
                <a:cs typeface="Poppins" pitchFamily="2" charset="77"/>
              </a:rPr>
              <a:t>Omgivningskontroll</a:t>
            </a:r>
          </a:p>
          <a:p>
            <a:pPr marL="171450" indent="-171450">
              <a:buFont typeface="Arial" panose="020B0604020202020204" pitchFamily="34" charset="0"/>
              <a:buChar char="•"/>
            </a:pPr>
            <a:r>
              <a:rPr lang="sv-SE" sz="1400" noProof="0" dirty="0">
                <a:latin typeface="Poppins" pitchFamily="2" charset="77"/>
                <a:cs typeface="Poppins" pitchFamily="2" charset="77"/>
              </a:rPr>
              <a:t>Termometer för att kontrollera rumstemperaturen</a:t>
            </a:r>
          </a:p>
          <a:p>
            <a:pPr marL="171450" indent="-171450">
              <a:buFont typeface="Arial" panose="020B0604020202020204" pitchFamily="34" charset="0"/>
              <a:buChar char="•"/>
            </a:pPr>
            <a:r>
              <a:rPr lang="sv-SE" sz="1400" noProof="0" dirty="0">
                <a:latin typeface="Poppins" pitchFamily="2" charset="77"/>
                <a:cs typeface="Poppins" pitchFamily="2" charset="77"/>
              </a:rPr>
              <a:t>Sprayflaska för att vattna växterna</a:t>
            </a:r>
          </a:p>
        </p:txBody>
      </p:sp>
    </p:spTree>
    <p:extLst>
      <p:ext uri="{BB962C8B-B14F-4D97-AF65-F5344CB8AC3E}">
        <p14:creationId xmlns:p14="http://schemas.microsoft.com/office/powerpoint/2010/main" val="2757629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2CFEF501-9F99-FD0A-E386-A4048322A78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D86D0D6-93CA-5463-254B-F91B7B26D3A6}"/>
              </a:ext>
            </a:extLst>
          </p:cNvPr>
          <p:cNvSpPr txBox="1"/>
          <p:nvPr/>
        </p:nvSpPr>
        <p:spPr>
          <a:xfrm>
            <a:off x="597312" y="371378"/>
            <a:ext cx="7613038" cy="707886"/>
          </a:xfrm>
          <a:prstGeom prst="rect">
            <a:avLst/>
          </a:prstGeom>
          <a:noFill/>
        </p:spPr>
        <p:txBody>
          <a:bodyPr wrap="square" rtlCol="0">
            <a:spAutoFit/>
          </a:bodyPr>
          <a:lstStyle/>
          <a:p>
            <a:r>
              <a:rPr lang="sv-SE" sz="4000" noProof="0" dirty="0">
                <a:solidFill>
                  <a:schemeClr val="accent1"/>
                </a:solidFill>
                <a:latin typeface="Bebas Neue Regular" panose="020B0606020202050201" pitchFamily="34" charset="0"/>
              </a:rPr>
              <a:t>FÖR LÄRARE: </a:t>
            </a:r>
            <a:r>
              <a:rPr lang="sv-SE" sz="4000" noProof="0" dirty="0">
                <a:latin typeface="Bebas Neue Regular" panose="020B0606020202050201" pitchFamily="34" charset="0"/>
              </a:rPr>
              <a:t>Instruktioner inför lektion 3 </a:t>
            </a:r>
          </a:p>
        </p:txBody>
      </p:sp>
      <p:sp>
        <p:nvSpPr>
          <p:cNvPr id="7" name="CuadroTexto 8">
            <a:extLst>
              <a:ext uri="{FF2B5EF4-FFF2-40B4-BE49-F238E27FC236}">
                <a16:creationId xmlns:a16="http://schemas.microsoft.com/office/drawing/2014/main" id="{366CFD66-80A7-A484-2A89-F0C46A4FDE60}"/>
              </a:ext>
            </a:extLst>
          </p:cNvPr>
          <p:cNvSpPr txBox="1"/>
          <p:nvPr/>
        </p:nvSpPr>
        <p:spPr>
          <a:xfrm>
            <a:off x="597312" y="1079264"/>
            <a:ext cx="11212250" cy="367023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BLOCK 1 (60 min):</a:t>
            </a:r>
          </a:p>
          <a:p>
            <a:pPr marL="0" indent="0">
              <a:buNone/>
            </a:pPr>
            <a:r>
              <a:rPr lang="sv-SE" noProof="0" dirty="0">
                <a:solidFill>
                  <a:schemeClr val="tx1"/>
                </a:solidFill>
              </a:rPr>
              <a:t>Eleverna undersöker hur ljus i olika färger påverkar plantornas tillväxt. Eleverna får först fundera på vilka färger (röd, blå, grön etc.) de tror ger bäst tillväxt. Sedan kan de testa det i det virtuella labbet, där det går att mäta tillväxten för olika fröer och ljusinställningar. </a:t>
            </a:r>
          </a:p>
          <a:p>
            <a:pPr marL="0" indent="0">
              <a:buNone/>
            </a:pPr>
            <a:r>
              <a:rPr lang="sv-SE" dirty="0">
                <a:solidFill>
                  <a:schemeClr val="tx1"/>
                </a:solidFill>
              </a:rPr>
              <a:t>Eleverna kan antingen utgå från tabellen som finns att klicka fram i verktyget eller skapa en egen. </a:t>
            </a:r>
          </a:p>
          <a:p>
            <a:pPr marL="0" indent="0">
              <a:buNone/>
            </a:pPr>
            <a:endParaRPr lang="sv-SE" noProof="0" dirty="0">
              <a:solidFill>
                <a:schemeClr val="tx1"/>
              </a:solidFill>
            </a:endParaRPr>
          </a:p>
          <a:p>
            <a:pPr marL="0" indent="0">
              <a:buNone/>
            </a:pPr>
            <a:r>
              <a:rPr lang="sv-SE" b="1" noProof="0" dirty="0">
                <a:solidFill>
                  <a:srgbClr val="0CAF8F"/>
                </a:solidFill>
              </a:rPr>
              <a:t>Experimentet steg för steg</a:t>
            </a:r>
          </a:p>
          <a:p>
            <a:r>
              <a:rPr lang="sv-SE" b="1" noProof="0" dirty="0">
                <a:solidFill>
                  <a:schemeClr val="tx1"/>
                </a:solidFill>
              </a:rPr>
              <a:t>Skapa en hypotes: </a:t>
            </a:r>
            <a:r>
              <a:rPr lang="sv-SE" noProof="0" dirty="0">
                <a:solidFill>
                  <a:schemeClr val="tx1"/>
                </a:solidFill>
              </a:rPr>
              <a:t>Eleverna får förutspå vilka färger på ljuset som kommer att ge mest och minst tillväxt hos plantorna.</a:t>
            </a:r>
          </a:p>
          <a:p>
            <a:r>
              <a:rPr lang="sv-SE" b="1" noProof="0" dirty="0">
                <a:solidFill>
                  <a:schemeClr val="tx1"/>
                </a:solidFill>
              </a:rPr>
              <a:t>Välj och testa: </a:t>
            </a:r>
            <a:r>
              <a:rPr lang="sv-SE" noProof="0" dirty="0">
                <a:solidFill>
                  <a:schemeClr val="tx1"/>
                </a:solidFill>
              </a:rPr>
              <a:t>De väljer en </a:t>
            </a:r>
            <a:r>
              <a:rPr lang="sv-SE" noProof="0" dirty="0" err="1">
                <a:solidFill>
                  <a:schemeClr val="tx1"/>
                </a:solidFill>
              </a:rPr>
              <a:t>frötyp</a:t>
            </a:r>
            <a:r>
              <a:rPr lang="sv-SE" noProof="0" dirty="0">
                <a:solidFill>
                  <a:schemeClr val="tx1"/>
                </a:solidFill>
              </a:rPr>
              <a:t>, använder ett färgat ljusfilter och sätter på ljuset för att observera plantornas tillväxt.</a:t>
            </a:r>
          </a:p>
          <a:p>
            <a:r>
              <a:rPr lang="sv-SE" b="1" noProof="0" dirty="0">
                <a:solidFill>
                  <a:schemeClr val="tx1"/>
                </a:solidFill>
              </a:rPr>
              <a:t>Mät och analysera: </a:t>
            </a:r>
            <a:r>
              <a:rPr lang="sv-SE" noProof="0" dirty="0">
                <a:solidFill>
                  <a:schemeClr val="tx1"/>
                </a:solidFill>
              </a:rPr>
              <a:t>Med en virtuell linjal får eleverna mäta plantornas höjd i tre krukor, beräkna ett medelvärde av resultaten och skriva ned dem. Sedan byter de filter för att testa andra färger.</a:t>
            </a:r>
          </a:p>
          <a:p>
            <a:r>
              <a:rPr lang="sv-SE" b="1" noProof="0" dirty="0">
                <a:solidFill>
                  <a:schemeClr val="tx1"/>
                </a:solidFill>
              </a:rPr>
              <a:t>Diagram med resultat: </a:t>
            </a:r>
            <a:r>
              <a:rPr lang="sv-SE" noProof="0" dirty="0">
                <a:solidFill>
                  <a:schemeClr val="tx1"/>
                </a:solidFill>
              </a:rPr>
              <a:t>Data skrivs in för att visa och bekräfta vilka färger som främjar fotosyntesen på bästa sätt.</a:t>
            </a:r>
          </a:p>
          <a:p>
            <a:endParaRPr lang="sv-SE" noProof="0" dirty="0">
              <a:solidFill>
                <a:schemeClr val="tx1"/>
              </a:solidFill>
            </a:endParaRPr>
          </a:p>
          <a:p>
            <a:pPr marL="171450" indent="-171450">
              <a:buFont typeface="Arial" panose="020B0604020202020204" pitchFamily="34" charset="0"/>
              <a:buChar char="•"/>
            </a:pPr>
            <a:endParaRPr lang="sv-SE" noProof="0" dirty="0">
              <a:solidFill>
                <a:schemeClr val="tx1"/>
              </a:solidFill>
            </a:endParaRPr>
          </a:p>
        </p:txBody>
      </p:sp>
    </p:spTree>
    <p:extLst>
      <p:ext uri="{BB962C8B-B14F-4D97-AF65-F5344CB8AC3E}">
        <p14:creationId xmlns:p14="http://schemas.microsoft.com/office/powerpoint/2010/main" val="1892014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BF701535-2D8D-71A4-67A2-5A5EDF5740B0}"/>
            </a:ext>
          </a:extLst>
        </p:cNvPr>
        <p:cNvGrpSpPr/>
        <p:nvPr/>
      </p:nvGrpSpPr>
      <p:grpSpPr>
        <a:xfrm>
          <a:off x="0" y="0"/>
          <a:ext cx="0" cy="0"/>
          <a:chOff x="0" y="0"/>
          <a:chExt cx="0" cy="0"/>
        </a:xfrm>
      </p:grpSpPr>
      <p:sp>
        <p:nvSpPr>
          <p:cNvPr id="7" name="CuadroTexto 8">
            <a:extLst>
              <a:ext uri="{FF2B5EF4-FFF2-40B4-BE49-F238E27FC236}">
                <a16:creationId xmlns:a16="http://schemas.microsoft.com/office/drawing/2014/main" id="{09A6E92C-400B-5867-A1C8-6A0B47780FA8}"/>
              </a:ext>
            </a:extLst>
          </p:cNvPr>
          <p:cNvSpPr txBox="1"/>
          <p:nvPr/>
        </p:nvSpPr>
        <p:spPr>
          <a:xfrm>
            <a:off x="619890" y="645432"/>
            <a:ext cx="11212250" cy="533222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BLOCK 2 (60 min):</a:t>
            </a:r>
          </a:p>
          <a:p>
            <a:pPr marL="0" indent="0">
              <a:buNone/>
            </a:pPr>
            <a:endParaRPr lang="sv-SE" dirty="0">
              <a:solidFill>
                <a:schemeClr val="tx1"/>
              </a:solidFill>
            </a:endParaRPr>
          </a:p>
          <a:p>
            <a:pPr marL="0" indent="0">
              <a:buNone/>
            </a:pPr>
            <a:r>
              <a:rPr lang="sv-SE" dirty="0">
                <a:solidFill>
                  <a:schemeClr val="tx1"/>
                </a:solidFill>
              </a:rPr>
              <a:t>I experimentet får eleverna lära sig att se hur ljusets olika färger påverkar plantornas tillväxt och skapar ett tydligt samband till fotosyntesen och ljusspektra.</a:t>
            </a:r>
          </a:p>
          <a:p>
            <a:pPr marL="0" indent="0">
              <a:buNone/>
            </a:pPr>
            <a:endParaRPr lang="sv-SE" dirty="0">
              <a:solidFill>
                <a:schemeClr val="tx1"/>
              </a:solidFill>
            </a:endParaRPr>
          </a:p>
          <a:p>
            <a:pPr marL="0" indent="0">
              <a:buNone/>
            </a:pPr>
            <a:r>
              <a:rPr lang="sv-SE" dirty="0">
                <a:solidFill>
                  <a:schemeClr val="tx1"/>
                </a:solidFill>
              </a:rPr>
              <a:t>För att komma igång behöver du lite material. Först samlar du ihop några små krukor och fyller dem med likadan jord. Varje kruka ska innehålla ett frö, så välj något som växer snabbt, som rädisor, bönor eller sallad. Du behöver även justerbara bänklampor eller växtlampor för varje grupp av plantor, samt färgade genomskinliga filter i rött, blått, grönt och gult, samt en kontrollgrupp utan filter. Det är viktigt att likadana glödlampor med vitt ljus används för att skapa samma ljusintensitet.</a:t>
            </a:r>
          </a:p>
          <a:p>
            <a:pPr marL="0" indent="0">
              <a:buNone/>
            </a:pPr>
            <a:endParaRPr lang="sv-SE" dirty="0">
              <a:solidFill>
                <a:schemeClr val="tx1"/>
              </a:solidFill>
            </a:endParaRPr>
          </a:p>
          <a:p>
            <a:pPr marL="0" indent="0">
              <a:buNone/>
            </a:pPr>
            <a:r>
              <a:rPr lang="sv-SE" dirty="0">
                <a:solidFill>
                  <a:schemeClr val="tx1"/>
                </a:solidFill>
              </a:rPr>
              <a:t>När materialet är klart förbereds klassrummet genom att krukorna ordnas i grupper, där varje grupp har en färg på ljuset. Placera dem under respektive lampa och fäst färgfiltren på lamporna. I kontrollgruppen används ljus utan filter. Se till att alla växterna får ljus enligt samma förutsättningar: De ska ha lika mycket ljus (cirka 8–10 timmar per dag), samma mängd vatten (cirka 10 ml varje dag) och vara i en miljö med en stabil temperatur. För att kontrollera detta kan en termometer användas.</a:t>
            </a:r>
          </a:p>
          <a:p>
            <a:pPr marL="0" indent="0">
              <a:buNone/>
            </a:pPr>
            <a:endParaRPr lang="sv-SE" dirty="0">
              <a:solidFill>
                <a:schemeClr val="tx1"/>
              </a:solidFill>
            </a:endParaRPr>
          </a:p>
          <a:p>
            <a:pPr marL="0" indent="0">
              <a:buNone/>
            </a:pPr>
            <a:r>
              <a:rPr lang="sv-SE" dirty="0">
                <a:solidFill>
                  <a:schemeClr val="tx1"/>
                </a:solidFill>
              </a:rPr>
              <a:t>Börja med att be eleverna att forma en hypotes. Vilka färg på ljuset tror de kommer att ge plantorna bäst tillväxt? Vilken färg kommer att ha minst eller ingen effekt? Uppmuntra dem att skriva ned sina tankar i anteckningsböckerna. Detta är ett bra sätt att skapa en grund för vetenskaplig forskning.</a:t>
            </a:r>
          </a:p>
          <a:p>
            <a:pPr marL="0" indent="0">
              <a:buNone/>
            </a:pPr>
            <a:endParaRPr lang="sv-SE" dirty="0">
              <a:solidFill>
                <a:schemeClr val="tx1"/>
              </a:solidFill>
            </a:endParaRPr>
          </a:p>
        </p:txBody>
      </p:sp>
    </p:spTree>
    <p:extLst>
      <p:ext uri="{BB962C8B-B14F-4D97-AF65-F5344CB8AC3E}">
        <p14:creationId xmlns:p14="http://schemas.microsoft.com/office/powerpoint/2010/main" val="1908614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F17A1C83-5341-58FA-57B4-535C53530299}"/>
            </a:ext>
          </a:extLst>
        </p:cNvPr>
        <p:cNvGrpSpPr/>
        <p:nvPr/>
      </p:nvGrpSpPr>
      <p:grpSpPr>
        <a:xfrm>
          <a:off x="0" y="0"/>
          <a:ext cx="0" cy="0"/>
          <a:chOff x="0" y="0"/>
          <a:chExt cx="0" cy="0"/>
        </a:xfrm>
      </p:grpSpPr>
      <p:sp>
        <p:nvSpPr>
          <p:cNvPr id="7" name="CuadroTexto 8">
            <a:extLst>
              <a:ext uri="{FF2B5EF4-FFF2-40B4-BE49-F238E27FC236}">
                <a16:creationId xmlns:a16="http://schemas.microsoft.com/office/drawing/2014/main" id="{73C1CBC0-F75E-EF6B-5BC6-25718D45DA9C}"/>
              </a:ext>
            </a:extLst>
          </p:cNvPr>
          <p:cNvSpPr txBox="1"/>
          <p:nvPr/>
        </p:nvSpPr>
        <p:spPr>
          <a:xfrm>
            <a:off x="489875" y="808687"/>
            <a:ext cx="11212250" cy="671722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dirty="0">
                <a:solidFill>
                  <a:schemeClr val="tx1"/>
                </a:solidFill>
              </a:rPr>
              <a:t>När allt är klart kan eleverna följa plantornas tillväxt. Varannan dag mäter de plantornas höjd med en linjal och skriver ned resultatet. För varje färg beräknar de plantornas medelhöjd och anger resultaten i en tabell. Efter två veckor, eller när de märker av skillnader, är det dags att analysera informationen. Eleverna kan rita ett diagram över plantornas medelhöjd för varje färg på ljuset, antingen för hand på millimeterpapper eller med ett digitalt verktyg.</a:t>
            </a:r>
          </a:p>
          <a:p>
            <a:pPr marL="0" indent="0">
              <a:buNone/>
            </a:pPr>
            <a:endParaRPr lang="sv-SE" dirty="0">
              <a:solidFill>
                <a:schemeClr val="tx1"/>
              </a:solidFill>
            </a:endParaRPr>
          </a:p>
          <a:p>
            <a:pPr marL="0" indent="0">
              <a:buNone/>
            </a:pPr>
            <a:r>
              <a:rPr lang="sv-SE" dirty="0">
                <a:solidFill>
                  <a:schemeClr val="tx1"/>
                </a:solidFill>
              </a:rPr>
              <a:t>I det här skedet samlas klassen för att diskutera resultaten. Vilka färg på ljuset gav högst plantor? Var det någon färg som verkade bromsa tillväxten? Uppmuntra eleverna att tänka på varför detta sker, och koppla det till det som de lärt sig om klorofyll och hur det absorberar vissa färger och reflekterar andra.</a:t>
            </a:r>
          </a:p>
          <a:p>
            <a:pPr marL="0" indent="0">
              <a:buNone/>
            </a:pPr>
            <a:endParaRPr lang="sv-SE" dirty="0">
              <a:solidFill>
                <a:schemeClr val="tx1"/>
              </a:solidFill>
            </a:endParaRPr>
          </a:p>
          <a:p>
            <a:pPr marL="0" indent="0">
              <a:buNone/>
            </a:pPr>
            <a:r>
              <a:rPr lang="sv-SE" dirty="0">
                <a:solidFill>
                  <a:schemeClr val="tx1"/>
                </a:solidFill>
              </a:rPr>
              <a:t>För att avsluta övningen återgår ni till den ursprungliga hypotesen. Överensstämmer resultaten med prognoserna? Om de inte gör det, ta reda på varför förväntningarna inte uppfyllts. Detta är ett utmärkt tillfälle för eleverna att fundera över experimentet och ställa mer frågor. Hur kan dessa resultat till exempel användas i jordbruket eller i trädgårdsarbetet? Vilka andra delar kan påverka plantornas tillväxt, som jordtyp eller vattennivåer?</a:t>
            </a:r>
          </a:p>
          <a:p>
            <a:pPr marL="0" indent="0">
              <a:buNone/>
            </a:pPr>
            <a:endParaRPr lang="sv-SE" dirty="0">
              <a:solidFill>
                <a:schemeClr val="tx1"/>
              </a:solidFill>
            </a:endParaRPr>
          </a:p>
          <a:p>
            <a:pPr marL="0" indent="0">
              <a:buNone/>
            </a:pPr>
            <a:r>
              <a:rPr lang="sv-SE" dirty="0">
                <a:solidFill>
                  <a:schemeClr val="tx1"/>
                </a:solidFill>
              </a:rPr>
              <a:t>För att eleverna ska kunna se tekniker för hur man arbetar med ljuset kan man besöka ett växthus eller en trädgård. Den här verklighetsbaserade upplevelsen gör att eleverna kan se hur professionella odlare använder olika metoder för att förbättra plantornas tillväxt, som att justera ljusets intensitet, dess spektrum eller varaktighet. Experimentet kan även utökas genom att man testar andra delar utöver färgen på ljuset.</a:t>
            </a:r>
          </a:p>
          <a:p>
            <a:pPr marL="0" indent="0">
              <a:buNone/>
            </a:pPr>
            <a:endParaRPr lang="sv-SE" dirty="0">
              <a:solidFill>
                <a:schemeClr val="tx1"/>
              </a:solidFill>
            </a:endParaRPr>
          </a:p>
          <a:p>
            <a:pPr marL="0" indent="0">
              <a:buNone/>
            </a:pPr>
            <a:endParaRPr lang="sv-SE" dirty="0">
              <a:solidFill>
                <a:schemeClr val="tx1"/>
              </a:solidFill>
            </a:endParaRPr>
          </a:p>
          <a:p>
            <a:pPr marL="0" indent="0">
              <a:buNone/>
            </a:pPr>
            <a:endParaRPr lang="sv-SE" dirty="0">
              <a:solidFill>
                <a:schemeClr val="tx1"/>
              </a:solidFill>
            </a:endParaRPr>
          </a:p>
          <a:p>
            <a:pPr marL="0" indent="0">
              <a:buNone/>
            </a:pPr>
            <a:br>
              <a:rPr lang="sv-SE" dirty="0">
                <a:solidFill>
                  <a:schemeClr val="tx1"/>
                </a:solidFill>
              </a:rPr>
            </a:br>
            <a:endParaRPr lang="sv-SE" dirty="0">
              <a:solidFill>
                <a:schemeClr val="tx1"/>
              </a:solidFill>
            </a:endParaRPr>
          </a:p>
          <a:p>
            <a:pPr marL="0" indent="0">
              <a:buNone/>
            </a:pPr>
            <a:endParaRPr lang="sv-SE" noProof="0" dirty="0">
              <a:solidFill>
                <a:schemeClr val="tx1"/>
              </a:solidFill>
            </a:endParaRPr>
          </a:p>
        </p:txBody>
      </p:sp>
    </p:spTree>
    <p:extLst>
      <p:ext uri="{BB962C8B-B14F-4D97-AF65-F5344CB8AC3E}">
        <p14:creationId xmlns:p14="http://schemas.microsoft.com/office/powerpoint/2010/main" val="3717248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66CC-BA11-B9CE-32B6-F64B5C3F4B8E}"/>
            </a:ext>
          </a:extLst>
        </p:cNvPr>
        <p:cNvGrpSpPr/>
        <p:nvPr/>
      </p:nvGrpSpPr>
      <p:grpSpPr>
        <a:xfrm>
          <a:off x="0" y="0"/>
          <a:ext cx="0" cy="0"/>
          <a:chOff x="0" y="0"/>
          <a:chExt cx="0" cy="0"/>
        </a:xfrm>
      </p:grpSpPr>
      <p:pic>
        <p:nvPicPr>
          <p:cNvPr id="3" name="Bildobjekt 2" descr="En bild som visar text, skärmbild&#10;&#10;AI-genererat innehåll kan vara felaktigt.">
            <a:extLst>
              <a:ext uri="{FF2B5EF4-FFF2-40B4-BE49-F238E27FC236}">
                <a16:creationId xmlns:a16="http://schemas.microsoft.com/office/drawing/2014/main" id="{71380765-08BC-7019-4861-0DC87C61BDB4}"/>
              </a:ext>
            </a:extLst>
          </p:cNvPr>
          <p:cNvPicPr>
            <a:picLocks noChangeAspect="1"/>
          </p:cNvPicPr>
          <p:nvPr/>
        </p:nvPicPr>
        <p:blipFill>
          <a:blip r:embed="rId2">
            <a:extLst>
              <a:ext uri="{28A0092B-C50C-407E-A947-70E740481C1C}">
                <a14:useLocalDpi xmlns:a14="http://schemas.microsoft.com/office/drawing/2010/main" val="0"/>
              </a:ext>
            </a:extLst>
          </a:blip>
          <a:srcRect l="29478"/>
          <a:stretch>
            <a:fillRect/>
          </a:stretch>
        </p:blipFill>
        <p:spPr>
          <a:xfrm>
            <a:off x="5036457" y="175733"/>
            <a:ext cx="7006956" cy="6506533"/>
          </a:xfrm>
          <a:prstGeom prst="rect">
            <a:avLst/>
          </a:prstGeom>
        </p:spPr>
      </p:pic>
      <p:sp>
        <p:nvSpPr>
          <p:cNvPr id="4" name="CuadroTexto 5">
            <a:extLst>
              <a:ext uri="{FF2B5EF4-FFF2-40B4-BE49-F238E27FC236}">
                <a16:creationId xmlns:a16="http://schemas.microsoft.com/office/drawing/2014/main" id="{CBF30619-6BED-C9BE-5D0E-A43A664D9EB5}"/>
              </a:ext>
            </a:extLst>
          </p:cNvPr>
          <p:cNvSpPr txBox="1"/>
          <p:nvPr/>
        </p:nvSpPr>
        <p:spPr>
          <a:xfrm>
            <a:off x="379597" y="577268"/>
            <a:ext cx="12105434" cy="2123658"/>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1 (60 min)</a:t>
            </a:r>
          </a:p>
          <a:p>
            <a:r>
              <a:rPr lang="sv-SE" sz="4400" dirty="0">
                <a:latin typeface="Bebas Neue Regular" panose="020B0606020202050201" pitchFamily="34" charset="0"/>
              </a:rPr>
              <a:t>Hur påverkar ljusets </a:t>
            </a:r>
          </a:p>
          <a:p>
            <a:r>
              <a:rPr lang="sv-SE" sz="4400" dirty="0">
                <a:latin typeface="Bebas Neue Regular" panose="020B0606020202050201" pitchFamily="34" charset="0"/>
              </a:rPr>
              <a:t>Färg tillväxten?</a:t>
            </a:r>
            <a:endParaRPr lang="sv-SE" sz="4400" noProof="0" dirty="0">
              <a:latin typeface="Bebas Neue Regular" panose="020B0606020202050201" pitchFamily="34" charset="0"/>
            </a:endParaRPr>
          </a:p>
        </p:txBody>
      </p:sp>
      <p:sp>
        <p:nvSpPr>
          <p:cNvPr id="10" name="CuadroTexto 8">
            <a:extLst>
              <a:ext uri="{FF2B5EF4-FFF2-40B4-BE49-F238E27FC236}">
                <a16:creationId xmlns:a16="http://schemas.microsoft.com/office/drawing/2014/main" id="{884C4039-698E-4CFC-8EFF-D1A84E38EC7E}"/>
              </a:ext>
            </a:extLst>
          </p:cNvPr>
          <p:cNvSpPr txBox="1"/>
          <p:nvPr/>
        </p:nvSpPr>
        <p:spPr>
          <a:xfrm>
            <a:off x="379597" y="2860752"/>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Vilken färg tror ni det </a:t>
            </a:r>
            <a:br>
              <a:rPr lang="sv-SE" sz="2000" dirty="0">
                <a:solidFill>
                  <a:schemeClr val="tx1"/>
                </a:solidFill>
              </a:rPr>
            </a:br>
            <a:r>
              <a:rPr lang="sv-SE" sz="2000" dirty="0">
                <a:solidFill>
                  <a:schemeClr val="tx1"/>
                </a:solidFill>
              </a:rPr>
              <a:t>växer bäst i?</a:t>
            </a:r>
          </a:p>
          <a:p>
            <a:pPr marL="0" indent="0">
              <a:buNone/>
            </a:pPr>
            <a:endParaRPr lang="sv-SE" sz="2000" dirty="0">
              <a:solidFill>
                <a:schemeClr val="tx1"/>
              </a:solidFill>
            </a:endParaRPr>
          </a:p>
          <a:p>
            <a:pPr marL="0" indent="0">
              <a:buNone/>
            </a:pPr>
            <a:r>
              <a:rPr lang="sv-SE" sz="2000" b="1" dirty="0">
                <a:solidFill>
                  <a:srgbClr val="FF0000"/>
                </a:solidFill>
              </a:rPr>
              <a:t>Röd</a:t>
            </a:r>
          </a:p>
          <a:p>
            <a:pPr marL="0" indent="0">
              <a:buNone/>
            </a:pPr>
            <a:r>
              <a:rPr lang="sv-SE" sz="2000" b="1" dirty="0">
                <a:solidFill>
                  <a:schemeClr val="accent6"/>
                </a:solidFill>
              </a:rPr>
              <a:t>Orange</a:t>
            </a:r>
          </a:p>
          <a:p>
            <a:pPr marL="0" indent="0">
              <a:buNone/>
            </a:pPr>
            <a:r>
              <a:rPr lang="sv-SE" sz="2000" b="1" dirty="0">
                <a:solidFill>
                  <a:srgbClr val="7030A0"/>
                </a:solidFill>
              </a:rPr>
              <a:t>Lila</a:t>
            </a:r>
          </a:p>
          <a:p>
            <a:pPr marL="0" indent="0">
              <a:buNone/>
            </a:pPr>
            <a:r>
              <a:rPr lang="sv-SE" sz="2000" b="1" dirty="0">
                <a:solidFill>
                  <a:srgbClr val="0070C0"/>
                </a:solidFill>
              </a:rPr>
              <a:t>Blå</a:t>
            </a:r>
          </a:p>
          <a:p>
            <a:pPr marL="0" indent="0">
              <a:buNone/>
            </a:pPr>
            <a:r>
              <a:rPr lang="sv-SE" sz="2000" b="1" dirty="0">
                <a:solidFill>
                  <a:schemeClr val="accent2">
                    <a:lumMod val="75000"/>
                  </a:schemeClr>
                </a:solidFill>
              </a:rPr>
              <a:t>Grön</a:t>
            </a:r>
          </a:p>
          <a:p>
            <a:pPr marL="0" indent="0">
              <a:buNone/>
            </a:pPr>
            <a:endParaRPr lang="sv-SE" sz="2000" noProof="0" dirty="0">
              <a:solidFill>
                <a:schemeClr val="tx1"/>
              </a:solidFill>
            </a:endParaRPr>
          </a:p>
        </p:txBody>
      </p:sp>
    </p:spTree>
    <p:extLst>
      <p:ext uri="{BB962C8B-B14F-4D97-AF65-F5344CB8AC3E}">
        <p14:creationId xmlns:p14="http://schemas.microsoft.com/office/powerpoint/2010/main" val="2058834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D7FC-F107-057F-DEEC-2CA370A5C5E0}"/>
            </a:ext>
          </a:extLst>
        </p:cNvPr>
        <p:cNvGrpSpPr/>
        <p:nvPr/>
      </p:nvGrpSpPr>
      <p:grpSpPr>
        <a:xfrm>
          <a:off x="0" y="0"/>
          <a:ext cx="0" cy="0"/>
          <a:chOff x="0" y="0"/>
          <a:chExt cx="0" cy="0"/>
        </a:xfrm>
      </p:grpSpPr>
      <p:sp>
        <p:nvSpPr>
          <p:cNvPr id="10" name="CuadroTexto 8">
            <a:extLst>
              <a:ext uri="{FF2B5EF4-FFF2-40B4-BE49-F238E27FC236}">
                <a16:creationId xmlns:a16="http://schemas.microsoft.com/office/drawing/2014/main" id="{4145EC4F-7287-1DFC-2369-364EC5157F2A}"/>
              </a:ext>
            </a:extLst>
          </p:cNvPr>
          <p:cNvSpPr txBox="1"/>
          <p:nvPr/>
        </p:nvSpPr>
        <p:spPr>
          <a:xfrm>
            <a:off x="754736" y="815075"/>
            <a:ext cx="2496953"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Läs de engelska instruktionerna som finns till vänster om labbet och titta på videon om sambandet mellan ljus och våglängd innan ni startar.</a:t>
            </a:r>
            <a:endParaRPr lang="sv-SE" sz="2000" noProof="0" dirty="0">
              <a:solidFill>
                <a:schemeClr val="tx1"/>
              </a:solidFill>
            </a:endParaRPr>
          </a:p>
        </p:txBody>
      </p:sp>
      <p:pic>
        <p:nvPicPr>
          <p:cNvPr id="5" name="Bildobjekt 4" descr="En bild som visar text, skärmbild, programvara, dator&#10;&#10;AI-genererat innehåll kan vara felaktigt.">
            <a:extLst>
              <a:ext uri="{FF2B5EF4-FFF2-40B4-BE49-F238E27FC236}">
                <a16:creationId xmlns:a16="http://schemas.microsoft.com/office/drawing/2014/main" id="{DE875596-FAE0-FE2D-4624-4278A283D042}"/>
              </a:ext>
            </a:extLst>
          </p:cNvPr>
          <p:cNvPicPr>
            <a:picLocks noChangeAspect="1"/>
          </p:cNvPicPr>
          <p:nvPr/>
        </p:nvPicPr>
        <p:blipFill>
          <a:blip r:embed="rId2">
            <a:extLst>
              <a:ext uri="{28A0092B-C50C-407E-A947-70E740481C1C}">
                <a14:useLocalDpi xmlns:a14="http://schemas.microsoft.com/office/drawing/2010/main" val="0"/>
              </a:ext>
            </a:extLst>
          </a:blip>
          <a:srcRect l="1072" t="794" r="25246"/>
          <a:stretch>
            <a:fillRect/>
          </a:stretch>
        </p:blipFill>
        <p:spPr>
          <a:xfrm>
            <a:off x="3962400" y="633045"/>
            <a:ext cx="7850003" cy="5345187"/>
          </a:xfrm>
          <a:prstGeom prst="rect">
            <a:avLst/>
          </a:prstGeom>
        </p:spPr>
      </p:pic>
    </p:spTree>
    <p:extLst>
      <p:ext uri="{BB962C8B-B14F-4D97-AF65-F5344CB8AC3E}">
        <p14:creationId xmlns:p14="http://schemas.microsoft.com/office/powerpoint/2010/main" val="1040068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9CBD-4A16-D746-0B5D-F673C23D2E63}"/>
            </a:ext>
          </a:extLst>
        </p:cNvPr>
        <p:cNvGrpSpPr/>
        <p:nvPr/>
      </p:nvGrpSpPr>
      <p:grpSpPr>
        <a:xfrm>
          <a:off x="0" y="0"/>
          <a:ext cx="0" cy="0"/>
          <a:chOff x="0" y="0"/>
          <a:chExt cx="0" cy="0"/>
        </a:xfrm>
      </p:grpSpPr>
      <p:sp>
        <p:nvSpPr>
          <p:cNvPr id="10" name="CuadroTexto 8">
            <a:extLst>
              <a:ext uri="{FF2B5EF4-FFF2-40B4-BE49-F238E27FC236}">
                <a16:creationId xmlns:a16="http://schemas.microsoft.com/office/drawing/2014/main" id="{BBAD354E-DE78-01C5-916A-AD93D8D25497}"/>
              </a:ext>
            </a:extLst>
          </p:cNvPr>
          <p:cNvSpPr txBox="1"/>
          <p:nvPr/>
        </p:nvSpPr>
        <p:spPr>
          <a:xfrm>
            <a:off x="1061769" y="741666"/>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dirty="0">
                <a:solidFill>
                  <a:schemeClr val="tx1"/>
                </a:solidFill>
              </a:rPr>
              <a:t>Skapa en hypotes:  </a:t>
            </a:r>
            <a:r>
              <a:rPr lang="sv-SE" sz="2000" dirty="0">
                <a:solidFill>
                  <a:schemeClr val="tx1"/>
                </a:solidFill>
              </a:rPr>
              <a:t>Gissa vilken färg på ljuset som kommer att ge mest och minst tillväxt hos plantorna. Anteckna vad ni väljer för färger. </a:t>
            </a:r>
          </a:p>
          <a:p>
            <a:pPr marL="0" indent="0">
              <a:buNone/>
            </a:pPr>
            <a:endParaRPr lang="sv-SE" sz="2000" noProof="0" dirty="0">
              <a:solidFill>
                <a:schemeClr val="tx1"/>
              </a:solidFill>
            </a:endParaRPr>
          </a:p>
        </p:txBody>
      </p:sp>
      <p:pic>
        <p:nvPicPr>
          <p:cNvPr id="5" name="Bildobjekt 4" descr="En bild som visar text, skärmbild, skärm, programvara&#10;&#10;AI-genererat innehåll kan vara felaktigt.">
            <a:extLst>
              <a:ext uri="{FF2B5EF4-FFF2-40B4-BE49-F238E27FC236}">
                <a16:creationId xmlns:a16="http://schemas.microsoft.com/office/drawing/2014/main" id="{04E60C3C-A947-409A-AC88-BC9228918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69" y="2180521"/>
            <a:ext cx="5216434" cy="4075339"/>
          </a:xfrm>
          <a:prstGeom prst="rect">
            <a:avLst/>
          </a:prstGeom>
        </p:spPr>
      </p:pic>
      <p:sp>
        <p:nvSpPr>
          <p:cNvPr id="6" name="CuadroTexto 8">
            <a:extLst>
              <a:ext uri="{FF2B5EF4-FFF2-40B4-BE49-F238E27FC236}">
                <a16:creationId xmlns:a16="http://schemas.microsoft.com/office/drawing/2014/main" id="{210A4F32-779C-8DCD-A982-FDBC1449773C}"/>
              </a:ext>
            </a:extLst>
          </p:cNvPr>
          <p:cNvSpPr txBox="1"/>
          <p:nvPr/>
        </p:nvSpPr>
        <p:spPr>
          <a:xfrm>
            <a:off x="6598970" y="2059908"/>
            <a:ext cx="4531262"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dirty="0">
                <a:solidFill>
                  <a:schemeClr val="tx1"/>
                </a:solidFill>
              </a:rPr>
              <a:t>Använder ni </a:t>
            </a:r>
            <a:r>
              <a:rPr lang="sv-SE" sz="2000" b="1" dirty="0">
                <a:solidFill>
                  <a:schemeClr val="tx1"/>
                </a:solidFill>
              </a:rPr>
              <a:t>”journal” </a:t>
            </a:r>
            <a:r>
              <a:rPr lang="sv-SE" sz="2000" dirty="0">
                <a:solidFill>
                  <a:schemeClr val="tx1"/>
                </a:solidFill>
              </a:rPr>
              <a:t>i webbverktyget finns fem delsteg att följa. Skriv in er hypotes på steg 1. </a:t>
            </a:r>
          </a:p>
          <a:p>
            <a:pPr marL="0" indent="0">
              <a:buNone/>
            </a:pPr>
            <a:endParaRPr lang="sv-SE" sz="2000" dirty="0">
              <a:solidFill>
                <a:schemeClr val="tx1"/>
              </a:solidFill>
            </a:endParaRPr>
          </a:p>
          <a:p>
            <a:pPr marL="0" indent="0">
              <a:buNone/>
            </a:pPr>
            <a:r>
              <a:rPr lang="sv-SE" sz="2000" dirty="0">
                <a:solidFill>
                  <a:schemeClr val="tx1"/>
                </a:solidFill>
              </a:rPr>
              <a:t>T.ex. Blått ljus – lägst tillväxt</a:t>
            </a:r>
          </a:p>
          <a:p>
            <a:pPr marL="0" indent="0">
              <a:buNone/>
            </a:pPr>
            <a:r>
              <a:rPr lang="sv-SE" sz="2000" dirty="0">
                <a:solidFill>
                  <a:schemeClr val="tx1"/>
                </a:solidFill>
              </a:rPr>
              <a:t>         Lila ljus – högst tillväxt  </a:t>
            </a:r>
            <a:endParaRPr lang="sv-SE" sz="2000" noProof="0" dirty="0">
              <a:solidFill>
                <a:schemeClr val="tx1"/>
              </a:solidFill>
            </a:endParaRPr>
          </a:p>
        </p:txBody>
      </p:sp>
    </p:spTree>
    <p:extLst>
      <p:ext uri="{BB962C8B-B14F-4D97-AF65-F5344CB8AC3E}">
        <p14:creationId xmlns:p14="http://schemas.microsoft.com/office/powerpoint/2010/main" val="3576356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7871-AC67-C5C9-A508-974C48A59230}"/>
            </a:ext>
          </a:extLst>
        </p:cNvPr>
        <p:cNvGrpSpPr/>
        <p:nvPr/>
      </p:nvGrpSpPr>
      <p:grpSpPr>
        <a:xfrm>
          <a:off x="0" y="0"/>
          <a:ext cx="0" cy="0"/>
          <a:chOff x="0" y="0"/>
          <a:chExt cx="0" cy="0"/>
        </a:xfrm>
      </p:grpSpPr>
      <p:sp>
        <p:nvSpPr>
          <p:cNvPr id="10" name="CuadroTexto 8">
            <a:extLst>
              <a:ext uri="{FF2B5EF4-FFF2-40B4-BE49-F238E27FC236}">
                <a16:creationId xmlns:a16="http://schemas.microsoft.com/office/drawing/2014/main" id="{26941B16-4A3F-CAB2-E9B2-37E9B7F33431}"/>
              </a:ext>
            </a:extLst>
          </p:cNvPr>
          <p:cNvSpPr txBox="1"/>
          <p:nvPr/>
        </p:nvSpPr>
        <p:spPr>
          <a:xfrm>
            <a:off x="838201" y="985618"/>
            <a:ext cx="5808784"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dirty="0">
                <a:solidFill>
                  <a:schemeClr val="tx1"/>
                </a:solidFill>
              </a:rPr>
              <a:t>Välj och testa: </a:t>
            </a:r>
            <a:r>
              <a:rPr lang="sv-SE" sz="2000" dirty="0">
                <a:solidFill>
                  <a:schemeClr val="tx1"/>
                </a:solidFill>
              </a:rPr>
              <a:t>Välj först en </a:t>
            </a:r>
            <a:r>
              <a:rPr lang="sv-SE" sz="2000" dirty="0" err="1">
                <a:solidFill>
                  <a:schemeClr val="tx1"/>
                </a:solidFill>
              </a:rPr>
              <a:t>frötyp</a:t>
            </a:r>
            <a:r>
              <a:rPr lang="sv-SE" sz="2000" dirty="0">
                <a:solidFill>
                  <a:schemeClr val="tx1"/>
                </a:solidFill>
              </a:rPr>
              <a:t>, välj en färg och observera plantornas tillväxt.</a:t>
            </a:r>
          </a:p>
          <a:p>
            <a:pPr marL="0" indent="0">
              <a:buNone/>
            </a:pPr>
            <a:endParaRPr lang="sv-SE" sz="2000" dirty="0">
              <a:solidFill>
                <a:schemeClr val="tx1"/>
              </a:solidFill>
            </a:endParaRPr>
          </a:p>
          <a:p>
            <a:pPr marL="0" indent="0">
              <a:buNone/>
            </a:pPr>
            <a:r>
              <a:rPr lang="sv-SE" sz="2000" b="1" dirty="0">
                <a:solidFill>
                  <a:schemeClr val="tx1"/>
                </a:solidFill>
              </a:rPr>
              <a:t>Mät och analysera:  </a:t>
            </a:r>
            <a:r>
              <a:rPr lang="sv-SE" sz="2000" dirty="0">
                <a:solidFill>
                  <a:schemeClr val="tx1"/>
                </a:solidFill>
              </a:rPr>
              <a:t>Använd den inbyggda linjalen för att mäta plantornas höjd i alla tre krukor, beräkna ett medelvärde av resultaten och skriv ned dem i tabellen. </a:t>
            </a:r>
          </a:p>
          <a:p>
            <a:pPr marL="0" indent="0">
              <a:buNone/>
            </a:pPr>
            <a:endParaRPr lang="sv-SE" sz="2000" dirty="0">
              <a:solidFill>
                <a:schemeClr val="tx1"/>
              </a:solidFill>
            </a:endParaRPr>
          </a:p>
          <a:p>
            <a:pPr marL="0" indent="0">
              <a:buNone/>
            </a:pPr>
            <a:r>
              <a:rPr lang="sv-SE" sz="2000" b="1" dirty="0">
                <a:solidFill>
                  <a:schemeClr val="tx1"/>
                </a:solidFill>
              </a:rPr>
              <a:t>Testa på nytt: </a:t>
            </a:r>
            <a:r>
              <a:rPr lang="sv-SE" sz="2000" dirty="0">
                <a:solidFill>
                  <a:schemeClr val="tx1"/>
                </a:solidFill>
              </a:rPr>
              <a:t>Byt sedan färg och gör samma steg en gång till. </a:t>
            </a:r>
            <a:endParaRPr lang="sv-SE" sz="2000" noProof="0" dirty="0">
              <a:solidFill>
                <a:schemeClr val="tx1"/>
              </a:solidFill>
            </a:endParaRPr>
          </a:p>
        </p:txBody>
      </p:sp>
      <p:pic>
        <p:nvPicPr>
          <p:cNvPr id="5" name="Bildobjekt 4" descr="En bild som visar skärmbild&#10;&#10;AI-genererat innehåll kan vara felaktigt.">
            <a:extLst>
              <a:ext uri="{FF2B5EF4-FFF2-40B4-BE49-F238E27FC236}">
                <a16:creationId xmlns:a16="http://schemas.microsoft.com/office/drawing/2014/main" id="{0484232C-EB38-9E97-6131-8E263083B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377" y="985618"/>
            <a:ext cx="4085366" cy="4056185"/>
          </a:xfrm>
          <a:prstGeom prst="rect">
            <a:avLst/>
          </a:prstGeom>
        </p:spPr>
      </p:pic>
    </p:spTree>
    <p:extLst>
      <p:ext uri="{BB962C8B-B14F-4D97-AF65-F5344CB8AC3E}">
        <p14:creationId xmlns:p14="http://schemas.microsoft.com/office/powerpoint/2010/main" val="2057283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alpha val="12827"/>
          </a:srgbClr>
        </a:solidFill>
        <a:effectLst/>
      </p:bgPr>
    </p:bg>
    <p:spTree>
      <p:nvGrpSpPr>
        <p:cNvPr id="1" name=""/>
        <p:cNvGrpSpPr/>
        <p:nvPr/>
      </p:nvGrpSpPr>
      <p:grpSpPr>
        <a:xfrm>
          <a:off x="0" y="0"/>
          <a:ext cx="0" cy="0"/>
          <a:chOff x="0" y="0"/>
          <a:chExt cx="0" cy="0"/>
        </a:xfrm>
      </p:grpSpPr>
      <p:sp>
        <p:nvSpPr>
          <p:cNvPr id="4" name="CuadroTexto 5">
            <a:extLst>
              <a:ext uri="{FF2B5EF4-FFF2-40B4-BE49-F238E27FC236}">
                <a16:creationId xmlns:a16="http://schemas.microsoft.com/office/drawing/2014/main" id="{219BE571-7307-17CC-CA03-03BF1D9D20F6}"/>
              </a:ext>
            </a:extLst>
          </p:cNvPr>
          <p:cNvSpPr txBox="1"/>
          <p:nvPr/>
        </p:nvSpPr>
        <p:spPr>
          <a:xfrm>
            <a:off x="943821" y="775206"/>
            <a:ext cx="5293350" cy="1200329"/>
          </a:xfrm>
          <a:prstGeom prst="rect">
            <a:avLst/>
          </a:prstGeom>
          <a:noFill/>
        </p:spPr>
        <p:txBody>
          <a:bodyPr wrap="square" rtlCol="0">
            <a:spAutoFit/>
          </a:bodyPr>
          <a:lstStyle/>
          <a:p>
            <a:r>
              <a:rPr lang="sv-SE" sz="3600" noProof="0" dirty="0">
                <a:latin typeface="Bebas Neue Regular" panose="020B0606020202050201" pitchFamily="34" charset="0"/>
              </a:rPr>
              <a:t>Lektion 1</a:t>
            </a:r>
            <a:br>
              <a:rPr lang="sv-SE" sz="3600" noProof="0" dirty="0">
                <a:solidFill>
                  <a:srgbClr val="0CB08E"/>
                </a:solidFill>
                <a:latin typeface="Bebas Neue Regular" panose="020B0606020202050201" pitchFamily="34" charset="0"/>
              </a:rPr>
            </a:br>
            <a:r>
              <a:rPr lang="sv-SE" sz="3600" noProof="0" dirty="0" err="1">
                <a:solidFill>
                  <a:srgbClr val="0CB08E"/>
                </a:solidFill>
                <a:latin typeface="Bebas Neue Regular" panose="020B0606020202050201" pitchFamily="34" charset="0"/>
              </a:rPr>
              <a:t>europas</a:t>
            </a:r>
            <a:r>
              <a:rPr lang="sv-SE" sz="3600" noProof="0" dirty="0">
                <a:solidFill>
                  <a:srgbClr val="0CB08E"/>
                </a:solidFill>
                <a:latin typeface="Bebas Neue Regular" panose="020B0606020202050201" pitchFamily="34" charset="0"/>
              </a:rPr>
              <a:t> jordar</a:t>
            </a:r>
          </a:p>
        </p:txBody>
      </p:sp>
      <p:sp>
        <p:nvSpPr>
          <p:cNvPr id="5" name="CuadroTexto 8">
            <a:extLst>
              <a:ext uri="{FF2B5EF4-FFF2-40B4-BE49-F238E27FC236}">
                <a16:creationId xmlns:a16="http://schemas.microsoft.com/office/drawing/2014/main" id="{B8A1BFB3-1271-EBB9-38F8-4DEDCBC15CBC}"/>
              </a:ext>
            </a:extLst>
          </p:cNvPr>
          <p:cNvSpPr txBox="1"/>
          <p:nvPr/>
        </p:nvSpPr>
        <p:spPr>
          <a:xfrm>
            <a:off x="943821" y="1975535"/>
            <a:ext cx="4662905" cy="339323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Hur ser jordar ut i olika delar av Europa? Det får eleverna leta reda på och presentera för varandra.</a:t>
            </a:r>
          </a:p>
          <a:p>
            <a:pPr marL="0" indent="0">
              <a:buNone/>
            </a:pPr>
            <a:endParaRPr lang="sv-SE" b="1" noProof="0" dirty="0"/>
          </a:p>
          <a:p>
            <a:pPr marL="0" indent="0">
              <a:buNone/>
            </a:pPr>
            <a:r>
              <a:rPr lang="sv-SE" b="1" noProof="0" dirty="0">
                <a:solidFill>
                  <a:srgbClr val="0CAF8F"/>
                </a:solidFill>
              </a:rPr>
              <a:t>Ämne: </a:t>
            </a:r>
            <a:r>
              <a:rPr lang="sv-SE" noProof="0" dirty="0">
                <a:solidFill>
                  <a:schemeClr val="tx1"/>
                </a:solidFill>
              </a:rPr>
              <a:t>Geografi</a:t>
            </a:r>
          </a:p>
          <a:p>
            <a:pPr marL="0" indent="0">
              <a:buNone/>
            </a:pPr>
            <a:r>
              <a:rPr lang="sv-SE" b="1" noProof="0" dirty="0">
                <a:solidFill>
                  <a:srgbClr val="0CAF8F"/>
                </a:solidFill>
              </a:rPr>
              <a:t>Undervisningstid</a:t>
            </a:r>
            <a:r>
              <a:rPr lang="sv-SE" b="1" noProof="0" dirty="0">
                <a:solidFill>
                  <a:srgbClr val="0CB08E"/>
                </a:solidFill>
              </a:rPr>
              <a:t>:</a:t>
            </a:r>
            <a:r>
              <a:rPr lang="sv-SE" b="1" noProof="0" dirty="0">
                <a:solidFill>
                  <a:schemeClr val="tx1"/>
                </a:solidFill>
              </a:rPr>
              <a:t>  </a:t>
            </a:r>
            <a:r>
              <a:rPr lang="sv-SE" noProof="0" dirty="0">
                <a:solidFill>
                  <a:schemeClr val="tx1"/>
                </a:solidFill>
              </a:rPr>
              <a:t>105 min, kan delas upp på två lektioner</a:t>
            </a:r>
          </a:p>
          <a:p>
            <a:pPr marL="0" indent="0">
              <a:buNone/>
            </a:pPr>
            <a:r>
              <a:rPr lang="sv-SE" b="1" noProof="0" dirty="0">
                <a:solidFill>
                  <a:srgbClr val="0CAF8F"/>
                </a:solidFill>
              </a:rPr>
              <a:t>Material: </a:t>
            </a:r>
          </a:p>
          <a:p>
            <a:pPr marL="171450" indent="-171450">
              <a:buFont typeface="Arial" panose="020B0604020202020204" pitchFamily="34" charset="0"/>
              <a:buChar char="•"/>
            </a:pPr>
            <a:r>
              <a:rPr lang="sv-SE" noProof="0" dirty="0">
                <a:solidFill>
                  <a:schemeClr val="tx1"/>
                </a:solidFill>
              </a:rPr>
              <a:t>Kort som beskriver jordtyper </a:t>
            </a:r>
            <a:br>
              <a:rPr lang="sv-SE" noProof="0" dirty="0">
                <a:solidFill>
                  <a:schemeClr val="tx1"/>
                </a:solidFill>
              </a:rPr>
            </a:br>
            <a:r>
              <a:rPr lang="sv-SE" noProof="0" dirty="0">
                <a:solidFill>
                  <a:schemeClr val="tx1"/>
                </a:solidFill>
              </a:rPr>
              <a:t>(finns att skriva ut på </a:t>
            </a:r>
            <a:r>
              <a:rPr lang="sv-SE" noProof="0" dirty="0" err="1">
                <a:solidFill>
                  <a:schemeClr val="tx1"/>
                </a:solidFill>
              </a:rPr>
              <a:t>slide</a:t>
            </a:r>
            <a:r>
              <a:rPr lang="sv-SE" noProof="0" dirty="0">
                <a:solidFill>
                  <a:schemeClr val="tx1"/>
                </a:solidFill>
              </a:rPr>
              <a:t> </a:t>
            </a:r>
            <a:r>
              <a:rPr lang="sv-SE" dirty="0">
                <a:solidFill>
                  <a:schemeClr val="tx1"/>
                </a:solidFill>
              </a:rPr>
              <a:t>56-65</a:t>
            </a:r>
            <a:r>
              <a:rPr lang="sv-SE" noProof="0" dirty="0">
                <a:solidFill>
                  <a:schemeClr val="tx1"/>
                </a:solidFill>
              </a:rPr>
              <a:t>)</a:t>
            </a:r>
          </a:p>
          <a:p>
            <a:pPr marL="171450" indent="-171450">
              <a:buFont typeface="Arial" panose="020B0604020202020204" pitchFamily="34" charset="0"/>
              <a:buChar char="•"/>
            </a:pPr>
            <a:r>
              <a:rPr lang="sv-SE" noProof="0" dirty="0">
                <a:solidFill>
                  <a:schemeClr val="tx1"/>
                </a:solidFill>
              </a:rPr>
              <a:t>Nätverktyg som ger </a:t>
            </a:r>
            <a:r>
              <a:rPr lang="sv-SE" noProof="0" dirty="0" err="1">
                <a:solidFill>
                  <a:schemeClr val="tx1"/>
                </a:solidFill>
              </a:rPr>
              <a:t>satellitvy</a:t>
            </a:r>
            <a:r>
              <a:rPr lang="sv-SE" noProof="0" dirty="0">
                <a:solidFill>
                  <a:schemeClr val="tx1"/>
                </a:solidFill>
              </a:rPr>
              <a:t> över jorden, </a:t>
            </a:r>
            <a:br>
              <a:rPr lang="sv-SE" noProof="0" dirty="0">
                <a:solidFill>
                  <a:schemeClr val="tx1"/>
                </a:solidFill>
              </a:rPr>
            </a:br>
            <a:r>
              <a:rPr lang="sv-SE" noProof="0" dirty="0">
                <a:solidFill>
                  <a:schemeClr val="tx1"/>
                </a:solidFill>
              </a:rPr>
              <a:t>till exempel</a:t>
            </a:r>
          </a:p>
          <a:p>
            <a:pPr marL="0" indent="0">
              <a:buNone/>
            </a:pPr>
            <a:r>
              <a:rPr lang="sv-SE" noProof="0" dirty="0">
                <a:solidFill>
                  <a:schemeClr val="tx1"/>
                </a:solidFill>
              </a:rPr>
              <a:t>     Google Earth</a:t>
            </a:r>
            <a:br>
              <a:rPr lang="sv-SE" noProof="0" dirty="0">
                <a:solidFill>
                  <a:schemeClr val="tx1"/>
                </a:solidFill>
              </a:rPr>
            </a:br>
            <a:r>
              <a:rPr lang="sv-SE" noProof="0" dirty="0">
                <a:solidFill>
                  <a:schemeClr val="tx1"/>
                </a:solidFill>
              </a:rPr>
              <a:t>     Zoom Earth</a:t>
            </a:r>
          </a:p>
        </p:txBody>
      </p:sp>
      <p:pic>
        <p:nvPicPr>
          <p:cNvPr id="7" name="Bildobjekt 6">
            <a:extLst>
              <a:ext uri="{FF2B5EF4-FFF2-40B4-BE49-F238E27FC236}">
                <a16:creationId xmlns:a16="http://schemas.microsoft.com/office/drawing/2014/main" id="{57467F7B-671B-EAD9-B79F-262B1589BAC9}"/>
              </a:ext>
            </a:extLst>
          </p:cNvPr>
          <p:cNvPicPr>
            <a:picLocks noChangeAspect="1"/>
          </p:cNvPicPr>
          <p:nvPr/>
        </p:nvPicPr>
        <p:blipFill>
          <a:blip r:embed="rId2">
            <a:extLst>
              <a:ext uri="{28A0092B-C50C-407E-A947-70E740481C1C}">
                <a14:useLocalDpi xmlns:a14="http://schemas.microsoft.com/office/drawing/2010/main" val="0"/>
              </a:ext>
            </a:extLst>
          </a:blip>
          <a:srcRect l="34458" t="10548" r="20001" b="12602"/>
          <a:stretch>
            <a:fillRect/>
          </a:stretch>
        </p:blipFill>
        <p:spPr>
          <a:xfrm>
            <a:off x="6096001" y="-1"/>
            <a:ext cx="6096000" cy="6858001"/>
          </a:xfrm>
          <a:prstGeom prst="rect">
            <a:avLst/>
          </a:prstGeom>
        </p:spPr>
      </p:pic>
    </p:spTree>
    <p:extLst>
      <p:ext uri="{BB962C8B-B14F-4D97-AF65-F5344CB8AC3E}">
        <p14:creationId xmlns:p14="http://schemas.microsoft.com/office/powerpoint/2010/main" val="473710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C49D3-ADBA-015C-7945-C3F47D14E4CC}"/>
            </a:ext>
          </a:extLst>
        </p:cNvPr>
        <p:cNvGrpSpPr/>
        <p:nvPr/>
      </p:nvGrpSpPr>
      <p:grpSpPr>
        <a:xfrm>
          <a:off x="0" y="0"/>
          <a:ext cx="0" cy="0"/>
          <a:chOff x="0" y="0"/>
          <a:chExt cx="0" cy="0"/>
        </a:xfrm>
      </p:grpSpPr>
      <p:sp>
        <p:nvSpPr>
          <p:cNvPr id="10" name="CuadroTexto 8">
            <a:extLst>
              <a:ext uri="{FF2B5EF4-FFF2-40B4-BE49-F238E27FC236}">
                <a16:creationId xmlns:a16="http://schemas.microsoft.com/office/drawing/2014/main" id="{9A4F1594-9C65-CAAD-2E2B-B61667AADF45}"/>
              </a:ext>
            </a:extLst>
          </p:cNvPr>
          <p:cNvSpPr txBox="1"/>
          <p:nvPr/>
        </p:nvSpPr>
        <p:spPr>
          <a:xfrm>
            <a:off x="779586" y="1230923"/>
            <a:ext cx="5808784"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b="1" dirty="0">
                <a:solidFill>
                  <a:schemeClr val="tx1"/>
                </a:solidFill>
              </a:rPr>
              <a:t>Diagram med resultat: </a:t>
            </a:r>
          </a:p>
          <a:p>
            <a:pPr marL="0" indent="0">
              <a:buNone/>
            </a:pPr>
            <a:r>
              <a:rPr lang="sv-SE" sz="2000" dirty="0">
                <a:solidFill>
                  <a:schemeClr val="tx1"/>
                </a:solidFill>
              </a:rPr>
              <a:t>Tryck på </a:t>
            </a:r>
            <a:r>
              <a:rPr lang="sv-SE" sz="2000" dirty="0" err="1">
                <a:solidFill>
                  <a:schemeClr val="tx1"/>
                </a:solidFill>
              </a:rPr>
              <a:t>graph</a:t>
            </a:r>
            <a:r>
              <a:rPr lang="sv-SE" sz="2000" dirty="0">
                <a:solidFill>
                  <a:schemeClr val="tx1"/>
                </a:solidFill>
              </a:rPr>
              <a:t> när ni fyllt i alla resultat.</a:t>
            </a:r>
          </a:p>
          <a:p>
            <a:pPr marL="0" indent="0">
              <a:buNone/>
            </a:pPr>
            <a:endParaRPr lang="sv-SE" sz="2000" dirty="0">
              <a:solidFill>
                <a:schemeClr val="tx1"/>
              </a:solidFill>
            </a:endParaRPr>
          </a:p>
          <a:p>
            <a:pPr marL="0" indent="0">
              <a:buNone/>
            </a:pPr>
            <a:r>
              <a:rPr lang="sv-SE" sz="2000" b="1" dirty="0">
                <a:solidFill>
                  <a:schemeClr val="tx1"/>
                </a:solidFill>
              </a:rPr>
              <a:t>Diskutera: </a:t>
            </a:r>
          </a:p>
          <a:p>
            <a:pPr marL="0" indent="0">
              <a:buNone/>
            </a:pPr>
            <a:r>
              <a:rPr lang="sv-SE" sz="2000" dirty="0">
                <a:solidFill>
                  <a:schemeClr val="tx1"/>
                </a:solidFill>
              </a:rPr>
              <a:t>Vad kan ni läsa ut av resultaten? </a:t>
            </a:r>
          </a:p>
        </p:txBody>
      </p:sp>
      <p:pic>
        <p:nvPicPr>
          <p:cNvPr id="3" name="Bildobjekt 2" descr="En bild som visar text, skärmbild, nummer, Graf&#10;&#10;AI-genererat innehåll kan vara felaktigt.">
            <a:extLst>
              <a:ext uri="{FF2B5EF4-FFF2-40B4-BE49-F238E27FC236}">
                <a16:creationId xmlns:a16="http://schemas.microsoft.com/office/drawing/2014/main" id="{78E1A807-AC17-CE6F-1250-A5F9776722F3}"/>
              </a:ext>
            </a:extLst>
          </p:cNvPr>
          <p:cNvPicPr>
            <a:picLocks noChangeAspect="1"/>
          </p:cNvPicPr>
          <p:nvPr/>
        </p:nvPicPr>
        <p:blipFill>
          <a:blip r:embed="rId2">
            <a:extLst>
              <a:ext uri="{28A0092B-C50C-407E-A947-70E740481C1C}">
                <a14:useLocalDpi xmlns:a14="http://schemas.microsoft.com/office/drawing/2010/main" val="0"/>
              </a:ext>
            </a:extLst>
          </a:blip>
          <a:srcRect l="1981" t="2296" r="956" b="2928"/>
          <a:stretch>
            <a:fillRect/>
          </a:stretch>
        </p:blipFill>
        <p:spPr>
          <a:xfrm>
            <a:off x="6201509" y="1078523"/>
            <a:ext cx="5732584" cy="4517000"/>
          </a:xfrm>
          <a:prstGeom prst="rect">
            <a:avLst/>
          </a:prstGeom>
        </p:spPr>
      </p:pic>
    </p:spTree>
    <p:extLst>
      <p:ext uri="{BB962C8B-B14F-4D97-AF65-F5344CB8AC3E}">
        <p14:creationId xmlns:p14="http://schemas.microsoft.com/office/powerpoint/2010/main" val="3833375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02F68-B2D4-F18E-E179-570E630B4E6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0CB7872-FDE8-1CC0-FB20-91922233C09A}"/>
              </a:ext>
            </a:extLst>
          </p:cNvPr>
          <p:cNvSpPr txBox="1"/>
          <p:nvPr/>
        </p:nvSpPr>
        <p:spPr>
          <a:xfrm>
            <a:off x="597312" y="809497"/>
            <a:ext cx="12105434"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2 (60 min) </a:t>
            </a:r>
            <a:r>
              <a:rPr lang="sv-SE" sz="4400" noProof="0" dirty="0">
                <a:latin typeface="Bebas Neue Regular" panose="020B0606020202050201" pitchFamily="34" charset="0"/>
              </a:rPr>
              <a:t>Odla i olika ljus</a:t>
            </a:r>
          </a:p>
        </p:txBody>
      </p:sp>
      <p:sp>
        <p:nvSpPr>
          <p:cNvPr id="9" name="CuadroTexto 8">
            <a:extLst>
              <a:ext uri="{FF2B5EF4-FFF2-40B4-BE49-F238E27FC236}">
                <a16:creationId xmlns:a16="http://schemas.microsoft.com/office/drawing/2014/main" id="{C671FE8B-E180-D0FF-5587-46C270030F31}"/>
              </a:ext>
            </a:extLst>
          </p:cNvPr>
          <p:cNvSpPr txBox="1"/>
          <p:nvPr/>
        </p:nvSpPr>
        <p:spPr>
          <a:xfrm>
            <a:off x="569743" y="1704668"/>
            <a:ext cx="10515599" cy="19082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1600" b="1" dirty="0">
                <a:solidFill>
                  <a:schemeClr val="tx1"/>
                </a:solidFill>
              </a:rPr>
              <a:t>Skapa en hypotes</a:t>
            </a:r>
          </a:p>
          <a:p>
            <a:pPr marL="0" indent="0">
              <a:buNone/>
            </a:pPr>
            <a:r>
              <a:rPr lang="sv-SE" sz="1600" dirty="0">
                <a:solidFill>
                  <a:schemeClr val="tx1"/>
                </a:solidFill>
              </a:rPr>
              <a:t>Vilka färg på ljuset tror ni kommer att ge plantorna bäst tillväxt? </a:t>
            </a:r>
          </a:p>
          <a:p>
            <a:pPr marL="0" indent="0">
              <a:buNone/>
            </a:pPr>
            <a:r>
              <a:rPr lang="sv-SE" sz="1600" dirty="0">
                <a:solidFill>
                  <a:schemeClr val="tx1"/>
                </a:solidFill>
              </a:rPr>
              <a:t>Vilken färg kommer att ha minst eller ingen effekt? </a:t>
            </a:r>
          </a:p>
          <a:p>
            <a:pPr marL="0" indent="0">
              <a:buNone/>
            </a:pPr>
            <a:endParaRPr lang="sv-SE" sz="1600" dirty="0">
              <a:solidFill>
                <a:schemeClr val="tx1"/>
              </a:solidFill>
            </a:endParaRPr>
          </a:p>
          <a:p>
            <a:pPr marL="0" indent="0">
              <a:buNone/>
            </a:pPr>
            <a:r>
              <a:rPr lang="sv-SE" sz="1600" dirty="0">
                <a:solidFill>
                  <a:schemeClr val="tx1"/>
                </a:solidFill>
              </a:rPr>
              <a:t>Skriva ner vad ni tror och spara!</a:t>
            </a:r>
            <a:endParaRPr lang="sv-SE" sz="1600" noProof="0" dirty="0">
              <a:solidFill>
                <a:schemeClr val="tx1"/>
              </a:solidFill>
            </a:endParaRPr>
          </a:p>
        </p:txBody>
      </p:sp>
    </p:spTree>
    <p:extLst>
      <p:ext uri="{BB962C8B-B14F-4D97-AF65-F5344CB8AC3E}">
        <p14:creationId xmlns:p14="http://schemas.microsoft.com/office/powerpoint/2010/main" val="1619457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BF1BF-6E3A-29FC-E06A-F54CA34B333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1E73ABAF-3D76-D499-CF30-D8DC90EE4393}"/>
              </a:ext>
            </a:extLst>
          </p:cNvPr>
          <p:cNvSpPr txBox="1"/>
          <p:nvPr/>
        </p:nvSpPr>
        <p:spPr>
          <a:xfrm>
            <a:off x="597312" y="809497"/>
            <a:ext cx="12105434" cy="769441"/>
          </a:xfrm>
          <a:prstGeom prst="rect">
            <a:avLst/>
          </a:prstGeom>
          <a:noFill/>
        </p:spPr>
        <p:txBody>
          <a:bodyPr wrap="square" rtlCol="0">
            <a:spAutoFit/>
          </a:bodyPr>
          <a:lstStyle/>
          <a:p>
            <a:r>
              <a:rPr lang="sv-SE" sz="4400" noProof="0" dirty="0">
                <a:latin typeface="Bebas Neue Regular" panose="020B0606020202050201" pitchFamily="34" charset="0"/>
              </a:rPr>
              <a:t>Mätningar – Varannan dag i två veckor</a:t>
            </a:r>
          </a:p>
        </p:txBody>
      </p:sp>
      <p:sp>
        <p:nvSpPr>
          <p:cNvPr id="9" name="CuadroTexto 8">
            <a:extLst>
              <a:ext uri="{FF2B5EF4-FFF2-40B4-BE49-F238E27FC236}">
                <a16:creationId xmlns:a16="http://schemas.microsoft.com/office/drawing/2014/main" id="{51FE70BC-2A6D-2696-1089-A99EF3DFFCF1}"/>
              </a:ext>
            </a:extLst>
          </p:cNvPr>
          <p:cNvSpPr txBox="1"/>
          <p:nvPr/>
        </p:nvSpPr>
        <p:spPr>
          <a:xfrm>
            <a:off x="569743" y="1704668"/>
            <a:ext cx="10515599" cy="338554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1600" dirty="0">
                <a:solidFill>
                  <a:schemeClr val="tx1"/>
                </a:solidFill>
              </a:rPr>
              <a:t>Plantornas höjd ska mätas med en linjal varannan dag.,</a:t>
            </a:r>
          </a:p>
          <a:p>
            <a:pPr marL="0" indent="0">
              <a:buNone/>
            </a:pPr>
            <a:endParaRPr lang="sv-SE" sz="1600" dirty="0">
              <a:solidFill>
                <a:schemeClr val="tx1"/>
              </a:solidFill>
            </a:endParaRPr>
          </a:p>
          <a:p>
            <a:pPr marL="0" indent="0">
              <a:buNone/>
            </a:pPr>
            <a:r>
              <a:rPr lang="sv-SE" sz="1600" dirty="0">
                <a:solidFill>
                  <a:schemeClr val="tx1"/>
                </a:solidFill>
              </a:rPr>
              <a:t>Beräkna plantornas medelhöjd för varje färg och ange resultaten i en tabell.</a:t>
            </a:r>
          </a:p>
          <a:p>
            <a:pPr marL="0" indent="0">
              <a:buNone/>
            </a:pPr>
            <a:endParaRPr lang="sv-SE" sz="1600" dirty="0">
              <a:solidFill>
                <a:schemeClr val="tx1"/>
              </a:solidFill>
            </a:endParaRPr>
          </a:p>
          <a:p>
            <a:pPr marL="0" indent="0">
              <a:buNone/>
            </a:pPr>
            <a:r>
              <a:rPr lang="sv-SE" sz="1600" dirty="0">
                <a:solidFill>
                  <a:schemeClr val="tx1"/>
                </a:solidFill>
              </a:rPr>
              <a:t>Efter två veckor ska ni analysera informationen. </a:t>
            </a:r>
          </a:p>
          <a:p>
            <a:pPr marL="0" indent="0">
              <a:buNone/>
            </a:pPr>
            <a:endParaRPr lang="sv-SE" sz="1600" dirty="0">
              <a:solidFill>
                <a:schemeClr val="tx1"/>
              </a:solidFill>
            </a:endParaRPr>
          </a:p>
          <a:p>
            <a:pPr marL="0" indent="0">
              <a:buNone/>
            </a:pPr>
            <a:r>
              <a:rPr lang="sv-SE" sz="1600" dirty="0">
                <a:solidFill>
                  <a:schemeClr val="tx1"/>
                </a:solidFill>
              </a:rPr>
              <a:t>Rita ett diagram över plantornas medelhöjd för varje färg på ljuset, </a:t>
            </a:r>
            <a:br>
              <a:rPr lang="sv-SE" sz="1600" dirty="0">
                <a:solidFill>
                  <a:schemeClr val="tx1"/>
                </a:solidFill>
              </a:rPr>
            </a:br>
            <a:r>
              <a:rPr lang="sv-SE" sz="1600" dirty="0">
                <a:solidFill>
                  <a:schemeClr val="tx1"/>
                </a:solidFill>
              </a:rPr>
              <a:t>antingen för hand på millimeterpapper eller med ett digitalt verktyg.</a:t>
            </a:r>
          </a:p>
          <a:p>
            <a:pPr marL="0" indent="0">
              <a:buNone/>
            </a:pPr>
            <a:endParaRPr lang="sv-SE" sz="1600" noProof="0" dirty="0">
              <a:solidFill>
                <a:schemeClr val="tx1"/>
              </a:solidFill>
            </a:endParaRPr>
          </a:p>
        </p:txBody>
      </p:sp>
    </p:spTree>
    <p:extLst>
      <p:ext uri="{BB962C8B-B14F-4D97-AF65-F5344CB8AC3E}">
        <p14:creationId xmlns:p14="http://schemas.microsoft.com/office/powerpoint/2010/main" val="2100248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C8EB5-72BC-E39B-0C9B-D0DEB856C8CA}"/>
            </a:ext>
          </a:extLst>
        </p:cNvPr>
        <p:cNvGrpSpPr/>
        <p:nvPr/>
      </p:nvGrpSpPr>
      <p:grpSpPr>
        <a:xfrm>
          <a:off x="0" y="0"/>
          <a:ext cx="0" cy="0"/>
          <a:chOff x="0" y="0"/>
          <a:chExt cx="0" cy="0"/>
        </a:xfrm>
      </p:grpSpPr>
      <p:sp>
        <p:nvSpPr>
          <p:cNvPr id="16" name="CuadroTexto 5">
            <a:extLst>
              <a:ext uri="{FF2B5EF4-FFF2-40B4-BE49-F238E27FC236}">
                <a16:creationId xmlns:a16="http://schemas.microsoft.com/office/drawing/2014/main" id="{B10D9807-9F2A-4050-7FFA-6A27B80BE9C9}"/>
              </a:ext>
            </a:extLst>
          </p:cNvPr>
          <p:cNvSpPr txBox="1"/>
          <p:nvPr/>
        </p:nvSpPr>
        <p:spPr>
          <a:xfrm>
            <a:off x="2702157" y="2862584"/>
            <a:ext cx="7613038" cy="769441"/>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BIlagor</a:t>
            </a:r>
            <a:r>
              <a:rPr lang="es-ES" sz="4400" dirty="0">
                <a:solidFill>
                  <a:srgbClr val="0CAF8F"/>
                </a:solidFill>
                <a:latin typeface="Bebas Neue Regular" panose="020B0606020202050201" pitchFamily="34" charset="0"/>
              </a:rPr>
              <a:t>  </a:t>
            </a:r>
            <a:r>
              <a:rPr lang="es-ES" sz="4400" dirty="0">
                <a:latin typeface="Bebas Neue Regular" panose="020B0606020202050201" pitchFamily="34" charset="0"/>
              </a:rPr>
              <a:t>Material att </a:t>
            </a:r>
            <a:r>
              <a:rPr lang="es-ES" sz="4400" dirty="0" err="1">
                <a:latin typeface="Bebas Neue Regular" panose="020B0606020202050201" pitchFamily="34" charset="0"/>
              </a:rPr>
              <a:t>Skriva</a:t>
            </a:r>
            <a:r>
              <a:rPr lang="es-ES" sz="4400" dirty="0">
                <a:latin typeface="Bebas Neue Regular" panose="020B0606020202050201" pitchFamily="34" charset="0"/>
              </a:rPr>
              <a:t> ut</a:t>
            </a:r>
          </a:p>
        </p:txBody>
      </p:sp>
    </p:spTree>
    <p:extLst>
      <p:ext uri="{BB962C8B-B14F-4D97-AF65-F5344CB8AC3E}">
        <p14:creationId xmlns:p14="http://schemas.microsoft.com/office/powerpoint/2010/main" val="3527733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F6A13CD-0935-71E9-F136-22EBF833DE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a:fillRect/>
          </a:stretch>
        </p:blipFill>
        <p:spPr bwMode="auto">
          <a:xfrm>
            <a:off x="1383130" y="0"/>
            <a:ext cx="9425739" cy="61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08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21385-8F3E-249A-1230-6E9786926547}"/>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5323A798-CC2E-04F0-031A-9E36A6D848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a:fillRect/>
          </a:stretch>
        </p:blipFill>
        <p:spPr bwMode="auto">
          <a:xfrm>
            <a:off x="1326318" y="243123"/>
            <a:ext cx="9787720" cy="637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402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95F9-3002-2FB4-3E35-78E708AEC8C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8BEBBCE-7E69-398C-00AE-47A52F1D0B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a:fillRect/>
          </a:stretch>
        </p:blipFill>
        <p:spPr bwMode="auto">
          <a:xfrm>
            <a:off x="1181393" y="168404"/>
            <a:ext cx="9501016" cy="652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47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D24B8-AE1C-B75D-7515-71F5AE345526}"/>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6B4B64FA-3BCF-148D-7801-0725FB75F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a:fillRect/>
          </a:stretch>
        </p:blipFill>
        <p:spPr bwMode="auto">
          <a:xfrm>
            <a:off x="1360084" y="356839"/>
            <a:ext cx="9471831" cy="650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479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5923F-2615-E649-1092-0CCDCD30BCE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6155EFD4-0DBF-CAD0-34A0-62847AE99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a:fillRect/>
          </a:stretch>
        </p:blipFill>
        <p:spPr bwMode="auto">
          <a:xfrm>
            <a:off x="1470717" y="175153"/>
            <a:ext cx="9250566" cy="634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80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C6B49-7EA7-AD06-3A0C-95FCBEFED596}"/>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4F52D33E-6A70-F1D3-31A0-A79AD0C33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a:fillRect/>
          </a:stretch>
        </p:blipFill>
        <p:spPr bwMode="auto">
          <a:xfrm>
            <a:off x="1098549" y="442785"/>
            <a:ext cx="9349582" cy="641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92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E040FEA1-CDC3-5B88-2D07-639B0974685A}"/>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C332C27-CD9B-FCCA-FB09-FCBDC64199B0}"/>
              </a:ext>
            </a:extLst>
          </p:cNvPr>
          <p:cNvSpPr txBox="1"/>
          <p:nvPr/>
        </p:nvSpPr>
        <p:spPr>
          <a:xfrm>
            <a:off x="597312" y="371378"/>
            <a:ext cx="7613038" cy="707886"/>
          </a:xfrm>
          <a:prstGeom prst="rect">
            <a:avLst/>
          </a:prstGeom>
          <a:noFill/>
        </p:spPr>
        <p:txBody>
          <a:bodyPr wrap="square" rtlCol="0">
            <a:spAutoFit/>
          </a:bodyPr>
          <a:lstStyle/>
          <a:p>
            <a:r>
              <a:rPr lang="sv-SE" sz="4000" noProof="0" dirty="0">
                <a:solidFill>
                  <a:schemeClr val="accent1"/>
                </a:solidFill>
                <a:latin typeface="Bebas Neue Regular" panose="020B0606020202050201" pitchFamily="34" charset="0"/>
              </a:rPr>
              <a:t>FÖR LÄRARE: </a:t>
            </a:r>
            <a:r>
              <a:rPr lang="sv-SE" sz="4000" noProof="0" dirty="0">
                <a:latin typeface="Bebas Neue Regular" panose="020B0606020202050201" pitchFamily="34" charset="0"/>
              </a:rPr>
              <a:t>Instruktioner inför lektion 1 </a:t>
            </a:r>
          </a:p>
        </p:txBody>
      </p:sp>
      <p:sp>
        <p:nvSpPr>
          <p:cNvPr id="7" name="CuadroTexto 8">
            <a:extLst>
              <a:ext uri="{FF2B5EF4-FFF2-40B4-BE49-F238E27FC236}">
                <a16:creationId xmlns:a16="http://schemas.microsoft.com/office/drawing/2014/main" id="{15BAF8A9-B2B3-4849-217D-7735057EA569}"/>
              </a:ext>
            </a:extLst>
          </p:cNvPr>
          <p:cNvSpPr txBox="1"/>
          <p:nvPr/>
        </p:nvSpPr>
        <p:spPr>
          <a:xfrm>
            <a:off x="597312" y="1079264"/>
            <a:ext cx="10515599" cy="4501232"/>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0" dirty="0">
                <a:solidFill>
                  <a:schemeClr val="tx1"/>
                </a:solidFill>
              </a:rPr>
              <a:t>BLOCK 1  – Brainstorming (15 min):</a:t>
            </a:r>
          </a:p>
          <a:p>
            <a:pPr marL="0" indent="0">
              <a:buNone/>
            </a:pPr>
            <a:r>
              <a:rPr lang="sv-SE" noProof="0" dirty="0">
                <a:solidFill>
                  <a:schemeClr val="tx1"/>
                </a:solidFill>
              </a:rPr>
              <a:t>Eleverna delas in i små grupper och får sedan </a:t>
            </a:r>
            <a:r>
              <a:rPr lang="sv-SE" noProof="0" dirty="0" err="1">
                <a:solidFill>
                  <a:schemeClr val="tx1"/>
                </a:solidFill>
              </a:rPr>
              <a:t>brainstorma</a:t>
            </a:r>
            <a:r>
              <a:rPr lang="sv-SE" noProof="0" dirty="0">
                <a:solidFill>
                  <a:schemeClr val="tx1"/>
                </a:solidFill>
              </a:rPr>
              <a:t> om vad de redan vet om jord och vad de skulle vilja lära sig. Övningen kan gås igenom på nytt i slutet av modulen, som en avslutande reflektion.  Uppmuntra eleverna att tänka brett, som till exempel jordsammansättning, betydelsen av jorden för livsmedelsproduktion samt hur människors agerande påverkar </a:t>
            </a:r>
            <a:r>
              <a:rPr lang="sv-SE" noProof="0" dirty="0" err="1">
                <a:solidFill>
                  <a:schemeClr val="tx1"/>
                </a:solidFill>
              </a:rPr>
              <a:t>jordhälsan</a:t>
            </a:r>
            <a:r>
              <a:rPr lang="sv-SE" noProof="0" dirty="0">
                <a:solidFill>
                  <a:schemeClr val="tx1"/>
                </a:solidFill>
              </a:rPr>
              <a:t>. </a:t>
            </a:r>
          </a:p>
          <a:p>
            <a:pPr marL="0" indent="0">
              <a:buNone/>
            </a:pPr>
            <a:endParaRPr lang="sv-SE" noProof="0" dirty="0">
              <a:solidFill>
                <a:schemeClr val="tx1"/>
              </a:solidFill>
            </a:endParaRPr>
          </a:p>
          <a:p>
            <a:pPr marL="0" indent="0">
              <a:buNone/>
            </a:pPr>
            <a:r>
              <a:rPr lang="sv-SE" b="1" noProof="0" dirty="0">
                <a:solidFill>
                  <a:schemeClr val="tx1"/>
                </a:solidFill>
              </a:rPr>
              <a:t>Tips på frågar att ställa under brainstormingen</a:t>
            </a:r>
          </a:p>
          <a:p>
            <a:pPr marL="171450" indent="-171450">
              <a:buFont typeface="Arial" panose="020B0604020202020204" pitchFamily="34" charset="0"/>
              <a:buChar char="•"/>
            </a:pPr>
            <a:r>
              <a:rPr lang="sv-SE" noProof="0" dirty="0">
                <a:solidFill>
                  <a:schemeClr val="tx1"/>
                </a:solidFill>
              </a:rPr>
              <a:t>Vilka är de främsta beståndsdelarna i jordar, och hur bidrar de till </a:t>
            </a:r>
            <a:r>
              <a:rPr lang="sv-SE" noProof="0" dirty="0" err="1">
                <a:solidFill>
                  <a:schemeClr val="tx1"/>
                </a:solidFill>
              </a:rPr>
              <a:t>jordhälsa</a:t>
            </a:r>
            <a:r>
              <a:rPr lang="sv-SE" noProof="0" dirty="0">
                <a:solidFill>
                  <a:schemeClr val="tx1"/>
                </a:solidFill>
              </a:rPr>
              <a:t>?</a:t>
            </a:r>
          </a:p>
          <a:p>
            <a:pPr marL="171450" indent="-171450">
              <a:buFont typeface="Arial" panose="020B0604020202020204" pitchFamily="34" charset="0"/>
              <a:buChar char="•"/>
            </a:pPr>
            <a:r>
              <a:rPr lang="sv-SE" noProof="0" dirty="0">
                <a:solidFill>
                  <a:schemeClr val="tx1"/>
                </a:solidFill>
              </a:rPr>
              <a:t>På vilket sätt har jordar en viktig roll i livsmedelsproduktionen?</a:t>
            </a:r>
          </a:p>
          <a:p>
            <a:pPr marL="171450" indent="-171450">
              <a:buFont typeface="Arial" panose="020B0604020202020204" pitchFamily="34" charset="0"/>
              <a:buChar char="•"/>
            </a:pPr>
            <a:r>
              <a:rPr lang="sv-SE" noProof="0" dirty="0">
                <a:solidFill>
                  <a:schemeClr val="tx1"/>
                </a:solidFill>
              </a:rPr>
              <a:t>På vilka sätt påverkar människans agerande </a:t>
            </a:r>
            <a:r>
              <a:rPr lang="sv-SE" noProof="0" dirty="0" err="1">
                <a:solidFill>
                  <a:schemeClr val="tx1"/>
                </a:solidFill>
              </a:rPr>
              <a:t>jordhälsan</a:t>
            </a:r>
            <a:r>
              <a:rPr lang="sv-SE" noProof="0" dirty="0">
                <a:solidFill>
                  <a:schemeClr val="tx1"/>
                </a:solidFill>
              </a:rPr>
              <a:t>, både positivt och negativt?</a:t>
            </a:r>
          </a:p>
          <a:p>
            <a:pPr marL="171450" indent="-171450">
              <a:buFont typeface="Arial" panose="020B0604020202020204" pitchFamily="34" charset="0"/>
              <a:buChar char="•"/>
            </a:pPr>
            <a:r>
              <a:rPr lang="sv-SE" noProof="0" dirty="0">
                <a:solidFill>
                  <a:schemeClr val="tx1"/>
                </a:solidFill>
              </a:rPr>
              <a:t>Kan ni ge några exempel på hållbart agerande som kan bidra till att upprätthålla eller förbättra </a:t>
            </a:r>
            <a:r>
              <a:rPr lang="sv-SE" noProof="0" dirty="0" err="1">
                <a:solidFill>
                  <a:schemeClr val="tx1"/>
                </a:solidFill>
              </a:rPr>
              <a:t>jordhälsan</a:t>
            </a:r>
            <a:r>
              <a:rPr lang="sv-SE" noProof="0" dirty="0">
                <a:solidFill>
                  <a:schemeClr val="tx1"/>
                </a:solidFill>
              </a:rPr>
              <a:t>?</a:t>
            </a:r>
          </a:p>
          <a:p>
            <a:pPr marL="171450" indent="-171450">
              <a:buFont typeface="Arial" panose="020B0604020202020204" pitchFamily="34" charset="0"/>
              <a:buChar char="•"/>
            </a:pPr>
            <a:r>
              <a:rPr lang="sv-SE" noProof="0" dirty="0">
                <a:solidFill>
                  <a:schemeClr val="tx1"/>
                </a:solidFill>
              </a:rPr>
              <a:t>Hur påverkar </a:t>
            </a:r>
            <a:r>
              <a:rPr lang="sv-SE" noProof="0" dirty="0" err="1">
                <a:solidFill>
                  <a:schemeClr val="tx1"/>
                </a:solidFill>
              </a:rPr>
              <a:t>jordhälsan</a:t>
            </a:r>
            <a:r>
              <a:rPr lang="sv-SE" noProof="0" dirty="0">
                <a:solidFill>
                  <a:schemeClr val="tx1"/>
                </a:solidFill>
              </a:rPr>
              <a:t> stabiliteten i den biologiska mångfalden och ekosystemet?</a:t>
            </a:r>
          </a:p>
          <a:p>
            <a:pPr marL="171450" indent="-171450">
              <a:buFont typeface="Arial" panose="020B0604020202020204" pitchFamily="34" charset="0"/>
              <a:buChar char="•"/>
            </a:pPr>
            <a:r>
              <a:rPr lang="sv-SE" noProof="0" dirty="0">
                <a:solidFill>
                  <a:schemeClr val="tx1"/>
                </a:solidFill>
              </a:rPr>
              <a:t>Vad får markförstöring för konsekvenser, och hur den förhindras eller begränsas?</a:t>
            </a:r>
          </a:p>
          <a:p>
            <a:pPr marL="171450" indent="-171450">
              <a:buFont typeface="Arial" panose="020B0604020202020204" pitchFamily="34" charset="0"/>
              <a:buChar char="•"/>
            </a:pPr>
            <a:r>
              <a:rPr lang="sv-SE" noProof="0" dirty="0">
                <a:solidFill>
                  <a:schemeClr val="tx1"/>
                </a:solidFill>
              </a:rPr>
              <a:t>Hur kan undersökning av </a:t>
            </a:r>
            <a:r>
              <a:rPr lang="sv-SE" noProof="0" dirty="0" err="1">
                <a:solidFill>
                  <a:schemeClr val="tx1"/>
                </a:solidFill>
              </a:rPr>
              <a:t>jordhälsan</a:t>
            </a:r>
            <a:r>
              <a:rPr lang="sv-SE" noProof="0" dirty="0">
                <a:solidFill>
                  <a:schemeClr val="tx1"/>
                </a:solidFill>
              </a:rPr>
              <a:t> bidra till att hantera globala utmaningar som klimatförändringar och livsmedelssäkerhet?</a:t>
            </a:r>
          </a:p>
          <a:p>
            <a:pPr marL="171450" indent="-171450">
              <a:buFont typeface="Arial" panose="020B0604020202020204" pitchFamily="34" charset="0"/>
              <a:buChar char="•"/>
            </a:pPr>
            <a:r>
              <a:rPr lang="sv-SE" noProof="0" dirty="0">
                <a:solidFill>
                  <a:schemeClr val="tx1"/>
                </a:solidFill>
              </a:rPr>
              <a:t>Vilka exempel finns det på innovativ teknik och metoder som används för att undersöka och hantera </a:t>
            </a:r>
            <a:r>
              <a:rPr lang="sv-SE" noProof="0" dirty="0" err="1">
                <a:solidFill>
                  <a:schemeClr val="tx1"/>
                </a:solidFill>
              </a:rPr>
              <a:t>jordhälsan</a:t>
            </a:r>
            <a:r>
              <a:rPr lang="sv-SE" noProof="0" dirty="0">
                <a:solidFill>
                  <a:schemeClr val="tx1"/>
                </a:solidFill>
              </a:rPr>
              <a:t>?</a:t>
            </a:r>
          </a:p>
          <a:p>
            <a:pPr marL="171450" indent="-171450">
              <a:buFont typeface="Arial" panose="020B0604020202020204" pitchFamily="34" charset="0"/>
              <a:buChar char="•"/>
            </a:pPr>
            <a:r>
              <a:rPr lang="sv-SE" noProof="0" dirty="0">
                <a:solidFill>
                  <a:schemeClr val="tx1"/>
                </a:solidFill>
              </a:rPr>
              <a:t>Hur kan lokalsamhället och invånarna bidra till insatser för att bevara hållbara jordar?</a:t>
            </a:r>
          </a:p>
          <a:p>
            <a:pPr marL="171450" indent="-171450">
              <a:buFont typeface="Arial" panose="020B0604020202020204" pitchFamily="34" charset="0"/>
              <a:buChar char="•"/>
            </a:pPr>
            <a:r>
              <a:rPr lang="sv-SE" noProof="0" dirty="0">
                <a:solidFill>
                  <a:schemeClr val="tx1"/>
                </a:solidFill>
              </a:rPr>
              <a:t>Vilka är de ekonomiska och sociala fördelarna med att upprätthålla en god jord?</a:t>
            </a:r>
          </a:p>
        </p:txBody>
      </p:sp>
    </p:spTree>
    <p:extLst>
      <p:ext uri="{BB962C8B-B14F-4D97-AF65-F5344CB8AC3E}">
        <p14:creationId xmlns:p14="http://schemas.microsoft.com/office/powerpoint/2010/main" val="327374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F8B27-5B4A-F7E9-28E3-D6FD5C6EFB6C}"/>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D7DA1D84-08B1-D6FD-9961-7B8CC410B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a:fillRect/>
          </a:stretch>
        </p:blipFill>
        <p:spPr bwMode="auto">
          <a:xfrm>
            <a:off x="1018805" y="324026"/>
            <a:ext cx="10582470" cy="591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061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CDF99-23B6-019A-2591-60D93DDB0160}"/>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6CF521E6-E63B-3AB0-E399-E642054C21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a:fillRect/>
          </a:stretch>
        </p:blipFill>
        <p:spPr bwMode="auto">
          <a:xfrm>
            <a:off x="681952" y="400946"/>
            <a:ext cx="10828095" cy="605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411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FDBC9-2817-F811-1B07-480CD53C4D0D}"/>
            </a:ext>
          </a:extLst>
        </p:cNvPr>
        <p:cNvGrpSpPr/>
        <p:nvPr/>
      </p:nvGrpSpPr>
      <p:grpSpPr>
        <a:xfrm>
          <a:off x="0" y="0"/>
          <a:ext cx="0" cy="0"/>
          <a:chOff x="0" y="0"/>
          <a:chExt cx="0" cy="0"/>
        </a:xfrm>
      </p:grpSpPr>
      <p:pic>
        <p:nvPicPr>
          <p:cNvPr id="14338" name="Picture 2">
            <a:extLst>
              <a:ext uri="{FF2B5EF4-FFF2-40B4-BE49-F238E27FC236}">
                <a16:creationId xmlns:a16="http://schemas.microsoft.com/office/drawing/2014/main" id="{0EF9E4EC-4BEF-71DD-5B06-7253A1429D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a:fillRect/>
          </a:stretch>
        </p:blipFill>
        <p:spPr bwMode="auto">
          <a:xfrm>
            <a:off x="1173426" y="0"/>
            <a:ext cx="9845148" cy="6757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51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EA569-E8FC-424F-D73B-0947CD40730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34BA3E0-612F-C028-A8D7-092205B798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a:fillRect/>
          </a:stretch>
        </p:blipFill>
        <p:spPr bwMode="auto">
          <a:xfrm>
            <a:off x="1230489" y="327851"/>
            <a:ext cx="9514065" cy="653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63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80675-F905-4049-46F0-63E52F26816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8381F9A-5904-A672-FAFE-84507F8FE746}"/>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a:latin typeface="Bebas Neue Regular" panose="020B0606020202050201" pitchFamily="34" charset="0"/>
              </a:rPr>
              <a:t>Den </a:t>
            </a:r>
            <a:r>
              <a:rPr lang="es-ES" sz="4000" dirty="0" err="1">
                <a:latin typeface="Bebas Neue Regular" panose="020B0606020202050201" pitchFamily="34" charset="0"/>
              </a:rPr>
              <a:t>pedagogiska</a:t>
            </a:r>
            <a:r>
              <a:rPr lang="es-ES" sz="4000" dirty="0">
                <a:latin typeface="Bebas Neue Regular" panose="020B0606020202050201" pitchFamily="34" charset="0"/>
              </a:rPr>
              <a:t> </a:t>
            </a:r>
            <a:r>
              <a:rPr lang="es-ES" sz="4000" dirty="0" err="1">
                <a:latin typeface="Bebas Neue Regular" panose="020B0606020202050201" pitchFamily="34" charset="0"/>
              </a:rPr>
              <a:t>modellen</a:t>
            </a:r>
            <a:endParaRPr lang="es-ES" sz="4000" dirty="0">
              <a:latin typeface="Bebas Neue Regular" panose="020B0606020202050201" pitchFamily="34" charset="0"/>
            </a:endParaRPr>
          </a:p>
        </p:txBody>
      </p:sp>
      <p:sp>
        <p:nvSpPr>
          <p:cNvPr id="7" name="CuadroTexto 8">
            <a:extLst>
              <a:ext uri="{FF2B5EF4-FFF2-40B4-BE49-F238E27FC236}">
                <a16:creationId xmlns:a16="http://schemas.microsoft.com/office/drawing/2014/main" id="{CDDCBF48-B7C8-9FC5-3E4A-B290376F817A}"/>
              </a:ext>
            </a:extLst>
          </p:cNvPr>
          <p:cNvSpPr txBox="1"/>
          <p:nvPr/>
        </p:nvSpPr>
        <p:spPr>
          <a:xfrm>
            <a:off x="597312" y="1307865"/>
            <a:ext cx="10515599" cy="228524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dirty="0"/>
              <a:t>I </a:t>
            </a:r>
            <a:r>
              <a:rPr lang="sv-SE" u="sng" dirty="0">
                <a:hlinkClick r:id="rId2"/>
              </a:rPr>
              <a:t>LOESS</a:t>
            </a:r>
            <a:r>
              <a:rPr lang="sv-SE" dirty="0"/>
              <a:t> får eleverna lära sig om </a:t>
            </a:r>
            <a:r>
              <a:rPr lang="sv-SE" dirty="0" err="1"/>
              <a:t>jordhälsa</a:t>
            </a:r>
            <a:r>
              <a:rPr lang="sv-SE" dirty="0"/>
              <a:t> med hjälp av integrerad undervisning i STEM-ämnen, som genomförs via </a:t>
            </a:r>
            <a:r>
              <a:rPr lang="sv-SE" u="sng" dirty="0">
                <a:hlinkClick r:id="rId3"/>
              </a:rPr>
              <a:t>Biology Science Curriculum Study (BSCS) 5E Instructional Model</a:t>
            </a:r>
            <a:r>
              <a:rPr lang="sv-SE" dirty="0"/>
              <a:t> från </a:t>
            </a:r>
            <a:r>
              <a:rPr lang="sv-SE" dirty="0" err="1"/>
              <a:t>Bybee</a:t>
            </a:r>
            <a:r>
              <a:rPr lang="sv-SE" dirty="0"/>
              <a:t> med kollegor (</a:t>
            </a:r>
            <a:r>
              <a:rPr lang="sv-SE" dirty="0" err="1"/>
              <a:t>Bybee</a:t>
            </a:r>
            <a:r>
              <a:rPr lang="sv-SE" dirty="0"/>
              <a:t> et al. 2006) och innovativa </a:t>
            </a:r>
            <a:r>
              <a:rPr lang="sv-SE" u="sng" dirty="0">
                <a:hlinkClick r:id="rId4"/>
              </a:rPr>
              <a:t>pedagogiska metoder</a:t>
            </a:r>
            <a:r>
              <a:rPr lang="sv-SE" dirty="0"/>
              <a:t> (problembaserat lärande, forskningsbaserat lärande, </a:t>
            </a:r>
            <a:r>
              <a:rPr lang="sv-SE" dirty="0" err="1"/>
              <a:t>etc</a:t>
            </a:r>
            <a:r>
              <a:rPr lang="sv-SE" dirty="0"/>
              <a:t>).</a:t>
            </a:r>
          </a:p>
          <a:p>
            <a:pPr marL="0" indent="0">
              <a:buNone/>
            </a:pPr>
            <a:endParaRPr lang="sv-SE" dirty="0"/>
          </a:p>
          <a:p>
            <a:pPr marL="0" indent="0">
              <a:buNone/>
            </a:pPr>
            <a:r>
              <a:rPr lang="sv-SE" dirty="0"/>
              <a:t>Läs mer om modellen här: </a:t>
            </a:r>
            <a:r>
              <a:rPr lang="sv-SE" dirty="0">
                <a:hlinkClick r:id="rId5"/>
              </a:rPr>
              <a:t>https://loess-project.eu/wp-content/uploads</a:t>
            </a:r>
            <a:r>
              <a:rPr lang="sv-SE">
                <a:hlinkClick r:id="rId5"/>
              </a:rPr>
              <a:t>/2025/05/LOESS-LS-Save-Our-Soils-V12-sv.pdf</a:t>
            </a:r>
            <a:endParaRPr lang="sv-SE"/>
          </a:p>
          <a:p>
            <a:pPr marL="0" indent="0">
              <a:buNone/>
            </a:pPr>
            <a:endParaRPr lang="sv-SE" dirty="0"/>
          </a:p>
          <a:p>
            <a:pPr marL="0" indent="0">
              <a:buNone/>
            </a:pPr>
            <a:endParaRPr lang="sv-SE" dirty="0">
              <a:solidFill>
                <a:schemeClr val="tx1"/>
              </a:solidFill>
            </a:endParaRPr>
          </a:p>
          <a:p>
            <a:pPr marL="0" indent="0">
              <a:buNone/>
            </a:pPr>
            <a:endParaRPr lang="ca-ES" dirty="0">
              <a:solidFill>
                <a:schemeClr val="tx1"/>
              </a:solidFill>
            </a:endParaRPr>
          </a:p>
        </p:txBody>
      </p:sp>
    </p:spTree>
    <p:extLst>
      <p:ext uri="{BB962C8B-B14F-4D97-AF65-F5344CB8AC3E}">
        <p14:creationId xmlns:p14="http://schemas.microsoft.com/office/powerpoint/2010/main" val="490383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B2FFAAE3-9F13-A9FA-D665-762B060B53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178159"/>
            <a:ext cx="12195662" cy="8130441"/>
          </a:xfrm>
          <a:prstGeom prst="rect">
            <a:avLst/>
          </a:prstGeom>
        </p:spPr>
      </p:pic>
      <p:sp>
        <p:nvSpPr>
          <p:cNvPr id="2" name="CuadroTexto 1">
            <a:extLst>
              <a:ext uri="{FF2B5EF4-FFF2-40B4-BE49-F238E27FC236}">
                <a16:creationId xmlns:a16="http://schemas.microsoft.com/office/drawing/2014/main" id="{835F88EB-07B9-0B92-7B74-B08198FC78FE}"/>
              </a:ext>
            </a:extLst>
          </p:cNvPr>
          <p:cNvSpPr txBox="1"/>
          <p:nvPr/>
        </p:nvSpPr>
        <p:spPr>
          <a:xfrm>
            <a:off x="5339973" y="3855599"/>
            <a:ext cx="1512053" cy="276999"/>
          </a:xfrm>
          <a:prstGeom prst="rect">
            <a:avLst/>
          </a:prstGeom>
          <a:noFill/>
        </p:spPr>
        <p:txBody>
          <a:bodyPr wrap="square">
            <a:spAutoFit/>
          </a:bodyPr>
          <a:lstStyle/>
          <a:p>
            <a:pPr algn="ctr"/>
            <a:r>
              <a:rPr lang="sv-SE" sz="1200" b="1" noProof="0" dirty="0" err="1">
                <a:solidFill>
                  <a:schemeClr val="bg1"/>
                </a:solidFill>
                <a:latin typeface="Poppins" panose="00000500000000000000" pitchFamily="50" charset="0"/>
                <a:cs typeface="Poppins" panose="00000500000000000000" pitchFamily="50" charset="0"/>
              </a:rPr>
              <a:t>loess-project.eu</a:t>
            </a:r>
            <a:endParaRPr lang="sv-SE" sz="1200" b="1" noProof="0" dirty="0">
              <a:solidFill>
                <a:schemeClr val="bg1"/>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55995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557CC51-604C-65F0-ABC6-6558CF25941A}"/>
            </a:ext>
          </a:extLst>
        </p:cNvPr>
        <p:cNvGrpSpPr/>
        <p:nvPr/>
      </p:nvGrpSpPr>
      <p:grpSpPr>
        <a:xfrm>
          <a:off x="0" y="0"/>
          <a:ext cx="0" cy="0"/>
          <a:chOff x="0" y="0"/>
          <a:chExt cx="0" cy="0"/>
        </a:xfrm>
      </p:grpSpPr>
      <p:sp>
        <p:nvSpPr>
          <p:cNvPr id="7" name="CuadroTexto 8">
            <a:extLst>
              <a:ext uri="{FF2B5EF4-FFF2-40B4-BE49-F238E27FC236}">
                <a16:creationId xmlns:a16="http://schemas.microsoft.com/office/drawing/2014/main" id="{AF4F7395-C99B-76FD-3D25-F9B188807589}"/>
              </a:ext>
            </a:extLst>
          </p:cNvPr>
          <p:cNvSpPr txBox="1"/>
          <p:nvPr/>
        </p:nvSpPr>
        <p:spPr>
          <a:xfrm>
            <a:off x="585667" y="828786"/>
            <a:ext cx="9831769" cy="283923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noProof="0" dirty="0">
                <a:solidFill>
                  <a:schemeClr val="tx1"/>
                </a:solidFill>
              </a:rPr>
              <a:t>Dela sedan in eleverna i grupper om 4 - 5 elever. Låt varje grupp slumpmässigt välja två kort med en jordtyp (se </a:t>
            </a:r>
            <a:r>
              <a:rPr lang="sv-SE" noProof="0" dirty="0" err="1">
                <a:solidFill>
                  <a:schemeClr val="tx1"/>
                </a:solidFill>
              </a:rPr>
              <a:t>slides</a:t>
            </a:r>
            <a:r>
              <a:rPr lang="sv-SE" noProof="0" dirty="0">
                <a:solidFill>
                  <a:schemeClr val="tx1"/>
                </a:solidFill>
              </a:rPr>
              <a:t> 56-65). På varje kort finns allmän information om jordtypen: eleverna får i uppgift att skapa en presentation där de redogör för vad som utmärker deras jordtyper.</a:t>
            </a:r>
          </a:p>
          <a:p>
            <a:pPr marL="0" indent="0">
              <a:buNone/>
            </a:pPr>
            <a:endParaRPr lang="sv-SE" noProof="0" dirty="0">
              <a:solidFill>
                <a:schemeClr val="tx1"/>
              </a:solidFill>
            </a:endParaRPr>
          </a:p>
          <a:p>
            <a:pPr marL="0" indent="0">
              <a:buNone/>
            </a:pPr>
            <a:r>
              <a:rPr lang="sv-SE" noProof="0" dirty="0">
                <a:solidFill>
                  <a:schemeClr val="tx1"/>
                </a:solidFill>
              </a:rPr>
              <a:t>Eleverna letar information via nätbaserade resurser, filmer och webbsidor. Länkar finns på </a:t>
            </a:r>
            <a:r>
              <a:rPr lang="sv-SE" noProof="0" dirty="0" err="1">
                <a:solidFill>
                  <a:schemeClr val="tx1"/>
                </a:solidFill>
              </a:rPr>
              <a:t>slide</a:t>
            </a:r>
            <a:r>
              <a:rPr lang="sv-SE" noProof="0" dirty="0">
                <a:solidFill>
                  <a:schemeClr val="tx1"/>
                </a:solidFill>
              </a:rPr>
              <a:t> 10</a:t>
            </a:r>
          </a:p>
          <a:p>
            <a:pPr marL="0" indent="0">
              <a:buNone/>
            </a:pPr>
            <a:endParaRPr lang="sv-SE" noProof="0" dirty="0">
              <a:solidFill>
                <a:schemeClr val="tx1"/>
              </a:solidFill>
            </a:endParaRPr>
          </a:p>
          <a:p>
            <a:pPr marL="0" indent="0">
              <a:buNone/>
            </a:pPr>
            <a:r>
              <a:rPr lang="sv-SE" noProof="0" dirty="0">
                <a:solidFill>
                  <a:schemeClr val="tx1"/>
                </a:solidFill>
              </a:rPr>
              <a:t>I presentationerna bör eleverna lyfta fram varje jordtyps unika egenskaper, användbarhet och särskilda kännetecken</a:t>
            </a:r>
            <a:r>
              <a:rPr lang="sv-SE" dirty="0">
                <a:solidFill>
                  <a:schemeClr val="tx1"/>
                </a:solidFill>
              </a:rPr>
              <a:t>. </a:t>
            </a:r>
            <a:endParaRPr lang="sv-SE" noProof="0" dirty="0">
              <a:solidFill>
                <a:schemeClr val="tx1"/>
              </a:solidFill>
            </a:endParaRPr>
          </a:p>
          <a:p>
            <a:pPr marL="0" indent="0">
              <a:buNone/>
            </a:pPr>
            <a:endParaRPr lang="sv-SE" noProof="0" dirty="0">
              <a:solidFill>
                <a:schemeClr val="tx1"/>
              </a:solidFill>
            </a:endParaRPr>
          </a:p>
          <a:p>
            <a:pPr marL="0" indent="0">
              <a:buNone/>
            </a:pPr>
            <a:r>
              <a:rPr lang="sv-SE" noProof="0" dirty="0">
                <a:solidFill>
                  <a:schemeClr val="tx1"/>
                </a:solidFill>
              </a:rPr>
              <a:t>Eleverna presenterar sina jordtyper för klassen. </a:t>
            </a:r>
          </a:p>
          <a:p>
            <a:pPr marL="171450" indent="-171450">
              <a:buFont typeface="Arial" panose="020B0604020202020204" pitchFamily="34" charset="0"/>
              <a:buChar char="•"/>
            </a:pPr>
            <a:endParaRPr lang="sv-SE" noProof="0" dirty="0">
              <a:solidFill>
                <a:schemeClr val="tx1"/>
              </a:solidFill>
            </a:endParaRPr>
          </a:p>
        </p:txBody>
      </p:sp>
    </p:spTree>
    <p:extLst>
      <p:ext uri="{BB962C8B-B14F-4D97-AF65-F5344CB8AC3E}">
        <p14:creationId xmlns:p14="http://schemas.microsoft.com/office/powerpoint/2010/main" val="3459827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675E9-5B22-8584-A9D1-ADC0558DB55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9745BEB-E850-4C6F-3607-A0E82B25B15C}"/>
              </a:ext>
            </a:extLst>
          </p:cNvPr>
          <p:cNvSpPr txBox="1"/>
          <p:nvPr/>
        </p:nvSpPr>
        <p:spPr>
          <a:xfrm>
            <a:off x="481698" y="262073"/>
            <a:ext cx="11378223"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1 (15 min) </a:t>
            </a:r>
            <a:r>
              <a:rPr lang="sv-SE" sz="4400" noProof="0" dirty="0">
                <a:latin typeface="Bebas Neue Regular" panose="020B0606020202050201" pitchFamily="34" charset="0"/>
              </a:rPr>
              <a:t>Brainstorming  i grupper</a:t>
            </a:r>
          </a:p>
        </p:txBody>
      </p:sp>
      <p:sp>
        <p:nvSpPr>
          <p:cNvPr id="9" name="CuadroTexto 8">
            <a:extLst>
              <a:ext uri="{FF2B5EF4-FFF2-40B4-BE49-F238E27FC236}">
                <a16:creationId xmlns:a16="http://schemas.microsoft.com/office/drawing/2014/main" id="{C33DFCC0-995F-CBB9-AEBD-7B83A017F844}"/>
              </a:ext>
            </a:extLst>
          </p:cNvPr>
          <p:cNvSpPr txBox="1"/>
          <p:nvPr/>
        </p:nvSpPr>
        <p:spPr>
          <a:xfrm>
            <a:off x="569743" y="1031514"/>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0" dirty="0">
                <a:solidFill>
                  <a:schemeClr val="tx1"/>
                </a:solidFill>
              </a:rPr>
              <a:t>Vad vet ni redan om </a:t>
            </a:r>
            <a:r>
              <a:rPr lang="sv-SE" sz="2000" noProof="0" dirty="0" err="1">
                <a:solidFill>
                  <a:schemeClr val="tx1"/>
                </a:solidFill>
              </a:rPr>
              <a:t>jordhälsa</a:t>
            </a:r>
            <a:r>
              <a:rPr lang="sv-SE" sz="2000" noProof="0" dirty="0">
                <a:solidFill>
                  <a:schemeClr val="tx1"/>
                </a:solidFill>
              </a:rPr>
              <a:t>? Vad mer vill ni veta?</a:t>
            </a:r>
          </a:p>
          <a:p>
            <a:pPr marL="0" indent="0">
              <a:buNone/>
            </a:pPr>
            <a:r>
              <a:rPr lang="sv-SE" sz="2000" noProof="0" dirty="0">
                <a:solidFill>
                  <a:schemeClr val="tx1"/>
                </a:solidFill>
              </a:rPr>
              <a:t>Tänk brett! Fundera till exempel på</a:t>
            </a:r>
          </a:p>
          <a:p>
            <a:pPr>
              <a:buFont typeface="Arial" panose="020B0604020202020204" pitchFamily="34" charset="0"/>
              <a:buChar char="•"/>
            </a:pPr>
            <a:r>
              <a:rPr lang="sv-SE" sz="2000" noProof="0" dirty="0">
                <a:solidFill>
                  <a:schemeClr val="tx1"/>
                </a:solidFill>
              </a:rPr>
              <a:t>Vad består jord av? Vilka jordtyper finns?</a:t>
            </a:r>
          </a:p>
          <a:p>
            <a:pPr>
              <a:buFont typeface="Arial" panose="020B0604020202020204" pitchFamily="34" charset="0"/>
              <a:buChar char="•"/>
            </a:pPr>
            <a:r>
              <a:rPr lang="sv-SE" sz="2000" noProof="0" dirty="0">
                <a:solidFill>
                  <a:schemeClr val="tx1"/>
                </a:solidFill>
              </a:rPr>
              <a:t>Hur påverkar </a:t>
            </a:r>
            <a:r>
              <a:rPr lang="sv-SE" sz="2000" noProof="0" dirty="0" err="1">
                <a:solidFill>
                  <a:schemeClr val="tx1"/>
                </a:solidFill>
              </a:rPr>
              <a:t>jordhälsa</a:t>
            </a:r>
            <a:r>
              <a:rPr lang="sv-SE" sz="2000" noProof="0" dirty="0">
                <a:solidFill>
                  <a:schemeClr val="tx1"/>
                </a:solidFill>
              </a:rPr>
              <a:t> det vi odlar för att äta?</a:t>
            </a:r>
          </a:p>
          <a:p>
            <a:pPr>
              <a:buFont typeface="Arial" panose="020B0604020202020204" pitchFamily="34" charset="0"/>
              <a:buChar char="•"/>
            </a:pPr>
            <a:r>
              <a:rPr lang="sv-SE" sz="2000" noProof="0" dirty="0">
                <a:solidFill>
                  <a:schemeClr val="tx1"/>
                </a:solidFill>
              </a:rPr>
              <a:t>Hur påverkar människors agerande </a:t>
            </a:r>
            <a:r>
              <a:rPr lang="sv-SE" sz="2000" noProof="0" dirty="0" err="1">
                <a:solidFill>
                  <a:schemeClr val="tx1"/>
                </a:solidFill>
              </a:rPr>
              <a:t>jordhälsan</a:t>
            </a:r>
            <a:r>
              <a:rPr lang="sv-SE" sz="2000" noProof="0" dirty="0">
                <a:solidFill>
                  <a:schemeClr val="tx1"/>
                </a:solidFill>
              </a:rPr>
              <a:t>? </a:t>
            </a:r>
          </a:p>
        </p:txBody>
      </p:sp>
      <p:pic>
        <p:nvPicPr>
          <p:cNvPr id="11" name="Gráfico 10">
            <a:extLst>
              <a:ext uri="{FF2B5EF4-FFF2-40B4-BE49-F238E27FC236}">
                <a16:creationId xmlns:a16="http://schemas.microsoft.com/office/drawing/2014/main" id="{1CD2E811-F3FE-2193-0857-A6411D83CB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D88FF25-8DC6-A084-56A5-767AA61C9F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E8CA32E7-B233-8897-33AD-A8FE66233B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00EBA58-CA18-E4DD-920A-3B17DFABA0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graphicFrame>
        <p:nvGraphicFramePr>
          <p:cNvPr id="4" name="Tabell 3">
            <a:extLst>
              <a:ext uri="{FF2B5EF4-FFF2-40B4-BE49-F238E27FC236}">
                <a16:creationId xmlns:a16="http://schemas.microsoft.com/office/drawing/2014/main" id="{9C17403F-BED6-5D2D-0ECE-7027BEEE9779}"/>
              </a:ext>
            </a:extLst>
          </p:cNvPr>
          <p:cNvGraphicFramePr>
            <a:graphicFrameLocks noGrp="1"/>
          </p:cNvGraphicFramePr>
          <p:nvPr>
            <p:extLst>
              <p:ext uri="{D42A27DB-BD31-4B8C-83A1-F6EECF244321}">
                <p14:modId xmlns:p14="http://schemas.microsoft.com/office/powerpoint/2010/main" val="1576670338"/>
              </p:ext>
            </p:extLst>
          </p:nvPr>
        </p:nvGraphicFramePr>
        <p:xfrm>
          <a:off x="781731" y="3899647"/>
          <a:ext cx="10091622" cy="2084294"/>
        </p:xfrm>
        <a:graphic>
          <a:graphicData uri="http://schemas.openxmlformats.org/drawingml/2006/table">
            <a:tbl>
              <a:tblPr firstRow="1" bandRow="1">
                <a:tableStyleId>{5C22544A-7EE6-4342-B048-85BDC9FD1C3A}</a:tableStyleId>
              </a:tblPr>
              <a:tblGrid>
                <a:gridCol w="3363874">
                  <a:extLst>
                    <a:ext uri="{9D8B030D-6E8A-4147-A177-3AD203B41FA5}">
                      <a16:colId xmlns:a16="http://schemas.microsoft.com/office/drawing/2014/main" val="3660638544"/>
                    </a:ext>
                  </a:extLst>
                </a:gridCol>
                <a:gridCol w="3363874">
                  <a:extLst>
                    <a:ext uri="{9D8B030D-6E8A-4147-A177-3AD203B41FA5}">
                      <a16:colId xmlns:a16="http://schemas.microsoft.com/office/drawing/2014/main" val="590888961"/>
                    </a:ext>
                  </a:extLst>
                </a:gridCol>
                <a:gridCol w="3363874">
                  <a:extLst>
                    <a:ext uri="{9D8B030D-6E8A-4147-A177-3AD203B41FA5}">
                      <a16:colId xmlns:a16="http://schemas.microsoft.com/office/drawing/2014/main" val="193221770"/>
                    </a:ext>
                  </a:extLst>
                </a:gridCol>
              </a:tblGrid>
              <a:tr h="545384">
                <a:tc>
                  <a:txBody>
                    <a:bodyPr/>
                    <a:lstStyle/>
                    <a:p>
                      <a:r>
                        <a:rPr lang="sv-SE" sz="1800" b="1" i="0" u="none" strike="noStrike" noProof="0" dirty="0">
                          <a:solidFill>
                            <a:schemeClr val="bg1"/>
                          </a:solidFill>
                          <a:effectLst/>
                          <a:latin typeface="Poppins" pitchFamily="2" charset="77"/>
                        </a:rPr>
                        <a:t>Vad jag vet</a:t>
                      </a:r>
                      <a:endParaRPr lang="sv-SE" noProof="0" dirty="0">
                        <a:solidFill>
                          <a:schemeClr val="bg1"/>
                        </a:solidFill>
                      </a:endParaRPr>
                    </a:p>
                  </a:txBody>
                  <a:tcPr anchor="ctr"/>
                </a:tc>
                <a:tc>
                  <a:txBody>
                    <a:bodyPr/>
                    <a:lstStyle/>
                    <a:p>
                      <a:r>
                        <a:rPr lang="sv-SE" sz="1800" b="1" i="0" u="none" strike="noStrike" noProof="0" dirty="0">
                          <a:solidFill>
                            <a:schemeClr val="bg1"/>
                          </a:solidFill>
                          <a:effectLst/>
                          <a:latin typeface="Poppins" pitchFamily="2" charset="77"/>
                        </a:rPr>
                        <a:t>Vad jag vill lära mig</a:t>
                      </a:r>
                      <a:endParaRPr lang="sv-SE" noProof="0" dirty="0">
                        <a:solidFill>
                          <a:schemeClr val="bg1"/>
                        </a:solidFill>
                      </a:endParaRPr>
                    </a:p>
                  </a:txBody>
                  <a:tcPr anchor="ctr"/>
                </a:tc>
                <a:tc>
                  <a:txBody>
                    <a:bodyPr/>
                    <a:lstStyle/>
                    <a:p>
                      <a:r>
                        <a:rPr lang="sv-SE" noProof="0" dirty="0">
                          <a:solidFill>
                            <a:schemeClr val="bg1"/>
                          </a:solidFill>
                        </a:rPr>
                        <a:t>Vad jag lärde mig</a:t>
                      </a:r>
                    </a:p>
                  </a:txBody>
                  <a:tcPr anchor="ctr"/>
                </a:tc>
                <a:extLst>
                  <a:ext uri="{0D108BD9-81ED-4DB2-BD59-A6C34878D82A}">
                    <a16:rowId xmlns:a16="http://schemas.microsoft.com/office/drawing/2014/main" val="1816173734"/>
                  </a:ext>
                </a:extLst>
              </a:tr>
              <a:tr h="1538910">
                <a:tc>
                  <a:txBody>
                    <a:bodyPr/>
                    <a:lstStyle/>
                    <a:p>
                      <a:endParaRPr lang="sv-SE" noProof="0" dirty="0"/>
                    </a:p>
                  </a:txBody>
                  <a:tcPr anchor="ctr"/>
                </a:tc>
                <a:tc>
                  <a:txBody>
                    <a:bodyPr/>
                    <a:lstStyle/>
                    <a:p>
                      <a:endParaRPr lang="sv-SE" noProof="0" dirty="0"/>
                    </a:p>
                  </a:txBody>
                  <a:tcPr anchor="ctr"/>
                </a:tc>
                <a:tc>
                  <a:txBody>
                    <a:bodyPr/>
                    <a:lstStyle/>
                    <a:p>
                      <a:endParaRPr lang="sv-SE" noProof="0" dirty="0"/>
                    </a:p>
                  </a:txBody>
                  <a:tcPr anchor="ctr"/>
                </a:tc>
                <a:extLst>
                  <a:ext uri="{0D108BD9-81ED-4DB2-BD59-A6C34878D82A}">
                    <a16:rowId xmlns:a16="http://schemas.microsoft.com/office/drawing/2014/main" val="2791258769"/>
                  </a:ext>
                </a:extLst>
              </a:tr>
            </a:tbl>
          </a:graphicData>
        </a:graphic>
      </p:graphicFrame>
    </p:spTree>
    <p:extLst>
      <p:ext uri="{BB962C8B-B14F-4D97-AF65-F5344CB8AC3E}">
        <p14:creationId xmlns:p14="http://schemas.microsoft.com/office/powerpoint/2010/main" val="2228779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D32A7-D98F-5860-CDC3-B22C5B92817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2FEEB4D-C67D-ABBA-C90B-4B165139213B}"/>
              </a:ext>
            </a:extLst>
          </p:cNvPr>
          <p:cNvSpPr txBox="1"/>
          <p:nvPr/>
        </p:nvSpPr>
        <p:spPr>
          <a:xfrm>
            <a:off x="597312" y="580897"/>
            <a:ext cx="10100740" cy="769441"/>
          </a:xfrm>
          <a:prstGeom prst="rect">
            <a:avLst/>
          </a:prstGeom>
          <a:noFill/>
        </p:spPr>
        <p:txBody>
          <a:bodyPr wrap="square" rtlCol="0">
            <a:spAutoFit/>
          </a:bodyPr>
          <a:lstStyle/>
          <a:p>
            <a:r>
              <a:rPr lang="sv-SE" sz="4400" noProof="0" dirty="0">
                <a:solidFill>
                  <a:srgbClr val="0CAF8F"/>
                </a:solidFill>
                <a:latin typeface="Bebas Neue Regular" panose="020B0606020202050201" pitchFamily="34" charset="0"/>
              </a:rPr>
              <a:t>Block 2 (90 min) </a:t>
            </a:r>
            <a:r>
              <a:rPr lang="sv-SE" sz="4400" noProof="0" dirty="0">
                <a:latin typeface="Bebas Neue Regular" panose="020B0606020202050201" pitchFamily="34" charset="0"/>
              </a:rPr>
              <a:t>varför är din jord bäst? </a:t>
            </a:r>
          </a:p>
        </p:txBody>
      </p:sp>
      <p:sp>
        <p:nvSpPr>
          <p:cNvPr id="9" name="CuadroTexto 8">
            <a:extLst>
              <a:ext uri="{FF2B5EF4-FFF2-40B4-BE49-F238E27FC236}">
                <a16:creationId xmlns:a16="http://schemas.microsoft.com/office/drawing/2014/main" id="{6C0979BA-BBC7-79C7-D0B8-9113A16DD1EA}"/>
              </a:ext>
            </a:extLst>
          </p:cNvPr>
          <p:cNvSpPr txBox="1"/>
          <p:nvPr/>
        </p:nvSpPr>
        <p:spPr>
          <a:xfrm>
            <a:off x="663792" y="1350338"/>
            <a:ext cx="10515599" cy="799449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0" dirty="0">
                <a:solidFill>
                  <a:schemeClr val="tx1"/>
                </a:solidFill>
              </a:rPr>
              <a:t>Varje grupp kommer att få ett två kort med jordtyper. I slutet av lektionen ska ni gruppvis presentera dem för varandra. Varje presentation </a:t>
            </a:r>
            <a:r>
              <a:rPr lang="sv-SE" sz="2000" dirty="0">
                <a:solidFill>
                  <a:schemeClr val="tx1"/>
                </a:solidFill>
              </a:rPr>
              <a:t>ska innehålla en jämförelse av de två jordtyper.</a:t>
            </a:r>
            <a:br>
              <a:rPr lang="sv-SE" sz="2000" dirty="0">
                <a:solidFill>
                  <a:schemeClr val="tx1"/>
                </a:solidFill>
              </a:rPr>
            </a:br>
            <a:endParaRPr lang="sv-SE" sz="2000" noProof="0" dirty="0">
              <a:solidFill>
                <a:schemeClr val="tx1"/>
              </a:solidFill>
            </a:endParaRPr>
          </a:p>
          <a:p>
            <a:pPr marL="0" indent="0">
              <a:buNone/>
            </a:pPr>
            <a:r>
              <a:rPr lang="sv-SE" sz="2000" noProof="0" dirty="0">
                <a:solidFill>
                  <a:schemeClr val="tx1"/>
                </a:solidFill>
              </a:rPr>
              <a:t>Titta på</a:t>
            </a:r>
          </a:p>
          <a:p>
            <a:pPr>
              <a:buFont typeface="Arial" panose="020B0604020202020204" pitchFamily="34" charset="0"/>
              <a:buChar char="•"/>
            </a:pPr>
            <a:r>
              <a:rPr lang="sv-SE" sz="2000" noProof="0" dirty="0">
                <a:solidFill>
                  <a:schemeClr val="tx1"/>
                </a:solidFill>
              </a:rPr>
              <a:t>Respektive jordtyps fördelar och nackdelar</a:t>
            </a:r>
          </a:p>
          <a:p>
            <a:pPr>
              <a:buFont typeface="Arial" panose="020B0604020202020204" pitchFamily="34" charset="0"/>
              <a:buChar char="•"/>
            </a:pPr>
            <a:r>
              <a:rPr lang="sv-SE" sz="2000" noProof="0" dirty="0">
                <a:solidFill>
                  <a:schemeClr val="tx1"/>
                </a:solidFill>
              </a:rPr>
              <a:t>Var den finns</a:t>
            </a:r>
          </a:p>
          <a:p>
            <a:pPr>
              <a:buFont typeface="Arial" panose="020B0604020202020204" pitchFamily="34" charset="0"/>
              <a:buChar char="•"/>
            </a:pPr>
            <a:r>
              <a:rPr lang="sv-SE" sz="2000" dirty="0">
                <a:solidFill>
                  <a:schemeClr val="tx1"/>
                </a:solidFill>
              </a:rPr>
              <a:t>Om den hotas av något</a:t>
            </a:r>
          </a:p>
          <a:p>
            <a:pPr>
              <a:buFont typeface="Arial" panose="020B0604020202020204" pitchFamily="34" charset="0"/>
              <a:buChar char="•"/>
            </a:pPr>
            <a:endParaRPr lang="sv-SE" sz="2000" noProof="0" dirty="0">
              <a:solidFill>
                <a:schemeClr val="tx1"/>
              </a:solidFill>
            </a:endParaRPr>
          </a:p>
          <a:p>
            <a:pPr>
              <a:buFont typeface="Arial" panose="020B0604020202020204" pitchFamily="34" charset="0"/>
              <a:buChar char="•"/>
            </a:pPr>
            <a:r>
              <a:rPr lang="sv-SE" sz="2000" dirty="0">
                <a:solidFill>
                  <a:schemeClr val="tx1"/>
                </a:solidFill>
              </a:rPr>
              <a:t>På nästa </a:t>
            </a:r>
            <a:r>
              <a:rPr lang="sv-SE" sz="2000" dirty="0" err="1">
                <a:solidFill>
                  <a:schemeClr val="tx1"/>
                </a:solidFill>
              </a:rPr>
              <a:t>slide</a:t>
            </a:r>
            <a:r>
              <a:rPr lang="sv-SE" sz="2000" dirty="0">
                <a:solidFill>
                  <a:schemeClr val="tx1"/>
                </a:solidFill>
              </a:rPr>
              <a:t> finns tips på sidor att hitta information</a:t>
            </a:r>
          </a:p>
          <a:p>
            <a:pPr>
              <a:buFont typeface="Arial" panose="020B0604020202020204" pitchFamily="34" charset="0"/>
              <a:buChar char="•"/>
            </a:pPr>
            <a:endParaRPr lang="sv-SE" sz="2000" noProof="0" dirty="0">
              <a:solidFill>
                <a:schemeClr val="tx1"/>
              </a:solidFill>
            </a:endParaRPr>
          </a:p>
          <a:p>
            <a:pPr>
              <a:buFont typeface="Arial" panose="020B0604020202020204" pitchFamily="34" charset="0"/>
              <a:buChar char="•"/>
            </a:pPr>
            <a:endParaRPr lang="sv-SE" sz="2000" noProof="0" dirty="0">
              <a:solidFill>
                <a:schemeClr val="tx1"/>
              </a:solidFill>
            </a:endParaRPr>
          </a:p>
          <a:p>
            <a:pPr>
              <a:buFont typeface="Arial" panose="020B0604020202020204" pitchFamily="34" charset="0"/>
              <a:buChar char="•"/>
            </a:pPr>
            <a:endParaRPr lang="sv-SE" sz="2000" noProof="0" dirty="0">
              <a:solidFill>
                <a:schemeClr val="tx1"/>
              </a:solidFill>
            </a:endParaRPr>
          </a:p>
          <a:p>
            <a:pPr>
              <a:buFont typeface="Arial" panose="020B0604020202020204" pitchFamily="34" charset="0"/>
              <a:buChar char="•"/>
            </a:pPr>
            <a:endParaRPr lang="sv-SE" sz="2400" noProof="0" dirty="0"/>
          </a:p>
          <a:p>
            <a:pPr>
              <a:buFont typeface="Arial" panose="020B0604020202020204" pitchFamily="34" charset="0"/>
              <a:buChar char="•"/>
            </a:pPr>
            <a:endParaRPr lang="sv-SE" sz="2000" noProof="0" dirty="0">
              <a:solidFill>
                <a:schemeClr val="tx1"/>
              </a:solidFill>
            </a:endParaRPr>
          </a:p>
          <a:p>
            <a:pPr marL="0" indent="0">
              <a:buNone/>
            </a:pPr>
            <a:endParaRPr lang="sv-SE" sz="2000" noProof="0" dirty="0">
              <a:solidFill>
                <a:schemeClr val="tx1"/>
              </a:solidFill>
            </a:endParaRPr>
          </a:p>
          <a:p>
            <a:pPr marL="0" indent="0">
              <a:buNone/>
            </a:pPr>
            <a:endParaRPr lang="sv-SE" sz="2000" noProof="0" dirty="0">
              <a:solidFill>
                <a:schemeClr val="tx1"/>
              </a:solidFill>
            </a:endParaRPr>
          </a:p>
        </p:txBody>
      </p:sp>
      <p:pic>
        <p:nvPicPr>
          <p:cNvPr id="11" name="Gráfico 10">
            <a:extLst>
              <a:ext uri="{FF2B5EF4-FFF2-40B4-BE49-F238E27FC236}">
                <a16:creationId xmlns:a16="http://schemas.microsoft.com/office/drawing/2014/main" id="{79A71215-B6F0-1B85-FE9C-0E49611F65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E3D4943-13E3-77D0-D84A-AD6B06B129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520DD86-B78C-354E-EDE6-93D6592E2A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63AE714-5723-1B5E-E0BB-38EE833141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4118301164"/>
      </p:ext>
    </p:extLst>
  </p:cSld>
  <p:clrMapOvr>
    <a:masterClrMapping/>
  </p:clrMapOvr>
</p:sld>
</file>

<file path=ppt/theme/theme1.xml><?xml version="1.0" encoding="utf-8"?>
<a:theme xmlns:a="http://schemas.openxmlformats.org/drawingml/2006/main" name="Tema Office 2013 – 2022">
  <a:themeElements>
    <a:clrScheme name="Tema Office 2013 –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79877</TotalTime>
  <Words>5926</Words>
  <Application>Microsoft Macintosh PowerPoint</Application>
  <PresentationFormat>Bredbild</PresentationFormat>
  <Paragraphs>483</Paragraphs>
  <Slides>65</Slides>
  <Notes>35</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65</vt:i4>
      </vt:variant>
    </vt:vector>
  </HeadingPairs>
  <TitlesOfParts>
    <vt:vector size="72" baseType="lpstr">
      <vt:lpstr>Bebas Neue Regular</vt:lpstr>
      <vt:lpstr>Arial</vt:lpstr>
      <vt:lpstr>Calibri</vt:lpstr>
      <vt:lpstr>Aptos</vt:lpstr>
      <vt:lpstr>Poppins</vt:lpstr>
      <vt:lpstr>Calibri Light</vt:lpstr>
      <vt:lpstr>Tema Office 2013 – 2022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Block 2 (30 min) Gissa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Jiménez, Israel</dc:creator>
  <cp:keywords/>
  <dc:description/>
  <cp:lastModifiedBy>Vendela Kjerner</cp:lastModifiedBy>
  <cp:revision>669</cp:revision>
  <dcterms:created xsi:type="dcterms:W3CDTF">2023-07-31T09:53:39Z</dcterms:created>
  <dcterms:modified xsi:type="dcterms:W3CDTF">2026-02-12T10:36:39Z</dcterms:modified>
  <cp:category/>
</cp:coreProperties>
</file>