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7"/>
  </p:notesMasterIdLst>
  <p:sldIdLst>
    <p:sldId id="256" r:id="rId2"/>
    <p:sldId id="295" r:id="rId3"/>
    <p:sldId id="258" r:id="rId4"/>
    <p:sldId id="263" r:id="rId5"/>
    <p:sldId id="261" r:id="rId6"/>
    <p:sldId id="264" r:id="rId7"/>
    <p:sldId id="314" r:id="rId8"/>
    <p:sldId id="318" r:id="rId9"/>
    <p:sldId id="262" r:id="rId10"/>
    <p:sldId id="296" r:id="rId11"/>
    <p:sldId id="319" r:id="rId12"/>
    <p:sldId id="265" r:id="rId13"/>
    <p:sldId id="267" r:id="rId14"/>
    <p:sldId id="272" r:id="rId15"/>
    <p:sldId id="297" r:id="rId16"/>
    <p:sldId id="315" r:id="rId17"/>
    <p:sldId id="320" r:id="rId18"/>
    <p:sldId id="298" r:id="rId19"/>
    <p:sldId id="334" r:id="rId20"/>
    <p:sldId id="269" r:id="rId21"/>
    <p:sldId id="270" r:id="rId22"/>
    <p:sldId id="335" r:id="rId23"/>
    <p:sldId id="337" r:id="rId24"/>
    <p:sldId id="266" r:id="rId25"/>
    <p:sldId id="336" r:id="rId26"/>
    <p:sldId id="283" r:id="rId27"/>
    <p:sldId id="273" r:id="rId28"/>
    <p:sldId id="317" r:id="rId29"/>
    <p:sldId id="322" r:id="rId30"/>
    <p:sldId id="307" r:id="rId31"/>
    <p:sldId id="278" r:id="rId32"/>
    <p:sldId id="300" r:id="rId33"/>
    <p:sldId id="301" r:id="rId34"/>
    <p:sldId id="274" r:id="rId35"/>
    <p:sldId id="302" r:id="rId36"/>
    <p:sldId id="288" r:id="rId37"/>
    <p:sldId id="284" r:id="rId38"/>
    <p:sldId id="305" r:id="rId39"/>
    <p:sldId id="316" r:id="rId40"/>
    <p:sldId id="323" r:id="rId41"/>
    <p:sldId id="309" r:id="rId42"/>
    <p:sldId id="340" r:id="rId43"/>
    <p:sldId id="339" r:id="rId44"/>
    <p:sldId id="306" r:id="rId45"/>
    <p:sldId id="286" r:id="rId46"/>
    <p:sldId id="287" r:id="rId47"/>
    <p:sldId id="304" r:id="rId48"/>
    <p:sldId id="289" r:id="rId49"/>
    <p:sldId id="324" r:id="rId50"/>
    <p:sldId id="325" r:id="rId51"/>
    <p:sldId id="326" r:id="rId52"/>
    <p:sldId id="341" r:id="rId53"/>
    <p:sldId id="342" r:id="rId54"/>
    <p:sldId id="343" r:id="rId55"/>
    <p:sldId id="310" r:id="rId56"/>
    <p:sldId id="311" r:id="rId57"/>
    <p:sldId id="312" r:id="rId58"/>
    <p:sldId id="313" r:id="rId59"/>
    <p:sldId id="293" r:id="rId60"/>
    <p:sldId id="331" r:id="rId61"/>
    <p:sldId id="344" r:id="rId62"/>
    <p:sldId id="328" r:id="rId63"/>
    <p:sldId id="308" r:id="rId64"/>
    <p:sldId id="329" r:id="rId65"/>
    <p:sldId id="259" r:id="rId66"/>
  </p:sldIdLst>
  <p:sldSz cx="12192000" cy="6858000"/>
  <p:notesSz cx="6858000" cy="9144000"/>
  <p:embeddedFontLst>
    <p:embeddedFont>
      <p:font typeface="Bebas Neue Regular" panose="020B0606020202050201" pitchFamily="34" charset="77"/>
      <p:regular r:id="rId68"/>
    </p:embeddedFont>
    <p:embeddedFont>
      <p:font typeface="Poppins" pitchFamily="2" charset="77"/>
      <p:regular r:id="rId69"/>
      <p:bold r:id="rId70"/>
      <p:italic r:id="rId71"/>
      <p:bold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08E"/>
    <a:srgbClr val="0CAF8F"/>
    <a:srgbClr val="FFFFFF"/>
    <a:srgbClr val="5A3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3" autoAdjust="0"/>
    <p:restoredTop sz="95614"/>
  </p:normalViewPr>
  <p:slideViewPr>
    <p:cSldViewPr snapToGrid="0">
      <p:cViewPr varScale="1">
        <p:scale>
          <a:sx n="113" d="100"/>
          <a:sy n="113" d="100"/>
        </p:scale>
        <p:origin x="232"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BEB9-BC44-C647-A12F-DA71BA852013}" type="datetimeFigureOut">
              <a:rPr lang="sv-SE" smtClean="0"/>
              <a:t>2026-02-18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90436-BD00-1C43-B04F-148ACA941A60}" type="slidenum">
              <a:rPr lang="sv-SE" smtClean="0"/>
              <a:t>‹#›</a:t>
            </a:fld>
            <a:endParaRPr lang="sv-SE"/>
          </a:p>
        </p:txBody>
      </p:sp>
    </p:spTree>
    <p:extLst>
      <p:ext uri="{BB962C8B-B14F-4D97-AF65-F5344CB8AC3E}">
        <p14:creationId xmlns:p14="http://schemas.microsoft.com/office/powerpoint/2010/main" val="165421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a:t>
            </a:fld>
            <a:endParaRPr lang="sv-SE"/>
          </a:p>
        </p:txBody>
      </p:sp>
    </p:spTree>
    <p:extLst>
      <p:ext uri="{BB962C8B-B14F-4D97-AF65-F5344CB8AC3E}">
        <p14:creationId xmlns:p14="http://schemas.microsoft.com/office/powerpoint/2010/main" val="215351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63CC3-7D05-5BF5-CBCD-A5307FC8F2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973762-272E-F0F5-5460-4D42672BC56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10655C0-DEBD-9691-1665-50C725B9C99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943BCFF-B331-D374-3BB7-EC79628D423D}"/>
              </a:ext>
            </a:extLst>
          </p:cNvPr>
          <p:cNvSpPr>
            <a:spLocks noGrp="1"/>
          </p:cNvSpPr>
          <p:nvPr>
            <p:ph type="sldNum" sz="quarter" idx="5"/>
          </p:nvPr>
        </p:nvSpPr>
        <p:spPr/>
        <p:txBody>
          <a:bodyPr/>
          <a:lstStyle/>
          <a:p>
            <a:fld id="{A8C90436-BD00-1C43-B04F-148ACA941A60}" type="slidenum">
              <a:rPr lang="sv-SE" smtClean="0"/>
              <a:t>17</a:t>
            </a:fld>
            <a:endParaRPr lang="sv-SE"/>
          </a:p>
        </p:txBody>
      </p:sp>
    </p:spTree>
    <p:extLst>
      <p:ext uri="{BB962C8B-B14F-4D97-AF65-F5344CB8AC3E}">
        <p14:creationId xmlns:p14="http://schemas.microsoft.com/office/powerpoint/2010/main" val="503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20</a:t>
            </a:fld>
            <a:endParaRPr lang="sv-SE"/>
          </a:p>
        </p:txBody>
      </p:sp>
    </p:spTree>
    <p:extLst>
      <p:ext uri="{BB962C8B-B14F-4D97-AF65-F5344CB8AC3E}">
        <p14:creationId xmlns:p14="http://schemas.microsoft.com/office/powerpoint/2010/main" val="738542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24</a:t>
            </a:fld>
            <a:endParaRPr lang="sv-SE"/>
          </a:p>
        </p:txBody>
      </p:sp>
    </p:spTree>
    <p:extLst>
      <p:ext uri="{BB962C8B-B14F-4D97-AF65-F5344CB8AC3E}">
        <p14:creationId xmlns:p14="http://schemas.microsoft.com/office/powerpoint/2010/main" val="29989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2204-479F-0F91-FBE2-83BA7F06D83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6B5C4B4-BA1B-9518-D566-FC3A325CB6C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C64FFA-7659-9C7B-2E44-87A7D7D08AD7}"/>
              </a:ext>
            </a:extLst>
          </p:cNvPr>
          <p:cNvSpPr>
            <a:spLocks noGrp="1"/>
          </p:cNvSpPr>
          <p:nvPr>
            <p:ph type="body" idx="1"/>
          </p:nvPr>
        </p:nvSpPr>
        <p:spPr/>
        <p:txBody>
          <a:bodyPr/>
          <a:lstStyle/>
          <a:p>
            <a:r>
              <a:rPr lang="sv-SE" dirty="0"/>
              <a:t>Källa: Naturskyddsföreningen</a:t>
            </a:r>
          </a:p>
        </p:txBody>
      </p:sp>
      <p:sp>
        <p:nvSpPr>
          <p:cNvPr id="4" name="Platshållare för bildnummer 3">
            <a:extLst>
              <a:ext uri="{FF2B5EF4-FFF2-40B4-BE49-F238E27FC236}">
                <a16:creationId xmlns:a16="http://schemas.microsoft.com/office/drawing/2014/main" id="{5D59B971-1C10-0536-B48D-F249038B033E}"/>
              </a:ext>
            </a:extLst>
          </p:cNvPr>
          <p:cNvSpPr>
            <a:spLocks noGrp="1"/>
          </p:cNvSpPr>
          <p:nvPr>
            <p:ph type="sldNum" sz="quarter" idx="5"/>
          </p:nvPr>
        </p:nvSpPr>
        <p:spPr/>
        <p:txBody>
          <a:bodyPr/>
          <a:lstStyle/>
          <a:p>
            <a:fld id="{A8C90436-BD00-1C43-B04F-148ACA941A60}" type="slidenum">
              <a:rPr lang="sv-SE" smtClean="0"/>
              <a:t>25</a:t>
            </a:fld>
            <a:endParaRPr lang="sv-SE"/>
          </a:p>
        </p:txBody>
      </p:sp>
    </p:spTree>
    <p:extLst>
      <p:ext uri="{BB962C8B-B14F-4D97-AF65-F5344CB8AC3E}">
        <p14:creationId xmlns:p14="http://schemas.microsoft.com/office/powerpoint/2010/main" val="401605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5C99-A60E-9E6A-57EB-4CD28450E23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5CCC6F-D3AE-8588-258F-C31055DCD0F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FCF5D7D-D013-8162-9F11-295D87A980A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BEBEAFE-C907-AC96-740F-582962A4E687}"/>
              </a:ext>
            </a:extLst>
          </p:cNvPr>
          <p:cNvSpPr>
            <a:spLocks noGrp="1"/>
          </p:cNvSpPr>
          <p:nvPr>
            <p:ph type="sldNum" sz="quarter" idx="5"/>
          </p:nvPr>
        </p:nvSpPr>
        <p:spPr/>
        <p:txBody>
          <a:bodyPr/>
          <a:lstStyle/>
          <a:p>
            <a:fld id="{A8C90436-BD00-1C43-B04F-148ACA941A60}" type="slidenum">
              <a:rPr lang="sv-SE" smtClean="0"/>
              <a:t>28</a:t>
            </a:fld>
            <a:endParaRPr lang="sv-SE"/>
          </a:p>
        </p:txBody>
      </p:sp>
    </p:spTree>
    <p:extLst>
      <p:ext uri="{BB962C8B-B14F-4D97-AF65-F5344CB8AC3E}">
        <p14:creationId xmlns:p14="http://schemas.microsoft.com/office/powerpoint/2010/main" val="104838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EA540-2C9E-9D0C-4A7A-18880947CF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DAA5D82-BC1A-74C0-14B5-160C55A979D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155B040-2514-E669-75F8-45209BACE20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7A51A32-35E7-62A4-C239-FA36C230E6AF}"/>
              </a:ext>
            </a:extLst>
          </p:cNvPr>
          <p:cNvSpPr>
            <a:spLocks noGrp="1"/>
          </p:cNvSpPr>
          <p:nvPr>
            <p:ph type="sldNum" sz="quarter" idx="5"/>
          </p:nvPr>
        </p:nvSpPr>
        <p:spPr/>
        <p:txBody>
          <a:bodyPr/>
          <a:lstStyle/>
          <a:p>
            <a:fld id="{A8C90436-BD00-1C43-B04F-148ACA941A60}" type="slidenum">
              <a:rPr lang="sv-SE" smtClean="0"/>
              <a:t>29</a:t>
            </a:fld>
            <a:endParaRPr lang="sv-SE"/>
          </a:p>
        </p:txBody>
      </p:sp>
    </p:spTree>
    <p:extLst>
      <p:ext uri="{BB962C8B-B14F-4D97-AF65-F5344CB8AC3E}">
        <p14:creationId xmlns:p14="http://schemas.microsoft.com/office/powerpoint/2010/main" val="2023466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33</a:t>
            </a:fld>
            <a:endParaRPr lang="sv-SE"/>
          </a:p>
        </p:txBody>
      </p:sp>
    </p:spTree>
    <p:extLst>
      <p:ext uri="{BB962C8B-B14F-4D97-AF65-F5344CB8AC3E}">
        <p14:creationId xmlns:p14="http://schemas.microsoft.com/office/powerpoint/2010/main" val="3673479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37</a:t>
            </a:fld>
            <a:endParaRPr lang="sv-SE"/>
          </a:p>
        </p:txBody>
      </p:sp>
    </p:spTree>
    <p:extLst>
      <p:ext uri="{BB962C8B-B14F-4D97-AF65-F5344CB8AC3E}">
        <p14:creationId xmlns:p14="http://schemas.microsoft.com/office/powerpoint/2010/main" val="77453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4B633-86B8-F29E-9D62-914B3C0E0B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55E9532-7F0E-6BD2-64EA-7F9CE2B0DE9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464D115-3548-26E9-3B97-D7D812B7984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8A46D71D-22BE-84ED-2FB3-0AE1034DB74C}"/>
              </a:ext>
            </a:extLst>
          </p:cNvPr>
          <p:cNvSpPr>
            <a:spLocks noGrp="1"/>
          </p:cNvSpPr>
          <p:nvPr>
            <p:ph type="sldNum" sz="quarter" idx="5"/>
          </p:nvPr>
        </p:nvSpPr>
        <p:spPr/>
        <p:txBody>
          <a:bodyPr/>
          <a:lstStyle/>
          <a:p>
            <a:fld id="{A8C90436-BD00-1C43-B04F-148ACA941A60}" type="slidenum">
              <a:rPr lang="sv-SE" smtClean="0"/>
              <a:t>38</a:t>
            </a:fld>
            <a:endParaRPr lang="sv-SE"/>
          </a:p>
        </p:txBody>
      </p:sp>
    </p:spTree>
    <p:extLst>
      <p:ext uri="{BB962C8B-B14F-4D97-AF65-F5344CB8AC3E}">
        <p14:creationId xmlns:p14="http://schemas.microsoft.com/office/powerpoint/2010/main" val="1179906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Svar: </a:t>
            </a:r>
            <a:r>
              <a:rPr lang="ca-ES" sz="1200" dirty="0">
                <a:solidFill>
                  <a:schemeClr val="tx1"/>
                </a:solidFill>
              </a:rPr>
              <a:t>b) Den </a:t>
            </a:r>
            <a:r>
              <a:rPr lang="ca-ES" sz="1200" dirty="0" err="1">
                <a:solidFill>
                  <a:schemeClr val="tx1"/>
                </a:solidFill>
              </a:rPr>
              <a:t>hjälper</a:t>
            </a:r>
            <a:r>
              <a:rPr lang="ca-ES" sz="1200" dirty="0">
                <a:solidFill>
                  <a:schemeClr val="tx1"/>
                </a:solidFill>
              </a:rPr>
              <a:t> </a:t>
            </a:r>
            <a:r>
              <a:rPr lang="ca-ES" sz="1200" dirty="0" err="1">
                <a:solidFill>
                  <a:schemeClr val="tx1"/>
                </a:solidFill>
              </a:rPr>
              <a:t>näringscykeln</a:t>
            </a:r>
            <a:r>
              <a:rPr lang="ca-ES" sz="1200" dirty="0">
                <a:solidFill>
                  <a:schemeClr val="tx1"/>
                </a:solidFill>
              </a:rPr>
              <a:t>, </a:t>
            </a:r>
            <a:r>
              <a:rPr lang="ca-ES" sz="1200" dirty="0" err="1">
                <a:solidFill>
                  <a:schemeClr val="tx1"/>
                </a:solidFill>
              </a:rPr>
              <a:t>bidrar</a:t>
            </a:r>
            <a:r>
              <a:rPr lang="ca-ES" sz="1200" dirty="0">
                <a:solidFill>
                  <a:schemeClr val="tx1"/>
                </a:solidFill>
              </a:rPr>
              <a:t> till </a:t>
            </a:r>
            <a:r>
              <a:rPr lang="ca-ES" sz="1200" dirty="0" err="1">
                <a:solidFill>
                  <a:schemeClr val="tx1"/>
                </a:solidFill>
              </a:rPr>
              <a:t>nedbrytning</a:t>
            </a:r>
            <a:r>
              <a:rPr lang="ca-ES" sz="1200" dirty="0">
                <a:solidFill>
                  <a:schemeClr val="tx1"/>
                </a:solidFill>
              </a:rPr>
              <a:t> </a:t>
            </a:r>
            <a:r>
              <a:rPr lang="ca-ES" sz="1200" dirty="0" err="1">
                <a:solidFill>
                  <a:schemeClr val="tx1"/>
                </a:solidFill>
              </a:rPr>
              <a:t>och</a:t>
            </a:r>
            <a:r>
              <a:rPr lang="ca-ES" sz="1200" dirty="0">
                <a:solidFill>
                  <a:schemeClr val="tx1"/>
                </a:solidFill>
              </a:rPr>
              <a:t> </a:t>
            </a:r>
            <a:r>
              <a:rPr lang="ca-ES" sz="1200" dirty="0" err="1">
                <a:solidFill>
                  <a:schemeClr val="tx1"/>
                </a:solidFill>
              </a:rPr>
              <a:t>förbättrar</a:t>
            </a:r>
            <a:r>
              <a:rPr lang="ca-ES" sz="1200" dirty="0">
                <a:solidFill>
                  <a:schemeClr val="tx1"/>
                </a:solidFill>
              </a:rPr>
              <a:t> </a:t>
            </a:r>
            <a:r>
              <a:rPr lang="ca-ES" sz="1200" dirty="0" err="1">
                <a:solidFill>
                  <a:schemeClr val="tx1"/>
                </a:solidFill>
              </a:rPr>
              <a:t>jordens</a:t>
            </a:r>
            <a:r>
              <a:rPr lang="ca-ES" sz="1200" dirty="0">
                <a:solidFill>
                  <a:schemeClr val="tx1"/>
                </a:solidFill>
              </a:rPr>
              <a:t> </a:t>
            </a:r>
            <a:r>
              <a:rPr lang="ca-ES" sz="1200" dirty="0" err="1">
                <a:solidFill>
                  <a:schemeClr val="tx1"/>
                </a:solidFill>
              </a:rPr>
              <a:t>bördighet</a:t>
            </a:r>
            <a:endParaRPr lang="ca-ES" sz="12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39</a:t>
            </a:fld>
            <a:endParaRPr lang="sv-SE"/>
          </a:p>
        </p:txBody>
      </p:sp>
    </p:spTree>
    <p:extLst>
      <p:ext uri="{BB962C8B-B14F-4D97-AF65-F5344CB8AC3E}">
        <p14:creationId xmlns:p14="http://schemas.microsoft.com/office/powerpoint/2010/main" val="141387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4</a:t>
            </a:fld>
            <a:endParaRPr lang="sv-SE"/>
          </a:p>
        </p:txBody>
      </p:sp>
    </p:spTree>
    <p:extLst>
      <p:ext uri="{BB962C8B-B14F-4D97-AF65-F5344CB8AC3E}">
        <p14:creationId xmlns:p14="http://schemas.microsoft.com/office/powerpoint/2010/main" val="160102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B83A-22B2-DC85-3873-3060911B0F8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93896F5-602B-E16D-A8C0-E471388045B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8438FE-0538-45FA-312D-406FDA82DD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Svar: </a:t>
            </a:r>
            <a:r>
              <a:rPr lang="ca-ES" sz="1200" dirty="0">
                <a:solidFill>
                  <a:schemeClr val="tx1"/>
                </a:solidFill>
              </a:rPr>
              <a:t>b) Den </a:t>
            </a:r>
            <a:r>
              <a:rPr lang="ca-ES" sz="1200" dirty="0" err="1">
                <a:solidFill>
                  <a:schemeClr val="tx1"/>
                </a:solidFill>
              </a:rPr>
              <a:t>hjälper</a:t>
            </a:r>
            <a:r>
              <a:rPr lang="ca-ES" sz="1200" dirty="0">
                <a:solidFill>
                  <a:schemeClr val="tx1"/>
                </a:solidFill>
              </a:rPr>
              <a:t> </a:t>
            </a:r>
            <a:r>
              <a:rPr lang="ca-ES" sz="1200" dirty="0" err="1">
                <a:solidFill>
                  <a:schemeClr val="tx1"/>
                </a:solidFill>
              </a:rPr>
              <a:t>näringscykeln</a:t>
            </a:r>
            <a:r>
              <a:rPr lang="ca-ES" sz="1200" dirty="0">
                <a:solidFill>
                  <a:schemeClr val="tx1"/>
                </a:solidFill>
              </a:rPr>
              <a:t>, </a:t>
            </a:r>
            <a:r>
              <a:rPr lang="ca-ES" sz="1200" dirty="0" err="1">
                <a:solidFill>
                  <a:schemeClr val="tx1"/>
                </a:solidFill>
              </a:rPr>
              <a:t>bidrar</a:t>
            </a:r>
            <a:r>
              <a:rPr lang="ca-ES" sz="1200" dirty="0">
                <a:solidFill>
                  <a:schemeClr val="tx1"/>
                </a:solidFill>
              </a:rPr>
              <a:t> till </a:t>
            </a:r>
            <a:r>
              <a:rPr lang="ca-ES" sz="1200" dirty="0" err="1">
                <a:solidFill>
                  <a:schemeClr val="tx1"/>
                </a:solidFill>
              </a:rPr>
              <a:t>nedbrytning</a:t>
            </a:r>
            <a:r>
              <a:rPr lang="ca-ES" sz="1200" dirty="0">
                <a:solidFill>
                  <a:schemeClr val="tx1"/>
                </a:solidFill>
              </a:rPr>
              <a:t> </a:t>
            </a:r>
            <a:r>
              <a:rPr lang="ca-ES" sz="1200" dirty="0" err="1">
                <a:solidFill>
                  <a:schemeClr val="tx1"/>
                </a:solidFill>
              </a:rPr>
              <a:t>och</a:t>
            </a:r>
            <a:r>
              <a:rPr lang="ca-ES" sz="1200" dirty="0">
                <a:solidFill>
                  <a:schemeClr val="tx1"/>
                </a:solidFill>
              </a:rPr>
              <a:t> </a:t>
            </a:r>
            <a:r>
              <a:rPr lang="ca-ES" sz="1200" dirty="0" err="1">
                <a:solidFill>
                  <a:schemeClr val="tx1"/>
                </a:solidFill>
              </a:rPr>
              <a:t>förbättrar</a:t>
            </a:r>
            <a:r>
              <a:rPr lang="ca-ES" sz="1200" dirty="0">
                <a:solidFill>
                  <a:schemeClr val="tx1"/>
                </a:solidFill>
              </a:rPr>
              <a:t> </a:t>
            </a:r>
            <a:r>
              <a:rPr lang="ca-ES" sz="1200" dirty="0" err="1">
                <a:solidFill>
                  <a:schemeClr val="tx1"/>
                </a:solidFill>
              </a:rPr>
              <a:t>jordens</a:t>
            </a:r>
            <a:r>
              <a:rPr lang="ca-ES" sz="1200" dirty="0">
                <a:solidFill>
                  <a:schemeClr val="tx1"/>
                </a:solidFill>
              </a:rPr>
              <a:t> </a:t>
            </a:r>
            <a:r>
              <a:rPr lang="ca-ES" sz="1200" dirty="0" err="1">
                <a:solidFill>
                  <a:schemeClr val="tx1"/>
                </a:solidFill>
              </a:rPr>
              <a:t>bördighet</a:t>
            </a:r>
            <a:endParaRPr lang="ca-ES" sz="1200" dirty="0">
              <a:solidFill>
                <a:schemeClr val="tx1"/>
              </a:solidFill>
            </a:endParaRPr>
          </a:p>
          <a:p>
            <a:endParaRPr lang="sv-SE" dirty="0"/>
          </a:p>
        </p:txBody>
      </p:sp>
      <p:sp>
        <p:nvSpPr>
          <p:cNvPr id="4" name="Platshållare för bildnummer 3">
            <a:extLst>
              <a:ext uri="{FF2B5EF4-FFF2-40B4-BE49-F238E27FC236}">
                <a16:creationId xmlns:a16="http://schemas.microsoft.com/office/drawing/2014/main" id="{4239BCA9-0378-0B50-7B93-A0EFB685C787}"/>
              </a:ext>
            </a:extLst>
          </p:cNvPr>
          <p:cNvSpPr>
            <a:spLocks noGrp="1"/>
          </p:cNvSpPr>
          <p:nvPr>
            <p:ph type="sldNum" sz="quarter" idx="5"/>
          </p:nvPr>
        </p:nvSpPr>
        <p:spPr/>
        <p:txBody>
          <a:bodyPr/>
          <a:lstStyle/>
          <a:p>
            <a:fld id="{A8C90436-BD00-1C43-B04F-148ACA941A60}" type="slidenum">
              <a:rPr lang="sv-SE" smtClean="0"/>
              <a:t>40</a:t>
            </a:fld>
            <a:endParaRPr lang="sv-SE"/>
          </a:p>
        </p:txBody>
      </p:sp>
    </p:spTree>
    <p:extLst>
      <p:ext uri="{BB962C8B-B14F-4D97-AF65-F5344CB8AC3E}">
        <p14:creationId xmlns:p14="http://schemas.microsoft.com/office/powerpoint/2010/main" val="1960169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Källa: Naturskyddsföreningen: </a:t>
            </a:r>
            <a:r>
              <a:rPr lang="sv-SE" dirty="0" err="1"/>
              <a:t>https</a:t>
            </a:r>
            <a:r>
              <a:rPr lang="sv-SE" dirty="0"/>
              <a:t>://</a:t>
            </a:r>
            <a:r>
              <a:rPr lang="sv-SE" dirty="0" err="1"/>
              <a:t>www.naturskyddsforeningen.se</a:t>
            </a:r>
            <a:r>
              <a:rPr lang="sv-SE" dirty="0"/>
              <a:t>/faktablad/</a:t>
            </a:r>
            <a:r>
              <a:rPr lang="sv-SE" dirty="0" err="1"/>
              <a:t>sveriges</a:t>
            </a:r>
            <a:r>
              <a:rPr lang="sv-SE" dirty="0"/>
              <a:t>-jordar/ samt Vetenskap &amp; Allmänhet: </a:t>
            </a:r>
            <a:r>
              <a:rPr lang="sv-SE" dirty="0" err="1"/>
              <a:t>https</a:t>
            </a:r>
            <a:r>
              <a:rPr lang="sv-SE" dirty="0"/>
              <a:t>://</a:t>
            </a:r>
            <a:r>
              <a:rPr lang="sv-SE" dirty="0" err="1"/>
              <a:t>vetenskapallmanhet.se</a:t>
            </a:r>
            <a:r>
              <a:rPr lang="sv-SE" dirty="0"/>
              <a:t>/</a:t>
            </a:r>
            <a:r>
              <a:rPr lang="sv-SE" dirty="0" err="1"/>
              <a:t>jordhalsa</a:t>
            </a:r>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49</a:t>
            </a:fld>
            <a:endParaRPr lang="sv-SE"/>
          </a:p>
        </p:txBody>
      </p:sp>
    </p:spTree>
    <p:extLst>
      <p:ext uri="{BB962C8B-B14F-4D97-AF65-F5344CB8AC3E}">
        <p14:creationId xmlns:p14="http://schemas.microsoft.com/office/powerpoint/2010/main" val="355323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1BDC0-6B3E-F349-A1C2-72FBC38361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613671-8C0D-A5BA-30E3-876D3CE5CD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B56C87E-62A7-9DDD-1F6A-3999F9BBF907}"/>
              </a:ext>
            </a:extLst>
          </p:cNvPr>
          <p:cNvSpPr>
            <a:spLocks noGrp="1"/>
          </p:cNvSpPr>
          <p:nvPr>
            <p:ph type="body" idx="1"/>
          </p:nvPr>
        </p:nvSpPr>
        <p:spPr/>
        <p:txBody>
          <a:bodyPr/>
          <a:lstStyle/>
          <a:p>
            <a:r>
              <a:rPr lang="sv-SE" dirty="0"/>
              <a:t>Källa: Naturskyddsföreningen</a:t>
            </a:r>
          </a:p>
        </p:txBody>
      </p:sp>
      <p:sp>
        <p:nvSpPr>
          <p:cNvPr id="4" name="Platshållare för bildnummer 3">
            <a:extLst>
              <a:ext uri="{FF2B5EF4-FFF2-40B4-BE49-F238E27FC236}">
                <a16:creationId xmlns:a16="http://schemas.microsoft.com/office/drawing/2014/main" id="{9B20BF04-E45A-BE66-6668-17BED7467AB7}"/>
              </a:ext>
            </a:extLst>
          </p:cNvPr>
          <p:cNvSpPr>
            <a:spLocks noGrp="1"/>
          </p:cNvSpPr>
          <p:nvPr>
            <p:ph type="sldNum" sz="quarter" idx="5"/>
          </p:nvPr>
        </p:nvSpPr>
        <p:spPr/>
        <p:txBody>
          <a:bodyPr/>
          <a:lstStyle/>
          <a:p>
            <a:fld id="{A8C90436-BD00-1C43-B04F-148ACA941A60}" type="slidenum">
              <a:rPr lang="sv-SE" smtClean="0"/>
              <a:t>50</a:t>
            </a:fld>
            <a:endParaRPr lang="sv-SE"/>
          </a:p>
        </p:txBody>
      </p:sp>
    </p:spTree>
    <p:extLst>
      <p:ext uri="{BB962C8B-B14F-4D97-AF65-F5344CB8AC3E}">
        <p14:creationId xmlns:p14="http://schemas.microsoft.com/office/powerpoint/2010/main" val="1848462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Källa: Naturskyddsföreningen och </a:t>
            </a:r>
            <a:r>
              <a:rPr lang="sv-SE" sz="1200" b="0" i="0" kern="1200" dirty="0">
                <a:solidFill>
                  <a:schemeClr val="tx1"/>
                </a:solidFill>
                <a:effectLst/>
                <a:latin typeface="+mn-lt"/>
                <a:ea typeface="+mn-ea"/>
                <a:cs typeface="+mn-cs"/>
              </a:rPr>
              <a:t>Statens geotekniska institut: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www.sgi.se</a:t>
            </a:r>
            <a:r>
              <a:rPr lang="sv-SE" sz="1200" b="0" i="0" kern="1200" dirty="0">
                <a:solidFill>
                  <a:schemeClr val="tx1"/>
                </a:solidFill>
                <a:effectLst/>
                <a:latin typeface="+mn-lt"/>
                <a:ea typeface="+mn-ea"/>
                <a:cs typeface="+mn-cs"/>
              </a:rPr>
              <a:t>/vara-</a:t>
            </a:r>
            <a:r>
              <a:rPr lang="sv-SE" sz="1200" b="0" i="0" kern="1200" dirty="0" err="1">
                <a:solidFill>
                  <a:schemeClr val="tx1"/>
                </a:solidFill>
                <a:effectLst/>
                <a:latin typeface="+mn-lt"/>
                <a:ea typeface="+mn-ea"/>
                <a:cs typeface="+mn-cs"/>
              </a:rPr>
              <a:t>expertomraden</a:t>
            </a:r>
            <a:r>
              <a:rPr lang="sv-SE" sz="1200" b="0" i="0" kern="1200" dirty="0">
                <a:solidFill>
                  <a:schemeClr val="tx1"/>
                </a:solidFill>
                <a:effectLst/>
                <a:latin typeface="+mn-lt"/>
                <a:ea typeface="+mn-ea"/>
                <a:cs typeface="+mn-cs"/>
              </a:rPr>
              <a:t>/skred-ras-och-erosion/vad-ar-geoteknik/jordarter</a:t>
            </a:r>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52</a:t>
            </a:fld>
            <a:endParaRPr lang="sv-SE"/>
          </a:p>
        </p:txBody>
      </p:sp>
    </p:spTree>
    <p:extLst>
      <p:ext uri="{BB962C8B-B14F-4D97-AF65-F5344CB8AC3E}">
        <p14:creationId xmlns:p14="http://schemas.microsoft.com/office/powerpoint/2010/main" val="3503237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44C6-BDD6-F2C0-66E4-13F9A13876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1F14F7E-6069-7BB9-914B-B51DD562F9B9}"/>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0F988824-B48B-DEBA-8E55-7FBF32D3D05A}"/>
              </a:ext>
            </a:extLst>
          </p:cNvPr>
          <p:cNvSpPr>
            <a:spLocks noGrp="1"/>
          </p:cNvSpPr>
          <p:nvPr>
            <p:ph type="body" idx="1"/>
          </p:nvPr>
        </p:nvSpPr>
        <p:spPr/>
        <p:txBody>
          <a:bodyPr/>
          <a:lstStyle/>
          <a:p>
            <a:r>
              <a:rPr lang="sv-SE" dirty="0"/>
              <a:t>Källa: Naturskyddsföreningen och </a:t>
            </a:r>
            <a:r>
              <a:rPr lang="sv-SE" sz="1200" b="0" i="0" kern="1200" dirty="0">
                <a:solidFill>
                  <a:schemeClr val="tx1"/>
                </a:solidFill>
                <a:effectLst/>
                <a:latin typeface="+mn-lt"/>
                <a:ea typeface="+mn-ea"/>
                <a:cs typeface="+mn-cs"/>
              </a:rPr>
              <a:t>Statens geotekniska institut</a:t>
            </a:r>
            <a:endParaRPr lang="sv-SE" dirty="0"/>
          </a:p>
        </p:txBody>
      </p:sp>
      <p:sp>
        <p:nvSpPr>
          <p:cNvPr id="4" name="Platshållare för bildnummer 3">
            <a:extLst>
              <a:ext uri="{FF2B5EF4-FFF2-40B4-BE49-F238E27FC236}">
                <a16:creationId xmlns:a16="http://schemas.microsoft.com/office/drawing/2014/main" id="{53CE7F45-4877-C6F8-834E-944E4B2D4E08}"/>
              </a:ext>
            </a:extLst>
          </p:cNvPr>
          <p:cNvSpPr>
            <a:spLocks noGrp="1"/>
          </p:cNvSpPr>
          <p:nvPr>
            <p:ph type="sldNum" sz="quarter" idx="5"/>
          </p:nvPr>
        </p:nvSpPr>
        <p:spPr/>
        <p:txBody>
          <a:bodyPr/>
          <a:lstStyle/>
          <a:p>
            <a:fld id="{A8C90436-BD00-1C43-B04F-148ACA941A60}" type="slidenum">
              <a:rPr lang="sv-SE" smtClean="0"/>
              <a:t>53</a:t>
            </a:fld>
            <a:endParaRPr lang="sv-SE"/>
          </a:p>
        </p:txBody>
      </p:sp>
    </p:spTree>
    <p:extLst>
      <p:ext uri="{BB962C8B-B14F-4D97-AF65-F5344CB8AC3E}">
        <p14:creationId xmlns:p14="http://schemas.microsoft.com/office/powerpoint/2010/main" val="3150313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227-F27F-5046-790D-519E499D1EF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16CE862-A8B5-2DB2-35FB-6A0499A8022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8F0373D-1B6C-515C-568A-023DC8587AF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E890D40-2F7C-680D-37B7-7ADFD0745250}"/>
              </a:ext>
            </a:extLst>
          </p:cNvPr>
          <p:cNvSpPr>
            <a:spLocks noGrp="1"/>
          </p:cNvSpPr>
          <p:nvPr>
            <p:ph type="sldNum" sz="quarter" idx="5"/>
          </p:nvPr>
        </p:nvSpPr>
        <p:spPr/>
        <p:txBody>
          <a:bodyPr/>
          <a:lstStyle/>
          <a:p>
            <a:fld id="{A8C90436-BD00-1C43-B04F-148ACA941A60}" type="slidenum">
              <a:rPr lang="sv-SE" smtClean="0"/>
              <a:t>55</a:t>
            </a:fld>
            <a:endParaRPr lang="sv-SE"/>
          </a:p>
        </p:txBody>
      </p:sp>
    </p:spTree>
    <p:extLst>
      <p:ext uri="{BB962C8B-B14F-4D97-AF65-F5344CB8AC3E}">
        <p14:creationId xmlns:p14="http://schemas.microsoft.com/office/powerpoint/2010/main" val="295345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04DEF-150A-DD51-093A-A833E791D8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4663B9E-B468-1DCA-1E2F-550FAD255CF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BC7B9A1-4FCC-CCA3-EC95-AC5293AE4C0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96C0A45-7F20-75CD-D504-735CFAB03EA4}"/>
              </a:ext>
            </a:extLst>
          </p:cNvPr>
          <p:cNvSpPr>
            <a:spLocks noGrp="1"/>
          </p:cNvSpPr>
          <p:nvPr>
            <p:ph type="sldNum" sz="quarter" idx="5"/>
          </p:nvPr>
        </p:nvSpPr>
        <p:spPr/>
        <p:txBody>
          <a:bodyPr/>
          <a:lstStyle/>
          <a:p>
            <a:fld id="{A8C90436-BD00-1C43-B04F-148ACA941A60}" type="slidenum">
              <a:rPr lang="sv-SE" smtClean="0"/>
              <a:t>56</a:t>
            </a:fld>
            <a:endParaRPr lang="sv-SE"/>
          </a:p>
        </p:txBody>
      </p:sp>
    </p:spTree>
    <p:extLst>
      <p:ext uri="{BB962C8B-B14F-4D97-AF65-F5344CB8AC3E}">
        <p14:creationId xmlns:p14="http://schemas.microsoft.com/office/powerpoint/2010/main" val="3595950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52A7-DFC8-803D-780F-87D4BEAA21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6B72B7F-CFC6-BE50-E70D-2E2BCA8CED9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DDB8511-1011-70CB-28D9-9F8241B706B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8B48AEAB-9CB2-D99E-C253-481A59EA6913}"/>
              </a:ext>
            </a:extLst>
          </p:cNvPr>
          <p:cNvSpPr>
            <a:spLocks noGrp="1"/>
          </p:cNvSpPr>
          <p:nvPr>
            <p:ph type="sldNum" sz="quarter" idx="5"/>
          </p:nvPr>
        </p:nvSpPr>
        <p:spPr/>
        <p:txBody>
          <a:bodyPr/>
          <a:lstStyle/>
          <a:p>
            <a:fld id="{A8C90436-BD00-1C43-B04F-148ACA941A60}" type="slidenum">
              <a:rPr lang="sv-SE" smtClean="0"/>
              <a:t>57</a:t>
            </a:fld>
            <a:endParaRPr lang="sv-SE"/>
          </a:p>
        </p:txBody>
      </p:sp>
    </p:spTree>
    <p:extLst>
      <p:ext uri="{BB962C8B-B14F-4D97-AF65-F5344CB8AC3E}">
        <p14:creationId xmlns:p14="http://schemas.microsoft.com/office/powerpoint/2010/main" val="3617346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B8A2-8FEB-9128-F99A-E853E766E5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6064BF2-B01E-B70A-C334-F9E32EAC2E4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1542E6B-20C7-655B-BF66-408E15CA601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626BB68-DFE4-8739-7AC2-4D1EBB6BC46A}"/>
              </a:ext>
            </a:extLst>
          </p:cNvPr>
          <p:cNvSpPr>
            <a:spLocks noGrp="1"/>
          </p:cNvSpPr>
          <p:nvPr>
            <p:ph type="sldNum" sz="quarter" idx="5"/>
          </p:nvPr>
        </p:nvSpPr>
        <p:spPr/>
        <p:txBody>
          <a:bodyPr/>
          <a:lstStyle/>
          <a:p>
            <a:fld id="{A8C90436-BD00-1C43-B04F-148ACA941A60}" type="slidenum">
              <a:rPr lang="sv-SE" smtClean="0"/>
              <a:t>58</a:t>
            </a:fld>
            <a:endParaRPr lang="sv-SE"/>
          </a:p>
        </p:txBody>
      </p:sp>
    </p:spTree>
    <p:extLst>
      <p:ext uri="{BB962C8B-B14F-4D97-AF65-F5344CB8AC3E}">
        <p14:creationId xmlns:p14="http://schemas.microsoft.com/office/powerpoint/2010/main" val="339419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6</a:t>
            </a:fld>
            <a:endParaRPr lang="sv-SE"/>
          </a:p>
        </p:txBody>
      </p:sp>
    </p:spTree>
    <p:extLst>
      <p:ext uri="{BB962C8B-B14F-4D97-AF65-F5344CB8AC3E}">
        <p14:creationId xmlns:p14="http://schemas.microsoft.com/office/powerpoint/2010/main" val="308996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7</a:t>
            </a:fld>
            <a:endParaRPr lang="sv-SE"/>
          </a:p>
        </p:txBody>
      </p:sp>
    </p:spTree>
    <p:extLst>
      <p:ext uri="{BB962C8B-B14F-4D97-AF65-F5344CB8AC3E}">
        <p14:creationId xmlns:p14="http://schemas.microsoft.com/office/powerpoint/2010/main" val="316781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018F-6491-1A16-7B29-1400EDAC63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48EF4C7-3856-022E-72B8-76C0FBDE2AE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E232C99-90A3-EC79-728E-D5E9D5DB97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950348D3-38FB-F479-6996-F46D34CCC6CB}"/>
              </a:ext>
            </a:extLst>
          </p:cNvPr>
          <p:cNvSpPr>
            <a:spLocks noGrp="1"/>
          </p:cNvSpPr>
          <p:nvPr>
            <p:ph type="sldNum" sz="quarter" idx="5"/>
          </p:nvPr>
        </p:nvSpPr>
        <p:spPr/>
        <p:txBody>
          <a:bodyPr/>
          <a:lstStyle/>
          <a:p>
            <a:fld id="{A8C90436-BD00-1C43-B04F-148ACA941A60}" type="slidenum">
              <a:rPr lang="sv-SE" smtClean="0"/>
              <a:t>8</a:t>
            </a:fld>
            <a:endParaRPr lang="sv-SE"/>
          </a:p>
        </p:txBody>
      </p:sp>
    </p:spTree>
    <p:extLst>
      <p:ext uri="{BB962C8B-B14F-4D97-AF65-F5344CB8AC3E}">
        <p14:creationId xmlns:p14="http://schemas.microsoft.com/office/powerpoint/2010/main" val="17733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www.youtube.com</a:t>
            </a:r>
            <a:r>
              <a:rPr lang="sv-SE" dirty="0"/>
              <a:t>/</a:t>
            </a:r>
            <a:r>
              <a:rPr lang="sv-SE" dirty="0" err="1"/>
              <a:t>watch?v</a:t>
            </a:r>
            <a:r>
              <a:rPr lang="sv-SE" dirty="0"/>
              <a:t>=K-4owWBe9fQ</a:t>
            </a:r>
          </a:p>
        </p:txBody>
      </p:sp>
      <p:sp>
        <p:nvSpPr>
          <p:cNvPr id="4" name="Platshållare för bildnummer 3"/>
          <p:cNvSpPr>
            <a:spLocks noGrp="1"/>
          </p:cNvSpPr>
          <p:nvPr>
            <p:ph type="sldNum" sz="quarter" idx="5"/>
          </p:nvPr>
        </p:nvSpPr>
        <p:spPr/>
        <p:txBody>
          <a:bodyPr/>
          <a:lstStyle/>
          <a:p>
            <a:fld id="{A8C90436-BD00-1C43-B04F-148ACA941A60}" type="slidenum">
              <a:rPr lang="sv-SE" smtClean="0"/>
              <a:t>11</a:t>
            </a:fld>
            <a:endParaRPr lang="sv-SE"/>
          </a:p>
        </p:txBody>
      </p:sp>
    </p:spTree>
    <p:extLst>
      <p:ext uri="{BB962C8B-B14F-4D97-AF65-F5344CB8AC3E}">
        <p14:creationId xmlns:p14="http://schemas.microsoft.com/office/powerpoint/2010/main" val="91090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a:t>
            </a:r>
          </a:p>
        </p:txBody>
      </p:sp>
      <p:sp>
        <p:nvSpPr>
          <p:cNvPr id="4" name="Platshållare för bildnummer 3"/>
          <p:cNvSpPr>
            <a:spLocks noGrp="1"/>
          </p:cNvSpPr>
          <p:nvPr>
            <p:ph type="sldNum" sz="quarter" idx="5"/>
          </p:nvPr>
        </p:nvSpPr>
        <p:spPr/>
        <p:txBody>
          <a:bodyPr/>
          <a:lstStyle/>
          <a:p>
            <a:fld id="{A8C90436-BD00-1C43-B04F-148ACA941A60}" type="slidenum">
              <a:rPr lang="sv-SE" smtClean="0"/>
              <a:t>12</a:t>
            </a:fld>
            <a:endParaRPr lang="sv-SE"/>
          </a:p>
        </p:txBody>
      </p:sp>
    </p:spTree>
    <p:extLst>
      <p:ext uri="{BB962C8B-B14F-4D97-AF65-F5344CB8AC3E}">
        <p14:creationId xmlns:p14="http://schemas.microsoft.com/office/powerpoint/2010/main" val="173472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B41-D5CE-A63B-621A-9404E7777B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6FED19-EDBE-2D31-850B-1967351415F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E10092A-F920-CDA4-84C0-BBF3284FED3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751E14A-0989-C5BE-932D-9670EF213174}"/>
              </a:ext>
            </a:extLst>
          </p:cNvPr>
          <p:cNvSpPr>
            <a:spLocks noGrp="1"/>
          </p:cNvSpPr>
          <p:nvPr>
            <p:ph type="sldNum" sz="quarter" idx="5"/>
          </p:nvPr>
        </p:nvSpPr>
        <p:spPr/>
        <p:txBody>
          <a:bodyPr/>
          <a:lstStyle/>
          <a:p>
            <a:fld id="{A8C90436-BD00-1C43-B04F-148ACA941A60}" type="slidenum">
              <a:rPr lang="sv-SE" smtClean="0"/>
              <a:t>15</a:t>
            </a:fld>
            <a:endParaRPr lang="sv-SE"/>
          </a:p>
        </p:txBody>
      </p:sp>
    </p:spTree>
    <p:extLst>
      <p:ext uri="{BB962C8B-B14F-4D97-AF65-F5344CB8AC3E}">
        <p14:creationId xmlns:p14="http://schemas.microsoft.com/office/powerpoint/2010/main" val="344840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36F4-A109-9605-F429-968B92CD842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4EA1B6-F019-837F-CE8B-7E5171B4F2F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3B7213E-614A-C256-D429-2B3DB4A3F72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2EC0492-1C78-460B-8313-E937277606DC}"/>
              </a:ext>
            </a:extLst>
          </p:cNvPr>
          <p:cNvSpPr>
            <a:spLocks noGrp="1"/>
          </p:cNvSpPr>
          <p:nvPr>
            <p:ph type="sldNum" sz="quarter" idx="5"/>
          </p:nvPr>
        </p:nvSpPr>
        <p:spPr/>
        <p:txBody>
          <a:bodyPr/>
          <a:lstStyle/>
          <a:p>
            <a:fld id="{A8C90436-BD00-1C43-B04F-148ACA941A60}" type="slidenum">
              <a:rPr lang="sv-SE" smtClean="0"/>
              <a:t>16</a:t>
            </a:fld>
            <a:endParaRPr lang="sv-SE"/>
          </a:p>
        </p:txBody>
      </p:sp>
    </p:spTree>
    <p:extLst>
      <p:ext uri="{BB962C8B-B14F-4D97-AF65-F5344CB8AC3E}">
        <p14:creationId xmlns:p14="http://schemas.microsoft.com/office/powerpoint/2010/main" val="262529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18/2/26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2363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18/2/26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6532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18/2/26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14403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18/2/26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8205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E24CEC5F-A82A-4335-884D-B1F134156BC7}" type="datetimeFigureOut">
              <a:rPr lang="es-ES" smtClean="0"/>
              <a:t>18/2/26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5929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24CEC5F-A82A-4335-884D-B1F134156BC7}" type="datetimeFigureOut">
              <a:rPr lang="es-ES" smtClean="0"/>
              <a:t>18/2/26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26490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24CEC5F-A82A-4335-884D-B1F134156BC7}" type="datetimeFigureOut">
              <a:rPr lang="es-ES" smtClean="0"/>
              <a:t>18/2/26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2166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E24CEC5F-A82A-4335-884D-B1F134156BC7}" type="datetimeFigureOut">
              <a:rPr lang="es-ES" smtClean="0"/>
              <a:t>18/2/26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06759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CEC5F-A82A-4335-884D-B1F134156BC7}" type="datetimeFigureOut">
              <a:rPr lang="es-ES" smtClean="0"/>
              <a:t>18/2/26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8056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18/2/26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404625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18/2/26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9120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CEC5F-A82A-4335-884D-B1F134156BC7}" type="datetimeFigureOut">
              <a:rPr lang="es-ES" smtClean="0"/>
              <a:t>18/2/26</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48F0-2D35-4579-A881-537F9CFB04B1}" type="slidenum">
              <a:rPr lang="es-ES" smtClean="0"/>
              <a:t>‹#›</a:t>
            </a:fld>
            <a:endParaRPr lang="es-ES"/>
          </a:p>
        </p:txBody>
      </p:sp>
    </p:spTree>
    <p:extLst>
      <p:ext uri="{BB962C8B-B14F-4D97-AF65-F5344CB8AC3E}">
        <p14:creationId xmlns:p14="http://schemas.microsoft.com/office/powerpoint/2010/main" val="121363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K-4owWBe9fQ?feature=oembed"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XfqaJqm5nCk?feature=oembed"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hyperlink" Target="http://www.padlet.com/" TargetMode="External"/><Relationship Id="rId2" Type="http://schemas.openxmlformats.org/officeDocument/2006/relationships/hyperlink" Target="http://www.canva.com/"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ideo" Target="https://www.youtube.com/embed/9_41tu48ls8?feature=oembed" TargetMode="External"/><Relationship Id="rId6" Type="http://schemas.openxmlformats.org/officeDocument/2006/relationships/image" Target="../media/image14.svg"/><Relationship Id="rId11" Type="http://schemas.openxmlformats.org/officeDocument/2006/relationships/image" Target="../media/image22.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ideo" Target="https://www.youtube.com/embed/MGf-hs8LfkE?feature=oembed" TargetMode="External"/><Relationship Id="rId6" Type="http://schemas.openxmlformats.org/officeDocument/2006/relationships/image" Target="../media/image14.svg"/><Relationship Id="rId11" Type="http://schemas.openxmlformats.org/officeDocument/2006/relationships/image" Target="../media/image23.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ideo" Target="https://www.youtube.com/embed/-dhdUoK7s2s?feature=oembed" TargetMode="External"/><Relationship Id="rId6" Type="http://schemas.openxmlformats.org/officeDocument/2006/relationships/image" Target="../media/image14.svg"/><Relationship Id="rId11" Type="http://schemas.openxmlformats.org/officeDocument/2006/relationships/image" Target="../media/image24.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video" Target="https://www.youtube.com/embed/XnNgHRbRwyo?feature=oembed" TargetMode="External"/><Relationship Id="rId6" Type="http://schemas.openxmlformats.org/officeDocument/2006/relationships/image" Target="../media/image14.svg"/><Relationship Id="rId11" Type="http://schemas.openxmlformats.org/officeDocument/2006/relationships/hyperlink" Target="https://www.youtube.com/watch?v=XnNgHRbRwyo" TargetMode="External"/><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26.emf"/><Relationship Id="rId4" Type="http://schemas.openxmlformats.org/officeDocument/2006/relationships/image" Target="../media/image13.png"/><Relationship Id="rId9"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s://www.youtube.com/watch?v=-CGyL9DeVyo" TargetMode="External"/><Relationship Id="rId2" Type="http://schemas.openxmlformats.org/officeDocument/2006/relationships/slideLayout" Target="../slideLayouts/slideLayout1.xml"/><Relationship Id="rId1" Type="http://schemas.openxmlformats.org/officeDocument/2006/relationships/video" Target="https://www.youtube.com/embed/-CGyL9DeVyo?feature=oembed" TargetMode="External"/><Relationship Id="rId6" Type="http://schemas.openxmlformats.org/officeDocument/2006/relationships/image" Target="../media/image14.svg"/><Relationship Id="rId11" Type="http://schemas.openxmlformats.org/officeDocument/2006/relationships/image" Target="../media/image27.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info@vetenskapallmanhet.se"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Qk33zVR_I48" TargetMode="External"/><Relationship Id="rId2" Type="http://schemas.openxmlformats.org/officeDocument/2006/relationships/slideLayout" Target="../slideLayouts/slideLayout1.xml"/><Relationship Id="rId1" Type="http://schemas.openxmlformats.org/officeDocument/2006/relationships/video" Target="https://www.youtube.com/embed/Qk33zVR_I48?feature=oembed" TargetMode="Externa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video" Target="https://www.youtube.com/embed/0BSaMH4hINY?feature=oembed" TargetMode="External"/><Relationship Id="rId6" Type="http://schemas.openxmlformats.org/officeDocument/2006/relationships/image" Target="../media/image14.svg"/><Relationship Id="rId11" Type="http://schemas.openxmlformats.org/officeDocument/2006/relationships/hyperlink" Target="https://www.youtube.com/watch?v=0BSaMH4hINY" TargetMode="External"/><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8.svg"/></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31.jp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32.jp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5.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4.emf"/><Relationship Id="rId5" Type="http://schemas.openxmlformats.org/officeDocument/2006/relationships/image" Target="../media/image14.svg"/><Relationship Id="rId10" Type="http://schemas.openxmlformats.org/officeDocument/2006/relationships/image" Target="../media/image33.emf"/><Relationship Id="rId4" Type="http://schemas.openxmlformats.org/officeDocument/2006/relationships/image" Target="../media/image13.png"/><Relationship Id="rId9" Type="http://schemas.openxmlformats.org/officeDocument/2006/relationships/image" Target="../media/image18.svg"/></Relationships>
</file>

<file path=ppt/slides/_rels/slide5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s://genially.com/" TargetMode="External"/><Relationship Id="rId3" Type="http://schemas.openxmlformats.org/officeDocument/2006/relationships/hyperlink" Target="https://www.youtube.com/watch?v=-dhdUoK7s2s" TargetMode="External"/><Relationship Id="rId7" Type="http://schemas.openxmlformats.org/officeDocument/2006/relationships/hyperlink" Target="https://padlet.com/" TargetMode="External"/><Relationship Id="rId12" Type="http://schemas.openxmlformats.org/officeDocument/2006/relationships/hyperlink" Target="https://phet.colorado.edu/en/simulations/ph-scale" TargetMode="External"/><Relationship Id="rId2" Type="http://schemas.openxmlformats.org/officeDocument/2006/relationships/hyperlink" Target="https://www.youtube.com/watch?v=XfqaJqm5nCk" TargetMode="External"/><Relationship Id="rId1" Type="http://schemas.openxmlformats.org/officeDocument/2006/relationships/slideLayout" Target="../slideLayouts/slideLayout2.xml"/><Relationship Id="rId6" Type="http://schemas.openxmlformats.org/officeDocument/2006/relationships/hyperlink" Target="https://www.canva.com/" TargetMode="External"/><Relationship Id="rId11" Type="http://schemas.openxmlformats.org/officeDocument/2006/relationships/hyperlink" Target="https://www.youtube.com/watch?v=KfWvdSyW6Io" TargetMode="External"/><Relationship Id="rId5" Type="http://schemas.openxmlformats.org/officeDocument/2006/relationships/hyperlink" Target="https://www.youtube.com/watch?v=9_41tu48ls8" TargetMode="External"/><Relationship Id="rId10" Type="http://schemas.openxmlformats.org/officeDocument/2006/relationships/hyperlink" Target="https://www.youtube.com/watch?v=Qk33zVR_I48" TargetMode="External"/><Relationship Id="rId4" Type="http://schemas.openxmlformats.org/officeDocument/2006/relationships/hyperlink" Target="https://www.youtube.com/watch?v=R43G5HX4ZtY" TargetMode="External"/><Relationship Id="rId9" Type="http://schemas.openxmlformats.org/officeDocument/2006/relationships/hyperlink" Target="https://www.youtube.com/watch?v=0BSaMH4hINY"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6.png"/><Relationship Id="rId5" Type="http://schemas.openxmlformats.org/officeDocument/2006/relationships/image" Target="../media/image14.svg"/><Relationship Id="rId10" Type="http://schemas.openxmlformats.org/officeDocument/2006/relationships/hyperlink" Target="https://phet.colorado.edu/en/simulations/ph-scale" TargetMode="External"/><Relationship Id="rId4" Type="http://schemas.openxmlformats.org/officeDocument/2006/relationships/image" Target="../media/image13.png"/><Relationship Id="rId9" Type="http://schemas.openxmlformats.org/officeDocument/2006/relationships/image" Target="../media/image18.svg"/></Relationships>
</file>

<file path=ppt/slides/_rels/slide64.xml.rels><?xml version="1.0" encoding="UTF-8" standalone="yes"?>
<Relationships xmlns="http://schemas.openxmlformats.org/package/2006/relationships"><Relationship Id="rId3" Type="http://schemas.openxmlformats.org/officeDocument/2006/relationships/hyperlink" Target="https://eunorg.sharepoint.com/:b:/s/LOESSTeachers/Eb6mD7_-L6dFjhHJZOvwVf0BBV7EDEc1SywEkabyPbK-vw?e=OdOQmM" TargetMode="External"/><Relationship Id="rId2" Type="http://schemas.openxmlformats.org/officeDocument/2006/relationships/hyperlink" Target="https://loess-project.eu/" TargetMode="External"/><Relationship Id="rId1" Type="http://schemas.openxmlformats.org/officeDocument/2006/relationships/slideLayout" Target="../slideLayouts/slideLayout2.xml"/><Relationship Id="rId5" Type="http://schemas.openxmlformats.org/officeDocument/2006/relationships/hyperlink" Target="https://loess-project.eu/wp-content/uploads/2025/05/LOESS-LS-Life-beneath-V10-sv.pdf" TargetMode="External"/><Relationship Id="rId4" Type="http://schemas.openxmlformats.org/officeDocument/2006/relationships/hyperlink" Target="https://eunorg.sharepoint.com/:b:/s/LOESSTeachers/EQXbzzIDeKBAi5W669OES3YBJ-MutscoWLcQQioJs1P10Q?e=cchEBZ"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objekt 1" descr="En bild som visar gräs, utomhus, himmel, moln&#10;&#10;AI-genererat innehåll kan vara felaktigt.">
            <a:extLst>
              <a:ext uri="{FF2B5EF4-FFF2-40B4-BE49-F238E27FC236}">
                <a16:creationId xmlns:a16="http://schemas.microsoft.com/office/drawing/2014/main" id="{0DD75B80-7B62-7920-45C4-8315E0AD292E}"/>
              </a:ext>
            </a:extLst>
          </p:cNvPr>
          <p:cNvPicPr>
            <a:picLocks noChangeAspect="1"/>
          </p:cNvPicPr>
          <p:nvPr/>
        </p:nvPicPr>
        <p:blipFill>
          <a:blip r:embed="rId3">
            <a:extLst>
              <a:ext uri="{28A0092B-C50C-407E-A947-70E740481C1C}">
                <a14:useLocalDpi xmlns:a14="http://schemas.microsoft.com/office/drawing/2010/main" val="0"/>
              </a:ext>
            </a:extLst>
          </a:blip>
          <a:srcRect l="37655" r="34326"/>
          <a:stretch>
            <a:fillRect/>
          </a:stretch>
        </p:blipFill>
        <p:spPr>
          <a:xfrm>
            <a:off x="-329624" y="-104795"/>
            <a:ext cx="2640348" cy="7067589"/>
          </a:xfrm>
          <a:prstGeom prst="rect">
            <a:avLst/>
          </a:prstGeom>
        </p:spPr>
      </p:pic>
      <p:pic>
        <p:nvPicPr>
          <p:cNvPr id="7" name="Bildobjekt 6" descr="En bild som visar klocka, utomhus, mark, klippa&#10;&#10;AI-genererat innehåll kan vara felaktigt.">
            <a:extLst>
              <a:ext uri="{FF2B5EF4-FFF2-40B4-BE49-F238E27FC236}">
                <a16:creationId xmlns:a16="http://schemas.microsoft.com/office/drawing/2014/main" id="{3FF0DB03-90BA-F25E-85F6-7229232C31C3}"/>
              </a:ext>
            </a:extLst>
          </p:cNvPr>
          <p:cNvPicPr>
            <a:picLocks noChangeAspect="1"/>
          </p:cNvPicPr>
          <p:nvPr/>
        </p:nvPicPr>
        <p:blipFill>
          <a:blip r:embed="rId4">
            <a:extLst>
              <a:ext uri="{28A0092B-C50C-407E-A947-70E740481C1C}">
                <a14:useLocalDpi xmlns:a14="http://schemas.microsoft.com/office/drawing/2010/main" val="0"/>
              </a:ext>
            </a:extLst>
          </a:blip>
          <a:srcRect l="20441" t="11522" r="59207" b="7582"/>
          <a:stretch>
            <a:fillRect/>
          </a:stretch>
        </p:blipFill>
        <p:spPr>
          <a:xfrm>
            <a:off x="4964953" y="-20805"/>
            <a:ext cx="2347266" cy="6968013"/>
          </a:xfrm>
          <a:prstGeom prst="rect">
            <a:avLst/>
          </a:prstGeom>
        </p:spPr>
      </p:pic>
      <p:pic>
        <p:nvPicPr>
          <p:cNvPr id="4" name="Bildobjekt 3" descr="En bild som visar person, gul&#10;&#10;AI-genererat innehåll kan vara felaktigt.">
            <a:extLst>
              <a:ext uri="{FF2B5EF4-FFF2-40B4-BE49-F238E27FC236}">
                <a16:creationId xmlns:a16="http://schemas.microsoft.com/office/drawing/2014/main" id="{A5CC0162-DD2E-DBF0-D830-FD37F825F475}"/>
              </a:ext>
            </a:extLst>
          </p:cNvPr>
          <p:cNvPicPr>
            <a:picLocks noChangeAspect="1"/>
          </p:cNvPicPr>
          <p:nvPr/>
        </p:nvPicPr>
        <p:blipFill>
          <a:blip r:embed="rId5">
            <a:extLst>
              <a:ext uri="{28A0092B-C50C-407E-A947-70E740481C1C}">
                <a14:useLocalDpi xmlns:a14="http://schemas.microsoft.com/office/drawing/2010/main" val="0"/>
              </a:ext>
            </a:extLst>
          </a:blip>
          <a:srcRect l="30772" r="43723"/>
          <a:stretch>
            <a:fillRect/>
          </a:stretch>
        </p:blipFill>
        <p:spPr>
          <a:xfrm>
            <a:off x="7312219" y="-20805"/>
            <a:ext cx="2644347" cy="6911961"/>
          </a:xfrm>
          <a:prstGeom prst="rect">
            <a:avLst/>
          </a:prstGeom>
        </p:spPr>
      </p:pic>
      <p:pic>
        <p:nvPicPr>
          <p:cNvPr id="3" name="Bildobjekt 2" descr="En bild som visar person, utomhus, mark, hand&#10;&#10;AI-genererat innehåll kan vara felaktigt.">
            <a:extLst>
              <a:ext uri="{FF2B5EF4-FFF2-40B4-BE49-F238E27FC236}">
                <a16:creationId xmlns:a16="http://schemas.microsoft.com/office/drawing/2014/main" id="{CEF09493-9F25-59B7-3BBB-149564D3D5D2}"/>
              </a:ext>
            </a:extLst>
          </p:cNvPr>
          <p:cNvPicPr>
            <a:picLocks noChangeAspect="1"/>
          </p:cNvPicPr>
          <p:nvPr/>
        </p:nvPicPr>
        <p:blipFill>
          <a:blip r:embed="rId6">
            <a:extLst>
              <a:ext uri="{28A0092B-C50C-407E-A947-70E740481C1C}">
                <a14:useLocalDpi xmlns:a14="http://schemas.microsoft.com/office/drawing/2010/main" val="0"/>
              </a:ext>
            </a:extLst>
          </a:blip>
          <a:srcRect l="25102" t="1303" r="48941"/>
          <a:stretch>
            <a:fillRect/>
          </a:stretch>
        </p:blipFill>
        <p:spPr>
          <a:xfrm>
            <a:off x="2192304" y="-105229"/>
            <a:ext cx="2788329" cy="7067589"/>
          </a:xfrm>
          <a:prstGeom prst="rect">
            <a:avLst/>
          </a:prstGeom>
        </p:spPr>
      </p:pic>
      <p:sp>
        <p:nvSpPr>
          <p:cNvPr id="14" name="Rektangel 13">
            <a:extLst>
              <a:ext uri="{FF2B5EF4-FFF2-40B4-BE49-F238E27FC236}">
                <a16:creationId xmlns:a16="http://schemas.microsoft.com/office/drawing/2014/main" id="{740E1BEA-0242-9AC3-1248-9FF4AB82A1D9}"/>
              </a:ext>
            </a:extLst>
          </p:cNvPr>
          <p:cNvSpPr/>
          <p:nvPr/>
        </p:nvSpPr>
        <p:spPr>
          <a:xfrm>
            <a:off x="3535680" y="2153921"/>
            <a:ext cx="5563142" cy="2966720"/>
          </a:xfrm>
          <a:prstGeom prst="rect">
            <a:avLst/>
          </a:prstGeom>
          <a:solidFill>
            <a:schemeClr val="lt1">
              <a:alpha val="88019"/>
            </a:schemeClr>
          </a:solidFill>
        </p:spPr>
        <p:style>
          <a:lnRef idx="2">
            <a:schemeClr val="dk1"/>
          </a:lnRef>
          <a:fillRef idx="1">
            <a:schemeClr val="lt1"/>
          </a:fillRef>
          <a:effectRef idx="0">
            <a:schemeClr val="dk1"/>
          </a:effectRef>
          <a:fontRef idx="minor">
            <a:schemeClr val="dk1"/>
          </a:fontRef>
        </p:style>
        <p:txBody>
          <a:bodyPr rtlCol="0" anchor="ctr"/>
          <a:lstStyle/>
          <a:p>
            <a:endParaRPr lang="es-ES" dirty="0">
              <a:latin typeface="Poppins" pitchFamily="2" charset="77"/>
              <a:cs typeface="Poppins" pitchFamily="2" charset="77"/>
            </a:endParaRPr>
          </a:p>
        </p:txBody>
      </p:sp>
      <p:sp>
        <p:nvSpPr>
          <p:cNvPr id="8" name="CuadroTexto 7">
            <a:extLst>
              <a:ext uri="{FF2B5EF4-FFF2-40B4-BE49-F238E27FC236}">
                <a16:creationId xmlns:a16="http://schemas.microsoft.com/office/drawing/2014/main" id="{97E9B51A-CA2E-3ECB-B206-4C966EA89A23}"/>
              </a:ext>
            </a:extLst>
          </p:cNvPr>
          <p:cNvSpPr txBox="1"/>
          <p:nvPr/>
        </p:nvSpPr>
        <p:spPr>
          <a:xfrm>
            <a:off x="3633988" y="2250569"/>
            <a:ext cx="6295351" cy="1384995"/>
          </a:xfrm>
          <a:prstGeom prst="rect">
            <a:avLst/>
          </a:prstGeom>
          <a:noFill/>
        </p:spPr>
        <p:txBody>
          <a:bodyPr wrap="square" rtlCol="0">
            <a:spAutoFit/>
          </a:bodyPr>
          <a:lstStyle/>
          <a:p>
            <a:r>
              <a:rPr lang="es-ES" sz="5300" dirty="0" err="1">
                <a:latin typeface="Bebas Neue Regular" panose="020B0606020202050201" pitchFamily="34" charset="0"/>
              </a:rPr>
              <a:t>Livet</a:t>
            </a:r>
            <a:r>
              <a:rPr lang="es-ES" sz="5300" dirty="0">
                <a:latin typeface="Bebas Neue Regular" panose="020B0606020202050201" pitchFamily="34" charset="0"/>
              </a:rPr>
              <a:t> </a:t>
            </a:r>
            <a:r>
              <a:rPr lang="es-ES" sz="5300" dirty="0" err="1">
                <a:latin typeface="Bebas Neue Regular" panose="020B0606020202050201" pitchFamily="34" charset="0"/>
              </a:rPr>
              <a:t>under</a:t>
            </a:r>
            <a:r>
              <a:rPr lang="es-ES" sz="5300" dirty="0">
                <a:latin typeface="Bebas Neue Regular" panose="020B0606020202050201" pitchFamily="34" charset="0"/>
              </a:rPr>
              <a:t> </a:t>
            </a:r>
            <a:r>
              <a:rPr lang="es-ES" sz="5300" dirty="0" err="1">
                <a:latin typeface="Bebas Neue Regular" panose="020B0606020202050201" pitchFamily="34" charset="0"/>
              </a:rPr>
              <a:t>Våra</a:t>
            </a:r>
            <a:r>
              <a:rPr lang="es-ES" sz="5300" dirty="0">
                <a:latin typeface="Bebas Neue Regular" panose="020B0606020202050201" pitchFamily="34" charset="0"/>
              </a:rPr>
              <a:t> </a:t>
            </a:r>
            <a:r>
              <a:rPr lang="es-ES" sz="5300" dirty="0" err="1">
                <a:latin typeface="Bebas Neue Regular" panose="020B0606020202050201" pitchFamily="34" charset="0"/>
              </a:rPr>
              <a:t>Fötter</a:t>
            </a:r>
            <a:endParaRPr lang="es-ES" sz="5300" dirty="0">
              <a:latin typeface="Bebas Neue Regular" panose="020B0606020202050201" pitchFamily="34" charset="0"/>
            </a:endParaRPr>
          </a:p>
          <a:p>
            <a:r>
              <a:rPr lang="es-ES" sz="3000" dirty="0" err="1">
                <a:latin typeface="Poppins" pitchFamily="2" charset="77"/>
                <a:cs typeface="Poppins" pitchFamily="2" charset="77"/>
              </a:rPr>
              <a:t>Fem</a:t>
            </a:r>
            <a:r>
              <a:rPr lang="es-ES" sz="3000" dirty="0">
                <a:latin typeface="Poppins" pitchFamily="2" charset="77"/>
                <a:cs typeface="Poppins" pitchFamily="2" charset="77"/>
              </a:rPr>
              <a:t> </a:t>
            </a:r>
            <a:r>
              <a:rPr lang="es-ES" sz="3000" dirty="0" err="1">
                <a:latin typeface="Poppins" pitchFamily="2" charset="77"/>
                <a:cs typeface="Poppins" pitchFamily="2" charset="77"/>
              </a:rPr>
              <a:t>lektioner</a:t>
            </a:r>
            <a:r>
              <a:rPr lang="es-ES" sz="3000" dirty="0">
                <a:latin typeface="Poppins" pitchFamily="2" charset="77"/>
                <a:cs typeface="Poppins" pitchFamily="2" charset="77"/>
              </a:rPr>
              <a:t> </a:t>
            </a:r>
            <a:r>
              <a:rPr lang="es-ES" sz="3000" dirty="0" err="1">
                <a:latin typeface="Poppins" pitchFamily="2" charset="77"/>
                <a:cs typeface="Poppins" pitchFamily="2" charset="77"/>
              </a:rPr>
              <a:t>om</a:t>
            </a:r>
            <a:r>
              <a:rPr lang="es-ES" sz="3000" dirty="0">
                <a:latin typeface="Poppins" pitchFamily="2" charset="77"/>
                <a:cs typeface="Poppins" pitchFamily="2" charset="77"/>
              </a:rPr>
              <a:t> </a:t>
            </a:r>
            <a:r>
              <a:rPr lang="es-ES" sz="3000" dirty="0" err="1">
                <a:latin typeface="Poppins" pitchFamily="2" charset="77"/>
                <a:cs typeface="Poppins" pitchFamily="2" charset="77"/>
              </a:rPr>
              <a:t>jordhälsa</a:t>
            </a:r>
            <a:endParaRPr lang="es-ES" sz="3000" dirty="0">
              <a:latin typeface="Bebas Neue Regular" panose="020B0606020202050201" pitchFamily="34" charset="0"/>
            </a:endParaRPr>
          </a:p>
        </p:txBody>
      </p:sp>
      <p:pic>
        <p:nvPicPr>
          <p:cNvPr id="18" name="Bildobjekt 17">
            <a:extLst>
              <a:ext uri="{FF2B5EF4-FFF2-40B4-BE49-F238E27FC236}">
                <a16:creationId xmlns:a16="http://schemas.microsoft.com/office/drawing/2014/main" id="{470DA332-D04F-E7E1-E22E-19E855281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1574" y="4121964"/>
            <a:ext cx="2041560" cy="539364"/>
          </a:xfrm>
          <a:prstGeom prst="rect">
            <a:avLst/>
          </a:prstGeom>
        </p:spPr>
      </p:pic>
      <p:pic>
        <p:nvPicPr>
          <p:cNvPr id="20" name="Bildobjekt 19">
            <a:extLst>
              <a:ext uri="{FF2B5EF4-FFF2-40B4-BE49-F238E27FC236}">
                <a16:creationId xmlns:a16="http://schemas.microsoft.com/office/drawing/2014/main" id="{BD43C24D-FFCA-0B18-765D-9E3651EA5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664" y="4203244"/>
            <a:ext cx="1839093" cy="432187"/>
          </a:xfrm>
          <a:prstGeom prst="rect">
            <a:avLst/>
          </a:prstGeom>
        </p:spPr>
      </p:pic>
      <p:pic>
        <p:nvPicPr>
          <p:cNvPr id="5" name="Bildobjekt 4" descr="En bild som visar utomhus, gräs, vatten, klippa&#10;&#10;AI-genererat innehåll kan vara felaktigt.">
            <a:extLst>
              <a:ext uri="{FF2B5EF4-FFF2-40B4-BE49-F238E27FC236}">
                <a16:creationId xmlns:a16="http://schemas.microsoft.com/office/drawing/2014/main" id="{8548A1A9-1B55-8797-F9ED-CE1940E1F00D}"/>
              </a:ext>
            </a:extLst>
          </p:cNvPr>
          <p:cNvPicPr>
            <a:picLocks noChangeAspect="1"/>
          </p:cNvPicPr>
          <p:nvPr/>
        </p:nvPicPr>
        <p:blipFill>
          <a:blip r:embed="rId9">
            <a:extLst>
              <a:ext uri="{28A0092B-C50C-407E-A947-70E740481C1C}">
                <a14:useLocalDpi xmlns:a14="http://schemas.microsoft.com/office/drawing/2010/main" val="0"/>
              </a:ext>
            </a:extLst>
          </a:blip>
          <a:srcRect t="2049" r="78289"/>
          <a:stretch>
            <a:fillRect/>
          </a:stretch>
        </p:blipFill>
        <p:spPr>
          <a:xfrm>
            <a:off x="9875214" y="-51765"/>
            <a:ext cx="2347266" cy="7014125"/>
          </a:xfrm>
          <a:prstGeom prst="rect">
            <a:avLst/>
          </a:prstGeom>
        </p:spPr>
      </p:pic>
      <p:sp>
        <p:nvSpPr>
          <p:cNvPr id="6" name="Ellips 5">
            <a:extLst>
              <a:ext uri="{FF2B5EF4-FFF2-40B4-BE49-F238E27FC236}">
                <a16:creationId xmlns:a16="http://schemas.microsoft.com/office/drawing/2014/main" id="{4081A40E-779E-9581-DB86-9FDB9D17AF6E}"/>
              </a:ext>
            </a:extLst>
          </p:cNvPr>
          <p:cNvSpPr/>
          <p:nvPr/>
        </p:nvSpPr>
        <p:spPr>
          <a:xfrm>
            <a:off x="247394" y="200267"/>
            <a:ext cx="2246244" cy="22462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07D3DCAC-A326-DACA-FFD7-9C4DD6DFD5B8}"/>
              </a:ext>
            </a:extLst>
          </p:cNvPr>
          <p:cNvSpPr txBox="1"/>
          <p:nvPr/>
        </p:nvSpPr>
        <p:spPr>
          <a:xfrm>
            <a:off x="498386" y="615503"/>
            <a:ext cx="1995251" cy="1446550"/>
          </a:xfrm>
          <a:prstGeom prst="rect">
            <a:avLst/>
          </a:prstGeom>
          <a:noFill/>
        </p:spPr>
        <p:txBody>
          <a:bodyPr wrap="square" rtlCol="0">
            <a:spAutoFit/>
          </a:bodyPr>
          <a:lstStyle/>
          <a:p>
            <a:r>
              <a:rPr lang="sv-SE" sz="3600" dirty="0">
                <a:solidFill>
                  <a:srgbClr val="FFFF00"/>
                </a:solidFill>
              </a:rPr>
              <a:t>PAKET 2</a:t>
            </a:r>
          </a:p>
          <a:p>
            <a:r>
              <a:rPr lang="sv-SE" dirty="0">
                <a:solidFill>
                  <a:schemeClr val="bg1"/>
                </a:solidFill>
              </a:rPr>
              <a:t>Biologi | Fysik</a:t>
            </a:r>
          </a:p>
          <a:p>
            <a:r>
              <a:rPr lang="sv-SE" dirty="0">
                <a:solidFill>
                  <a:schemeClr val="bg1"/>
                </a:solidFill>
              </a:rPr>
              <a:t>Kemi | Matematik</a:t>
            </a:r>
          </a:p>
          <a:p>
            <a:r>
              <a:rPr lang="sv-SE" sz="1600" dirty="0">
                <a:solidFill>
                  <a:schemeClr val="bg1"/>
                </a:solidFill>
              </a:rPr>
              <a:t>För elever 11 -16 år</a:t>
            </a:r>
          </a:p>
        </p:txBody>
      </p:sp>
    </p:spTree>
    <p:extLst>
      <p:ext uri="{BB962C8B-B14F-4D97-AF65-F5344CB8AC3E}">
        <p14:creationId xmlns:p14="http://schemas.microsoft.com/office/powerpoint/2010/main" val="309055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75E9-5B22-8584-A9D1-ADC0558DB55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9745BEB-E850-4C6F-3607-A0E82B25B15C}"/>
              </a:ext>
            </a:extLst>
          </p:cNvPr>
          <p:cNvSpPr txBox="1"/>
          <p:nvPr/>
        </p:nvSpPr>
        <p:spPr>
          <a:xfrm>
            <a:off x="481698" y="262073"/>
            <a:ext cx="11378223"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(15 min) </a:t>
            </a:r>
            <a:r>
              <a:rPr lang="es-ES" sz="4400" dirty="0" err="1">
                <a:latin typeface="Bebas Neue Regular" panose="020B0606020202050201" pitchFamily="34" charset="0"/>
              </a:rPr>
              <a:t>diskutera</a:t>
            </a:r>
            <a:r>
              <a:rPr lang="es-ES" sz="4400" dirty="0">
                <a:latin typeface="Bebas Neue Regular" panose="020B0606020202050201" pitchFamily="34" charset="0"/>
              </a:rPr>
              <a:t> </a:t>
            </a:r>
            <a:r>
              <a:rPr lang="es-ES" sz="4400" dirty="0" err="1">
                <a:latin typeface="Bebas Neue Regular" panose="020B0606020202050201" pitchFamily="34" charset="0"/>
              </a:rPr>
              <a:t>Tillsammans</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C33DFCC0-995F-CBB9-AEBD-7B83A017F844}"/>
              </a:ext>
            </a:extLst>
          </p:cNvPr>
          <p:cNvSpPr txBox="1"/>
          <p:nvPr/>
        </p:nvSpPr>
        <p:spPr>
          <a:xfrm>
            <a:off x="569743" y="1031514"/>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består</a:t>
            </a:r>
            <a:r>
              <a:rPr lang="ca-ES" sz="2000" dirty="0">
                <a:solidFill>
                  <a:schemeClr val="tx1"/>
                </a:solidFill>
              </a:rPr>
              <a:t> av? </a:t>
            </a:r>
          </a:p>
          <a:p>
            <a:pPr marL="171450" indent="-171450">
              <a:buFont typeface="Arial" panose="020B0604020202020204" pitchFamily="34" charset="0"/>
              <a:buChar char="•"/>
            </a:pPr>
            <a:r>
              <a:rPr lang="ca-ES" sz="2000" dirty="0" err="1">
                <a:solidFill>
                  <a:schemeClr val="tx1"/>
                </a:solidFill>
              </a:rPr>
              <a:t>Varför</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viktigt</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växter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andra</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föremål</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tror</a:t>
            </a:r>
            <a:r>
              <a:rPr lang="ca-ES" sz="2000" dirty="0">
                <a:solidFill>
                  <a:schemeClr val="tx1"/>
                </a:solidFill>
              </a:rPr>
              <a:t> du </a:t>
            </a:r>
            <a:r>
              <a:rPr lang="ca-ES" sz="2000" dirty="0" err="1">
                <a:solidFill>
                  <a:schemeClr val="tx1"/>
                </a:solidFill>
              </a:rPr>
              <a:t>gör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frisk</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dålig</a:t>
            </a:r>
            <a:r>
              <a:rPr lang="ca-ES" sz="2000" dirty="0">
                <a:solidFill>
                  <a:schemeClr val="tx1"/>
                </a:solidFill>
              </a:rPr>
              <a:t>"?</a:t>
            </a:r>
          </a:p>
          <a:p>
            <a:pPr marL="171450" indent="-171450">
              <a:buFont typeface="Arial" panose="020B0604020202020204" pitchFamily="34" charset="0"/>
              <a:buChar char="•"/>
            </a:pPr>
            <a:r>
              <a:rPr lang="ca-ES" sz="2000" dirty="0" err="1">
                <a:solidFill>
                  <a:schemeClr val="tx1"/>
                </a:solidFill>
              </a:rPr>
              <a:t>Hur</a:t>
            </a:r>
            <a:r>
              <a:rPr lang="ca-ES" sz="2000" dirty="0">
                <a:solidFill>
                  <a:schemeClr val="tx1"/>
                </a:solidFill>
              </a:rPr>
              <a:t> </a:t>
            </a: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jordhälsan</a:t>
            </a:r>
            <a:r>
              <a:rPr lang="ca-ES" sz="2000" dirty="0">
                <a:solidFill>
                  <a:schemeClr val="tx1"/>
                </a:solidFill>
              </a:rPr>
              <a:t> </a:t>
            </a:r>
            <a:r>
              <a:rPr lang="ca-ES" sz="2000" dirty="0" err="1">
                <a:solidFill>
                  <a:schemeClr val="tx1"/>
                </a:solidFill>
              </a:rPr>
              <a:t>påverkar</a:t>
            </a:r>
            <a:r>
              <a:rPr lang="ca-ES" sz="2000" dirty="0">
                <a:solidFill>
                  <a:schemeClr val="tx1"/>
                </a:solidFill>
              </a:rPr>
              <a:t> den mat vi </a:t>
            </a:r>
            <a:r>
              <a:rPr lang="ca-ES" sz="2000" dirty="0" err="1">
                <a:solidFill>
                  <a:schemeClr val="tx1"/>
                </a:solidFill>
              </a:rPr>
              <a:t>äter</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Vad</a:t>
            </a:r>
            <a:r>
              <a:rPr lang="ca-ES" sz="2000" dirty="0">
                <a:solidFill>
                  <a:schemeClr val="tx1"/>
                </a:solidFill>
              </a:rPr>
              <a:t> kan </a:t>
            </a:r>
            <a:r>
              <a:rPr lang="ca-ES" sz="2000" dirty="0" err="1">
                <a:solidFill>
                  <a:schemeClr val="tx1"/>
                </a:solidFill>
              </a:rPr>
              <a:t>hända</a:t>
            </a:r>
            <a:r>
              <a:rPr lang="ca-ES" sz="2000" dirty="0">
                <a:solidFill>
                  <a:schemeClr val="tx1"/>
                </a:solidFill>
              </a:rPr>
              <a:t> i </a:t>
            </a:r>
            <a:r>
              <a:rPr lang="ca-ES" sz="2000" dirty="0" err="1">
                <a:solidFill>
                  <a:schemeClr val="tx1"/>
                </a:solidFill>
              </a:rPr>
              <a:t>miljön</a:t>
            </a:r>
            <a:r>
              <a:rPr lang="ca-ES" sz="2000" dirty="0">
                <a:solidFill>
                  <a:schemeClr val="tx1"/>
                </a:solidFill>
              </a:rPr>
              <a:t> om </a:t>
            </a:r>
            <a:r>
              <a:rPr lang="ca-ES" sz="2000" dirty="0" err="1">
                <a:solidFill>
                  <a:schemeClr val="tx1"/>
                </a:solidFill>
              </a:rPr>
              <a:t>jord</a:t>
            </a:r>
            <a:r>
              <a:rPr lang="ca-ES" sz="2000" dirty="0">
                <a:solidFill>
                  <a:schemeClr val="tx1"/>
                </a:solidFill>
              </a:rPr>
              <a:t> </a:t>
            </a:r>
            <a:r>
              <a:rPr lang="ca-ES" sz="2000" dirty="0" err="1">
                <a:solidFill>
                  <a:schemeClr val="tx1"/>
                </a:solidFill>
              </a:rPr>
              <a:t>blir</a:t>
            </a:r>
            <a:r>
              <a:rPr lang="ca-ES" sz="2000" dirty="0">
                <a:solidFill>
                  <a:schemeClr val="tx1"/>
                </a:solidFill>
              </a:rPr>
              <a:t> </a:t>
            </a:r>
            <a:r>
              <a:rPr lang="ca-ES" sz="2000" dirty="0" err="1">
                <a:solidFill>
                  <a:schemeClr val="tx1"/>
                </a:solidFill>
              </a:rPr>
              <a:t>förorenad</a:t>
            </a:r>
            <a:r>
              <a:rPr lang="ca-ES" sz="2000" dirty="0">
                <a:solidFill>
                  <a:schemeClr val="tx1"/>
                </a:solidFill>
              </a:rPr>
              <a:t> </a:t>
            </a:r>
            <a:r>
              <a:rPr lang="ca-ES" sz="2000" dirty="0" err="1">
                <a:solidFill>
                  <a:schemeClr val="tx1"/>
                </a:solidFill>
              </a:rPr>
              <a:t>eller</a:t>
            </a:r>
            <a:r>
              <a:rPr lang="ca-ES" sz="2000" dirty="0">
                <a:solidFill>
                  <a:schemeClr val="tx1"/>
                </a:solidFill>
              </a:rPr>
              <a:t> om </a:t>
            </a:r>
            <a:r>
              <a:rPr lang="ca-ES" sz="2000" dirty="0" err="1">
                <a:solidFill>
                  <a:schemeClr val="tx1"/>
                </a:solidFill>
              </a:rPr>
              <a:t>eroderar</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Hur</a:t>
            </a:r>
            <a:r>
              <a:rPr lang="ca-ES" sz="2000" dirty="0">
                <a:solidFill>
                  <a:schemeClr val="tx1"/>
                </a:solidFill>
              </a:rPr>
              <a:t> kan en </a:t>
            </a:r>
            <a:r>
              <a:rPr lang="ca-ES" sz="2000" dirty="0" err="1">
                <a:solidFill>
                  <a:schemeClr val="tx1"/>
                </a:solidFill>
              </a:rPr>
              <a:t>dålig</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påverka</a:t>
            </a:r>
            <a:r>
              <a:rPr lang="ca-ES" sz="2000" dirty="0">
                <a:solidFill>
                  <a:schemeClr val="tx1"/>
                </a:solidFill>
              </a:rPr>
              <a:t> </a:t>
            </a:r>
            <a:r>
              <a:rPr lang="ca-ES" sz="2000" dirty="0" err="1">
                <a:solidFill>
                  <a:schemeClr val="tx1"/>
                </a:solidFill>
              </a:rPr>
              <a:t>vår</a:t>
            </a:r>
            <a:r>
              <a:rPr lang="ca-ES" sz="2000" dirty="0">
                <a:solidFill>
                  <a:schemeClr val="tx1"/>
                </a:solidFill>
              </a:rPr>
              <a:t> </a:t>
            </a:r>
            <a:r>
              <a:rPr lang="ca-ES" sz="2000" dirty="0" err="1">
                <a:solidFill>
                  <a:schemeClr val="tx1"/>
                </a:solidFill>
              </a:rPr>
              <a:t>vardag</a:t>
            </a:r>
            <a:r>
              <a:rPr lang="ca-ES" sz="2000" dirty="0">
                <a:solidFill>
                  <a:schemeClr val="tx1"/>
                </a:solidFill>
              </a:rPr>
              <a:t>, </a:t>
            </a:r>
            <a:r>
              <a:rPr lang="ca-ES" sz="2000" dirty="0" err="1">
                <a:solidFill>
                  <a:schemeClr val="tx1"/>
                </a:solidFill>
              </a:rPr>
              <a:t>även</a:t>
            </a:r>
            <a:r>
              <a:rPr lang="ca-ES" sz="2000" dirty="0">
                <a:solidFill>
                  <a:schemeClr val="tx1"/>
                </a:solidFill>
              </a:rPr>
              <a:t> om vi bor i en </a:t>
            </a:r>
            <a:r>
              <a:rPr lang="ca-ES" sz="2000" dirty="0" err="1">
                <a:solidFill>
                  <a:schemeClr val="tx1"/>
                </a:solidFill>
              </a:rPr>
              <a:t>stad</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människor</a:t>
            </a:r>
            <a:r>
              <a:rPr lang="ca-ES" sz="2000" dirty="0">
                <a:solidFill>
                  <a:schemeClr val="tx1"/>
                </a:solidFill>
              </a:rPr>
              <a:t> </a:t>
            </a:r>
            <a:r>
              <a:rPr lang="ca-ES" sz="2000" dirty="0" err="1">
                <a:solidFill>
                  <a:schemeClr val="tx1"/>
                </a:solidFill>
              </a:rPr>
              <a:t>gör</a:t>
            </a:r>
            <a:r>
              <a:rPr lang="ca-ES" sz="2000" dirty="0">
                <a:solidFill>
                  <a:schemeClr val="tx1"/>
                </a:solidFill>
              </a:rPr>
              <a:t> som kan </a:t>
            </a:r>
            <a:r>
              <a:rPr lang="ca-ES" sz="2000" dirty="0" err="1">
                <a:solidFill>
                  <a:schemeClr val="tx1"/>
                </a:solidFill>
              </a:rPr>
              <a:t>skada</a:t>
            </a:r>
            <a:r>
              <a:rPr lang="ca-ES" sz="2000" dirty="0">
                <a:solidFill>
                  <a:schemeClr val="tx1"/>
                </a:solidFill>
              </a:rPr>
              <a:t> </a:t>
            </a:r>
            <a:r>
              <a:rPr lang="ca-ES" sz="2000" dirty="0" err="1">
                <a:solidFill>
                  <a:schemeClr val="tx1"/>
                </a:solidFill>
              </a:rPr>
              <a:t>jordhälsan</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Hur</a:t>
            </a:r>
            <a:r>
              <a:rPr lang="ca-ES" sz="2000" dirty="0">
                <a:solidFill>
                  <a:schemeClr val="tx1"/>
                </a:solidFill>
              </a:rPr>
              <a:t> kan vi </a:t>
            </a:r>
            <a:r>
              <a:rPr lang="ca-ES" sz="2000" dirty="0" err="1">
                <a:solidFill>
                  <a:schemeClr val="tx1"/>
                </a:solidFill>
              </a:rPr>
              <a:t>skydda</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förbättra</a:t>
            </a:r>
            <a:r>
              <a:rPr lang="ca-ES" sz="2000" dirty="0">
                <a:solidFill>
                  <a:schemeClr val="tx1"/>
                </a:solidFill>
              </a:rPr>
              <a:t> </a:t>
            </a:r>
            <a:r>
              <a:rPr lang="ca-ES" sz="2000" dirty="0" err="1">
                <a:solidFill>
                  <a:schemeClr val="tx1"/>
                </a:solidFill>
              </a:rPr>
              <a:t>jordhälsan</a:t>
            </a:r>
            <a:r>
              <a:rPr lang="ca-ES" sz="2000" dirty="0">
                <a:solidFill>
                  <a:schemeClr val="tx1"/>
                </a:solidFill>
              </a:rPr>
              <a:t> </a:t>
            </a:r>
            <a:r>
              <a:rPr lang="ca-ES" sz="2000" dirty="0" err="1">
                <a:solidFill>
                  <a:schemeClr val="tx1"/>
                </a:solidFill>
              </a:rPr>
              <a:t>där</a:t>
            </a:r>
            <a:r>
              <a:rPr lang="ca-ES" sz="2000" dirty="0">
                <a:solidFill>
                  <a:schemeClr val="tx1"/>
                </a:solidFill>
              </a:rPr>
              <a:t> vi bor? </a:t>
            </a:r>
          </a:p>
          <a:p>
            <a:pPr marL="171450" indent="-171450">
              <a:buFont typeface="Arial" panose="020B0604020202020204" pitchFamily="34" charset="0"/>
              <a:buChar char="•"/>
            </a:pPr>
            <a:r>
              <a:rPr lang="ca-ES" sz="2000" dirty="0" err="1">
                <a:solidFill>
                  <a:schemeClr val="tx1"/>
                </a:solidFill>
              </a:rPr>
              <a:t>Hur</a:t>
            </a:r>
            <a:r>
              <a:rPr lang="ca-ES" sz="2000" dirty="0">
                <a:solidFill>
                  <a:schemeClr val="tx1"/>
                </a:solidFill>
              </a:rPr>
              <a:t> </a:t>
            </a: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jordhälsan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kopplad</a:t>
            </a:r>
            <a:r>
              <a:rPr lang="ca-ES" sz="2000" dirty="0">
                <a:solidFill>
                  <a:schemeClr val="tx1"/>
                </a:solidFill>
              </a:rPr>
              <a:t> till </a:t>
            </a:r>
            <a:r>
              <a:rPr lang="ca-ES" sz="2000" dirty="0" err="1">
                <a:solidFill>
                  <a:schemeClr val="tx1"/>
                </a:solidFill>
              </a:rPr>
              <a:t>större</a:t>
            </a:r>
            <a:r>
              <a:rPr lang="ca-ES" sz="2000" dirty="0">
                <a:solidFill>
                  <a:schemeClr val="tx1"/>
                </a:solidFill>
              </a:rPr>
              <a:t> </a:t>
            </a:r>
            <a:r>
              <a:rPr lang="ca-ES" sz="2000" dirty="0" err="1">
                <a:solidFill>
                  <a:schemeClr val="tx1"/>
                </a:solidFill>
              </a:rPr>
              <a:t>miljöfrågor</a:t>
            </a:r>
            <a:r>
              <a:rPr lang="ca-ES" sz="2000" dirty="0">
                <a:solidFill>
                  <a:schemeClr val="tx1"/>
                </a:solidFill>
              </a:rPr>
              <a:t> som </a:t>
            </a:r>
            <a:r>
              <a:rPr lang="ca-ES" sz="2000" dirty="0" err="1">
                <a:solidFill>
                  <a:schemeClr val="tx1"/>
                </a:solidFill>
              </a:rPr>
              <a:t>klimatförändring</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vattenkvalitet</a:t>
            </a:r>
            <a:r>
              <a:rPr lang="ca-ES" sz="2000" dirty="0">
                <a:solidFill>
                  <a:schemeClr val="tx1"/>
                </a:solidFill>
              </a:rPr>
              <a:t>?</a:t>
            </a:r>
          </a:p>
        </p:txBody>
      </p:sp>
      <p:pic>
        <p:nvPicPr>
          <p:cNvPr id="11" name="Gráfico 10">
            <a:extLst>
              <a:ext uri="{FF2B5EF4-FFF2-40B4-BE49-F238E27FC236}">
                <a16:creationId xmlns:a16="http://schemas.microsoft.com/office/drawing/2014/main" id="{1CD2E811-F3FE-2193-0857-A6411D83C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D88FF25-8DC6-A084-56A5-767AA61C9F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8CA32E7-B233-8897-33AD-A8FE66233B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00EBA58-CA18-E4DD-920A-3B17DFABA0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22877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es-ES" dirty="0">
                <a:latin typeface="Bebas Neue Regular" panose="020B0606020202050201" pitchFamily="34" charset="0"/>
              </a:rPr>
              <a:t>Se filmen: </a:t>
            </a:r>
            <a:r>
              <a:rPr lang="es-ES" dirty="0" err="1">
                <a:latin typeface="Bebas Neue Regular" panose="020B0606020202050201" pitchFamily="34" charset="0"/>
              </a:rPr>
              <a:t>Ett</a:t>
            </a:r>
            <a:r>
              <a:rPr lang="es-ES" dirty="0">
                <a:latin typeface="Bebas Neue Regular" panose="020B0606020202050201" pitchFamily="34" charset="0"/>
              </a:rPr>
              <a:t> </a:t>
            </a:r>
            <a:r>
              <a:rPr lang="es-ES" dirty="0" err="1">
                <a:latin typeface="Bebas Neue Regular" panose="020B0606020202050201" pitchFamily="34" charset="0"/>
              </a:rPr>
              <a:t>hemligt</a:t>
            </a:r>
            <a:r>
              <a:rPr lang="es-ES" dirty="0">
                <a:latin typeface="Bebas Neue Regular" panose="020B0606020202050201" pitchFamily="34" charset="0"/>
              </a:rPr>
              <a:t> Universum (8 min)</a:t>
            </a:r>
            <a:endParaRPr lang="sv-SE" dirty="0"/>
          </a:p>
        </p:txBody>
      </p:sp>
      <p:pic>
        <p:nvPicPr>
          <p:cNvPr id="3" name="Onlinemedia 2" descr="Ett hemligt universum – en liten film om jord">
            <a:hlinkClick r:id="" action="ppaction://media"/>
            <a:extLst>
              <a:ext uri="{FF2B5EF4-FFF2-40B4-BE49-F238E27FC236}">
                <a16:creationId xmlns:a16="http://schemas.microsoft.com/office/drawing/2014/main" id="{C1E20132-67C1-BE21-96B2-4ACC6821D6C1}"/>
              </a:ext>
            </a:extLst>
          </p:cNvPr>
          <p:cNvPicPr>
            <a:picLocks noRot="1" noChangeAspect="1"/>
          </p:cNvPicPr>
          <p:nvPr>
            <a:videoFile r:link="rId1"/>
          </p:nvPr>
        </p:nvPicPr>
        <p:blipFill>
          <a:blip r:embed="rId4"/>
          <a:stretch>
            <a:fillRect/>
          </a:stretch>
        </p:blipFill>
        <p:spPr>
          <a:xfrm>
            <a:off x="1203124" y="1310913"/>
            <a:ext cx="7107499" cy="4015737"/>
          </a:xfrm>
          <a:prstGeom prst="rect">
            <a:avLst/>
          </a:prstGeom>
        </p:spPr>
      </p:pic>
      <p:sp>
        <p:nvSpPr>
          <p:cNvPr id="4" name="textruta 3">
            <a:extLst>
              <a:ext uri="{FF2B5EF4-FFF2-40B4-BE49-F238E27FC236}">
                <a16:creationId xmlns:a16="http://schemas.microsoft.com/office/drawing/2014/main" id="{70E4FD4F-8A2F-E937-C7D4-8547062AA35D}"/>
              </a:ext>
            </a:extLst>
          </p:cNvPr>
          <p:cNvSpPr txBox="1"/>
          <p:nvPr/>
        </p:nvSpPr>
        <p:spPr>
          <a:xfrm>
            <a:off x="1203124" y="5694744"/>
            <a:ext cx="5267124" cy="369332"/>
          </a:xfrm>
          <a:prstGeom prst="rect">
            <a:avLst/>
          </a:prstGeom>
          <a:noFill/>
        </p:spPr>
        <p:txBody>
          <a:bodyPr wrap="square" rtlCol="0">
            <a:spAutoFit/>
          </a:bodyPr>
          <a:lstStyle/>
          <a:p>
            <a:r>
              <a:rPr lang="sv-SE" dirty="0" err="1"/>
              <a:t>https</a:t>
            </a:r>
            <a:r>
              <a:rPr lang="sv-SE" dirty="0"/>
              <a:t>://</a:t>
            </a:r>
            <a:r>
              <a:rPr lang="sv-SE" dirty="0" err="1"/>
              <a:t>www.youtube.com</a:t>
            </a:r>
            <a:r>
              <a:rPr lang="sv-SE" dirty="0"/>
              <a:t>/</a:t>
            </a:r>
            <a:r>
              <a:rPr lang="sv-SE" dirty="0" err="1"/>
              <a:t>watch?v</a:t>
            </a:r>
            <a:r>
              <a:rPr lang="sv-SE" dirty="0"/>
              <a:t>=K-4owWBe9fQ</a:t>
            </a:r>
          </a:p>
        </p:txBody>
      </p:sp>
    </p:spTree>
    <p:extLst>
      <p:ext uri="{BB962C8B-B14F-4D97-AF65-F5344CB8AC3E}">
        <p14:creationId xmlns:p14="http://schemas.microsoft.com/office/powerpoint/2010/main" val="31886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es-ES" dirty="0">
                <a:latin typeface="Bebas Neue Regular" panose="020B0606020202050201" pitchFamily="34" charset="0"/>
              </a:rPr>
              <a:t>Extra film: </a:t>
            </a:r>
            <a:r>
              <a:rPr lang="es-ES" dirty="0" err="1">
                <a:latin typeface="Bebas Neue Regular" panose="020B0606020202050201" pitchFamily="34" charset="0"/>
              </a:rPr>
              <a:t>WHy</a:t>
            </a:r>
            <a:r>
              <a:rPr lang="es-ES" dirty="0">
                <a:latin typeface="Bebas Neue Regular" panose="020B0606020202050201" pitchFamily="34" charset="0"/>
              </a:rPr>
              <a:t> </a:t>
            </a:r>
            <a:r>
              <a:rPr lang="es-ES" dirty="0" err="1">
                <a:latin typeface="Bebas Neue Regular" panose="020B0606020202050201" pitchFamily="34" charset="0"/>
              </a:rPr>
              <a:t>soil</a:t>
            </a:r>
            <a:r>
              <a:rPr lang="es-ES" dirty="0">
                <a:latin typeface="Bebas Neue Regular" panose="020B0606020202050201" pitchFamily="34" charset="0"/>
              </a:rPr>
              <a:t> </a:t>
            </a:r>
            <a:r>
              <a:rPr lang="es-ES" dirty="0" err="1">
                <a:latin typeface="Bebas Neue Regular" panose="020B0606020202050201" pitchFamily="34" charset="0"/>
              </a:rPr>
              <a:t>is</a:t>
            </a:r>
            <a:r>
              <a:rPr lang="es-ES" dirty="0">
                <a:latin typeface="Bebas Neue Regular" panose="020B0606020202050201" pitchFamily="34" charset="0"/>
              </a:rPr>
              <a:t> </a:t>
            </a:r>
            <a:r>
              <a:rPr lang="es-ES" dirty="0" err="1">
                <a:latin typeface="Bebas Neue Regular" panose="020B0606020202050201" pitchFamily="34" charset="0"/>
              </a:rPr>
              <a:t>important</a:t>
            </a:r>
            <a:r>
              <a:rPr lang="es-ES" dirty="0">
                <a:latin typeface="Bebas Neue Regular" panose="020B0606020202050201" pitchFamily="34" charset="0"/>
              </a:rPr>
              <a:t> (3:19 min)</a:t>
            </a:r>
            <a:endParaRPr lang="sv-SE" dirty="0"/>
          </a:p>
        </p:txBody>
      </p:sp>
      <p:pic>
        <p:nvPicPr>
          <p:cNvPr id="3" name="Onlinemedia 2" descr="Save Soil | Why Soil Is Important | The Planet Voice">
            <a:hlinkClick r:id="" action="ppaction://media"/>
            <a:extLst>
              <a:ext uri="{FF2B5EF4-FFF2-40B4-BE49-F238E27FC236}">
                <a16:creationId xmlns:a16="http://schemas.microsoft.com/office/drawing/2014/main" id="{5E96AB18-9C8B-E190-DD35-4125570BC02E}"/>
              </a:ext>
            </a:extLst>
          </p:cNvPr>
          <p:cNvPicPr>
            <a:picLocks noRot="1" noChangeAspect="1"/>
          </p:cNvPicPr>
          <p:nvPr>
            <a:videoFile r:link="rId1"/>
          </p:nvPr>
        </p:nvPicPr>
        <p:blipFill>
          <a:blip r:embed="rId4"/>
          <a:stretch>
            <a:fillRect/>
          </a:stretch>
        </p:blipFill>
        <p:spPr>
          <a:xfrm>
            <a:off x="1193095" y="1145886"/>
            <a:ext cx="9724287" cy="5494222"/>
          </a:xfrm>
          <a:prstGeom prst="rect">
            <a:avLst/>
          </a:prstGeom>
        </p:spPr>
      </p:pic>
    </p:spTree>
    <p:extLst>
      <p:ext uri="{BB962C8B-B14F-4D97-AF65-F5344CB8AC3E}">
        <p14:creationId xmlns:p14="http://schemas.microsoft.com/office/powerpoint/2010/main" val="32765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BEA-F49B-F483-DEDF-CE1AF8DB05E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076C26C-0E72-8758-4BA0-91A97E32F6A1}"/>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3 (10 min) </a:t>
            </a:r>
            <a:r>
              <a:rPr lang="es-ES" sz="4400" dirty="0">
                <a:latin typeface="Bebas Neue Regular" panose="020B0606020202050201" pitchFamily="34" charset="0"/>
              </a:rPr>
              <a:t> </a:t>
            </a:r>
            <a:r>
              <a:rPr lang="es-ES" sz="4400" dirty="0" err="1">
                <a:latin typeface="Bebas Neue Regular" panose="020B0606020202050201" pitchFamily="34" charset="0"/>
              </a:rPr>
              <a:t>Läxa</a:t>
            </a:r>
            <a:r>
              <a:rPr lang="es-ES" sz="4400" dirty="0">
                <a:latin typeface="Bebas Neue Regular" panose="020B0606020202050201" pitchFamily="34" charset="0"/>
              </a:rPr>
              <a:t> – </a:t>
            </a:r>
            <a:r>
              <a:rPr lang="es-ES" sz="4400" dirty="0" err="1">
                <a:latin typeface="Bebas Neue Regular" panose="020B0606020202050201" pitchFamily="34" charset="0"/>
              </a:rPr>
              <a:t>samla</a:t>
            </a:r>
            <a:r>
              <a:rPr lang="es-ES" sz="4400" dirty="0">
                <a:latin typeface="Bebas Neue Regular" panose="020B0606020202050201" pitchFamily="34" charset="0"/>
              </a:rPr>
              <a:t> in </a:t>
            </a:r>
            <a:r>
              <a:rPr lang="es-ES" sz="4400" dirty="0" err="1">
                <a:latin typeface="Bebas Neue Regular" panose="020B0606020202050201" pitchFamily="34" charset="0"/>
              </a:rPr>
              <a:t>jord</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42056522-968B-3637-D0A8-51A98B866E6A}"/>
              </a:ext>
            </a:extLst>
          </p:cNvPr>
          <p:cNvSpPr txBox="1"/>
          <p:nvPr/>
        </p:nvSpPr>
        <p:spPr>
          <a:xfrm>
            <a:off x="569743" y="1885205"/>
            <a:ext cx="1051559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a:solidFill>
                  <a:schemeClr val="tx1"/>
                </a:solidFill>
              </a:rPr>
              <a:t>Ni </a:t>
            </a:r>
            <a:r>
              <a:rPr lang="ca-ES" sz="2000" dirty="0" err="1">
                <a:solidFill>
                  <a:schemeClr val="tx1"/>
                </a:solidFill>
              </a:rPr>
              <a:t>kommer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delas</a:t>
            </a:r>
            <a:r>
              <a:rPr lang="ca-ES" sz="2000" dirty="0">
                <a:solidFill>
                  <a:schemeClr val="tx1"/>
                </a:solidFill>
              </a:rPr>
              <a:t> in i </a:t>
            </a:r>
            <a:r>
              <a:rPr lang="ca-ES" sz="2000" dirty="0" err="1">
                <a:solidFill>
                  <a:schemeClr val="tx1"/>
                </a:solidFill>
              </a:rPr>
              <a:t>tre</a:t>
            </a:r>
            <a:r>
              <a:rPr lang="ca-ES" sz="2000" dirty="0">
                <a:solidFill>
                  <a:schemeClr val="tx1"/>
                </a:solidFill>
              </a:rPr>
              <a:t> </a:t>
            </a:r>
            <a:r>
              <a:rPr lang="ca-ES" sz="2000" dirty="0" err="1">
                <a:solidFill>
                  <a:schemeClr val="tx1"/>
                </a:solidFill>
              </a:rPr>
              <a:t>grupper</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undersöka</a:t>
            </a:r>
            <a:r>
              <a:rPr lang="ca-ES" sz="2000" dirty="0">
                <a:solidFill>
                  <a:schemeClr val="tx1"/>
                </a:solidFill>
              </a:rPr>
              <a:t> </a:t>
            </a:r>
            <a:r>
              <a:rPr lang="ca-ES" sz="2000" dirty="0" err="1">
                <a:solidFill>
                  <a:schemeClr val="tx1"/>
                </a:solidFill>
              </a:rPr>
              <a:t>olika</a:t>
            </a:r>
            <a:r>
              <a:rPr lang="ca-ES" sz="2000" dirty="0">
                <a:solidFill>
                  <a:schemeClr val="tx1"/>
                </a:solidFill>
              </a:rPr>
              <a:t> </a:t>
            </a:r>
            <a:r>
              <a:rPr lang="ca-ES" sz="2000" dirty="0" err="1">
                <a:solidFill>
                  <a:schemeClr val="tx1"/>
                </a:solidFill>
              </a:rPr>
              <a:t>miljötyper</a:t>
            </a:r>
            <a:r>
              <a:rPr lang="ca-ES" sz="2000" dirty="0">
                <a:solidFill>
                  <a:schemeClr val="tx1"/>
                </a:solidFill>
              </a:rPr>
              <a:t>:</a:t>
            </a:r>
          </a:p>
          <a:p>
            <a:pPr>
              <a:buFont typeface="Arial" panose="020B0604020202020204" pitchFamily="34" charset="0"/>
              <a:buChar char="•"/>
            </a:pPr>
            <a:r>
              <a:rPr lang="ca-ES" sz="2000" dirty="0" err="1">
                <a:solidFill>
                  <a:schemeClr val="tx1"/>
                </a:solidFill>
              </a:rPr>
              <a:t>Trädgård</a:t>
            </a:r>
            <a:endParaRPr lang="ca-ES" sz="2000" dirty="0">
              <a:solidFill>
                <a:schemeClr val="tx1"/>
              </a:solidFill>
            </a:endParaRPr>
          </a:p>
          <a:p>
            <a:pPr>
              <a:buFont typeface="Arial" panose="020B0604020202020204" pitchFamily="34" charset="0"/>
              <a:buChar char="•"/>
            </a:pPr>
            <a:r>
              <a:rPr lang="ca-ES" sz="2000" dirty="0" err="1">
                <a:solidFill>
                  <a:schemeClr val="tx1"/>
                </a:solidFill>
              </a:rPr>
              <a:t>Lövskog</a:t>
            </a:r>
            <a:r>
              <a:rPr lang="ca-ES" sz="2000" dirty="0">
                <a:solidFill>
                  <a:schemeClr val="tx1"/>
                </a:solidFill>
              </a:rPr>
              <a:t> </a:t>
            </a:r>
          </a:p>
          <a:p>
            <a:pPr>
              <a:buFont typeface="Arial" panose="020B0604020202020204" pitchFamily="34" charset="0"/>
              <a:buChar char="•"/>
            </a:pPr>
            <a:r>
              <a:rPr lang="ca-ES" sz="2000" dirty="0" err="1">
                <a:solidFill>
                  <a:schemeClr val="tx1"/>
                </a:solidFill>
              </a:rPr>
              <a:t>Stad</a:t>
            </a: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a:p>
            <a:pPr marL="0" indent="0">
              <a:buNone/>
            </a:pPr>
            <a:r>
              <a:rPr lang="ca-ES" sz="2000" dirty="0">
                <a:solidFill>
                  <a:schemeClr val="tx1"/>
                </a:solidFill>
              </a:rPr>
              <a:t>Till </a:t>
            </a:r>
            <a:r>
              <a:rPr lang="ca-ES" sz="2000" dirty="0" err="1">
                <a:solidFill>
                  <a:schemeClr val="tx1"/>
                </a:solidFill>
              </a:rPr>
              <a:t>nästa</a:t>
            </a:r>
            <a:r>
              <a:rPr lang="ca-ES" sz="2000" dirty="0">
                <a:solidFill>
                  <a:schemeClr val="tx1"/>
                </a:solidFill>
              </a:rPr>
              <a:t> </a:t>
            </a:r>
            <a:r>
              <a:rPr lang="ca-ES" sz="2000" dirty="0" err="1">
                <a:solidFill>
                  <a:schemeClr val="tx1"/>
                </a:solidFill>
              </a:rPr>
              <a:t>lektion</a:t>
            </a:r>
            <a:r>
              <a:rPr lang="ca-ES" sz="2000" dirty="0">
                <a:solidFill>
                  <a:schemeClr val="tx1"/>
                </a:solidFill>
              </a:rPr>
              <a:t> </a:t>
            </a:r>
            <a:r>
              <a:rPr lang="ca-ES" sz="2000" dirty="0" err="1">
                <a:solidFill>
                  <a:schemeClr val="tx1"/>
                </a:solidFill>
              </a:rPr>
              <a:t>ska</a:t>
            </a:r>
            <a:r>
              <a:rPr lang="ca-ES" sz="2000" dirty="0">
                <a:solidFill>
                  <a:schemeClr val="tx1"/>
                </a:solidFill>
              </a:rPr>
              <a:t> ni </a:t>
            </a:r>
            <a:r>
              <a:rPr lang="ca-ES" sz="2000" dirty="0" err="1">
                <a:solidFill>
                  <a:schemeClr val="tx1"/>
                </a:solidFill>
              </a:rPr>
              <a:t>samla</a:t>
            </a:r>
            <a:r>
              <a:rPr lang="ca-ES" sz="2000" dirty="0">
                <a:solidFill>
                  <a:schemeClr val="tx1"/>
                </a:solidFill>
              </a:rPr>
              <a:t> in </a:t>
            </a:r>
            <a:r>
              <a:rPr lang="ca-ES" sz="2000" dirty="0" err="1">
                <a:solidFill>
                  <a:schemeClr val="tx1"/>
                </a:solidFill>
              </a:rPr>
              <a:t>jordprover</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miljötypen</a:t>
            </a:r>
            <a:r>
              <a:rPr lang="ca-ES" sz="2000" dirty="0">
                <a:solidFill>
                  <a:schemeClr val="tx1"/>
                </a:solidFill>
              </a:rPr>
              <a:t> ni </a:t>
            </a:r>
            <a:r>
              <a:rPr lang="ca-ES" sz="2000" dirty="0" err="1">
                <a:solidFill>
                  <a:schemeClr val="tx1"/>
                </a:solidFill>
              </a:rPr>
              <a:t>tilldelats</a:t>
            </a:r>
            <a:r>
              <a:rPr lang="ca-ES" sz="2000" dirty="0">
                <a:solidFill>
                  <a:schemeClr val="tx1"/>
                </a:solidFill>
              </a:rPr>
              <a:t>.</a:t>
            </a:r>
          </a:p>
          <a:p>
            <a:pPr>
              <a:buFont typeface="Arial" panose="020B0604020202020204" pitchFamily="34" charset="0"/>
              <a:buChar char="•"/>
            </a:pPr>
            <a:r>
              <a:rPr lang="ca-ES" sz="2000" dirty="0" err="1">
                <a:solidFill>
                  <a:schemeClr val="tx1"/>
                </a:solidFill>
              </a:rPr>
              <a:t>Samla</a:t>
            </a:r>
            <a:r>
              <a:rPr lang="ca-ES" sz="2000" dirty="0">
                <a:solidFill>
                  <a:schemeClr val="tx1"/>
                </a:solidFill>
              </a:rPr>
              <a:t> in </a:t>
            </a:r>
            <a:r>
              <a:rPr lang="ca-ES" sz="2000" dirty="0" err="1">
                <a:solidFill>
                  <a:schemeClr val="tx1"/>
                </a:solidFill>
              </a:rPr>
              <a:t>flera</a:t>
            </a:r>
            <a:r>
              <a:rPr lang="ca-ES" sz="2000" dirty="0">
                <a:solidFill>
                  <a:schemeClr val="tx1"/>
                </a:solidFill>
              </a:rPr>
              <a:t> </a:t>
            </a:r>
            <a:r>
              <a:rPr lang="ca-ES" sz="2000" dirty="0" err="1">
                <a:solidFill>
                  <a:schemeClr val="tx1"/>
                </a:solidFill>
              </a:rPr>
              <a:t>prover</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varje</a:t>
            </a:r>
            <a:r>
              <a:rPr lang="ca-ES" sz="2000" dirty="0">
                <a:solidFill>
                  <a:schemeClr val="tx1"/>
                </a:solidFill>
              </a:rPr>
              <a:t> </a:t>
            </a:r>
            <a:r>
              <a:rPr lang="ca-ES" sz="2000" dirty="0" err="1">
                <a:solidFill>
                  <a:schemeClr val="tx1"/>
                </a:solidFill>
              </a:rPr>
              <a:t>område</a:t>
            </a:r>
            <a:endParaRPr lang="ca-ES" sz="2000" dirty="0">
              <a:solidFill>
                <a:schemeClr val="tx1"/>
              </a:solidFill>
            </a:endParaRPr>
          </a:p>
          <a:p>
            <a:pPr>
              <a:buFont typeface="Arial" panose="020B0604020202020204" pitchFamily="34" charset="0"/>
              <a:buChar char="•"/>
            </a:pPr>
            <a:r>
              <a:rPr lang="ca-ES" sz="2000" dirty="0" err="1">
                <a:solidFill>
                  <a:schemeClr val="tx1"/>
                </a:solidFill>
              </a:rPr>
              <a:t>Märk</a:t>
            </a:r>
            <a:r>
              <a:rPr lang="ca-ES" sz="2000" dirty="0">
                <a:solidFill>
                  <a:schemeClr val="tx1"/>
                </a:solidFill>
              </a:rPr>
              <a:t> </a:t>
            </a:r>
            <a:r>
              <a:rPr lang="ca-ES" sz="2000" dirty="0" err="1">
                <a:solidFill>
                  <a:schemeClr val="tx1"/>
                </a:solidFill>
              </a:rPr>
              <a:t>proverna</a:t>
            </a:r>
            <a:r>
              <a:rPr lang="ca-ES" sz="2000" dirty="0">
                <a:solidFill>
                  <a:schemeClr val="tx1"/>
                </a:solidFill>
              </a:rPr>
              <a:t> </a:t>
            </a:r>
            <a:r>
              <a:rPr lang="ca-ES" sz="2000" dirty="0" err="1">
                <a:solidFill>
                  <a:schemeClr val="tx1"/>
                </a:solidFill>
              </a:rPr>
              <a:t>med</a:t>
            </a:r>
            <a:r>
              <a:rPr lang="ca-ES" sz="2000" dirty="0">
                <a:solidFill>
                  <a:schemeClr val="tx1"/>
                </a:solidFill>
              </a:rPr>
              <a:t> era </a:t>
            </a:r>
            <a:r>
              <a:rPr lang="ca-ES" sz="2000" dirty="0" err="1">
                <a:solidFill>
                  <a:schemeClr val="tx1"/>
                </a:solidFill>
              </a:rPr>
              <a:t>namn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miljötyp</a:t>
            </a:r>
            <a:endParaRPr lang="ca-ES" sz="2000" dirty="0">
              <a:solidFill>
                <a:schemeClr val="tx1"/>
              </a:solidFill>
            </a:endParaRPr>
          </a:p>
        </p:txBody>
      </p:sp>
      <p:pic>
        <p:nvPicPr>
          <p:cNvPr id="11" name="Gráfico 10">
            <a:extLst>
              <a:ext uri="{FF2B5EF4-FFF2-40B4-BE49-F238E27FC236}">
                <a16:creationId xmlns:a16="http://schemas.microsoft.com/office/drawing/2014/main" id="{EA44745C-36C6-01DF-35B9-B56F579CAF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C7461DE-B0D5-913B-0D23-E31B739C1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F5C8D28-CEA8-937C-5E55-8E7C6B7283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5C98005-8517-04B9-ED5A-59CAA5D4C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05209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3559"/>
          </a:srgbClr>
        </a:solidFill>
        <a:effectLst/>
      </p:bgPr>
    </p:bg>
    <p:spTree>
      <p:nvGrpSpPr>
        <p:cNvPr id="1" name="">
          <a:extLst>
            <a:ext uri="{FF2B5EF4-FFF2-40B4-BE49-F238E27FC236}">
              <a16:creationId xmlns:a16="http://schemas.microsoft.com/office/drawing/2014/main" id="{A031CDF5-0D7D-A18F-7C2C-02E934F01631}"/>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B83CF2F-EDA7-EB28-9AD1-17C38E6A43D5}"/>
              </a:ext>
            </a:extLst>
          </p:cNvPr>
          <p:cNvSpPr txBox="1"/>
          <p:nvPr/>
        </p:nvSpPr>
        <p:spPr>
          <a:xfrm>
            <a:off x="464043" y="545281"/>
            <a:ext cx="5293350" cy="1200329"/>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2 </a:t>
            </a:r>
            <a:r>
              <a:rPr lang="es-ES" sz="3600" dirty="0" err="1">
                <a:solidFill>
                  <a:srgbClr val="0CB08E"/>
                </a:solidFill>
                <a:latin typeface="Bebas Neue Regular" panose="020B0606020202050201" pitchFamily="34" charset="0"/>
              </a:rPr>
              <a:t>Jord</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från</a:t>
            </a:r>
            <a:r>
              <a:rPr lang="es-ES" sz="3600" dirty="0">
                <a:solidFill>
                  <a:srgbClr val="0CB08E"/>
                </a:solidFill>
                <a:latin typeface="Bebas Neue Regular" panose="020B0606020202050201" pitchFamily="34" charset="0"/>
              </a:rPr>
              <a:t> </a:t>
            </a:r>
            <a:br>
              <a:rPr lang="es-ES" sz="3600" dirty="0">
                <a:solidFill>
                  <a:srgbClr val="0CB08E"/>
                </a:solidFill>
                <a:latin typeface="Bebas Neue Regular" panose="020B0606020202050201" pitchFamily="34" charset="0"/>
              </a:rPr>
            </a:br>
            <a:r>
              <a:rPr lang="es-ES" sz="3600" dirty="0" err="1">
                <a:solidFill>
                  <a:srgbClr val="0CB08E"/>
                </a:solidFill>
                <a:latin typeface="Bebas Neue Regular" panose="020B0606020202050201" pitchFamily="34" charset="0"/>
              </a:rPr>
              <a:t>olika</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miljötyper</a:t>
            </a:r>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18FAD350-E5C8-0C71-B925-2FF273B08841}"/>
              </a:ext>
            </a:extLst>
          </p:cNvPr>
          <p:cNvSpPr txBox="1"/>
          <p:nvPr/>
        </p:nvSpPr>
        <p:spPr>
          <a:xfrm>
            <a:off x="464043" y="1847926"/>
            <a:ext cx="5011009" cy="367023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solidFill>
                  <a:schemeClr val="tx1"/>
                </a:solidFill>
              </a:rPr>
              <a:t>Eleverna</a:t>
            </a:r>
            <a:r>
              <a:rPr lang="ca-ES" b="1" dirty="0">
                <a:solidFill>
                  <a:schemeClr val="tx1"/>
                </a:solidFill>
              </a:rPr>
              <a:t> </a:t>
            </a:r>
            <a:r>
              <a:rPr lang="ca-ES" b="1" dirty="0" err="1">
                <a:solidFill>
                  <a:schemeClr val="tx1"/>
                </a:solidFill>
              </a:rPr>
              <a:t>tittar</a:t>
            </a:r>
            <a:r>
              <a:rPr lang="ca-ES" b="1" dirty="0">
                <a:solidFill>
                  <a:schemeClr val="tx1"/>
                </a:solidFill>
              </a:rPr>
              <a:t> </a:t>
            </a:r>
            <a:r>
              <a:rPr lang="ca-ES" b="1" dirty="0" err="1">
                <a:solidFill>
                  <a:schemeClr val="tx1"/>
                </a:solidFill>
              </a:rPr>
              <a:t>på</a:t>
            </a:r>
            <a:r>
              <a:rPr lang="ca-ES" b="1" dirty="0">
                <a:solidFill>
                  <a:schemeClr val="tx1"/>
                </a:solidFill>
              </a:rPr>
              <a:t> </a:t>
            </a:r>
            <a:r>
              <a:rPr lang="ca-ES" b="1" dirty="0" err="1">
                <a:solidFill>
                  <a:schemeClr val="tx1"/>
                </a:solidFill>
              </a:rPr>
              <a:t>och</a:t>
            </a:r>
            <a:r>
              <a:rPr lang="ca-ES" b="1" dirty="0">
                <a:solidFill>
                  <a:schemeClr val="tx1"/>
                </a:solidFill>
              </a:rPr>
              <a:t> </a:t>
            </a:r>
            <a:r>
              <a:rPr lang="ca-ES" b="1" dirty="0" err="1">
                <a:solidFill>
                  <a:schemeClr val="tx1"/>
                </a:solidFill>
              </a:rPr>
              <a:t>analyserar</a:t>
            </a:r>
            <a:r>
              <a:rPr lang="ca-ES" b="1" dirty="0">
                <a:solidFill>
                  <a:schemeClr val="tx1"/>
                </a:solidFill>
              </a:rPr>
              <a:t> </a:t>
            </a:r>
            <a:r>
              <a:rPr lang="ca-ES" b="1" dirty="0" err="1">
                <a:solidFill>
                  <a:schemeClr val="tx1"/>
                </a:solidFill>
              </a:rPr>
              <a:t>jordproverna</a:t>
            </a:r>
            <a:r>
              <a:rPr lang="ca-ES" b="1" dirty="0">
                <a:solidFill>
                  <a:schemeClr val="tx1"/>
                </a:solidFill>
              </a:rPr>
              <a:t> </a:t>
            </a:r>
            <a:r>
              <a:rPr lang="ca-ES" b="1" dirty="0" err="1">
                <a:solidFill>
                  <a:schemeClr val="tx1"/>
                </a:solidFill>
              </a:rPr>
              <a:t>från</a:t>
            </a:r>
            <a:r>
              <a:rPr lang="ca-ES" b="1" dirty="0">
                <a:solidFill>
                  <a:schemeClr val="tx1"/>
                </a:solidFill>
              </a:rPr>
              <a:t> </a:t>
            </a:r>
            <a:br>
              <a:rPr lang="ca-ES" b="1" dirty="0">
                <a:solidFill>
                  <a:schemeClr val="tx1"/>
                </a:solidFill>
              </a:rPr>
            </a:br>
            <a:r>
              <a:rPr lang="ca-ES" b="1" dirty="0" err="1">
                <a:solidFill>
                  <a:schemeClr val="tx1"/>
                </a:solidFill>
              </a:rPr>
              <a:t>trädgård</a:t>
            </a:r>
            <a:r>
              <a:rPr lang="ca-ES" b="1" dirty="0">
                <a:solidFill>
                  <a:schemeClr val="tx1"/>
                </a:solidFill>
              </a:rPr>
              <a:t>, </a:t>
            </a:r>
            <a:r>
              <a:rPr lang="ca-ES" b="1" dirty="0" err="1">
                <a:solidFill>
                  <a:schemeClr val="tx1"/>
                </a:solidFill>
              </a:rPr>
              <a:t>lövskog</a:t>
            </a:r>
            <a:r>
              <a:rPr lang="ca-ES" b="1" dirty="0">
                <a:solidFill>
                  <a:schemeClr val="tx1"/>
                </a:solidFill>
              </a:rPr>
              <a:t>, </a:t>
            </a:r>
            <a:r>
              <a:rPr lang="ca-ES" b="1" dirty="0" err="1">
                <a:solidFill>
                  <a:schemeClr val="tx1"/>
                </a:solidFill>
              </a:rPr>
              <a:t>stad</a:t>
            </a:r>
            <a:r>
              <a:rPr lang="ca-ES" b="1" dirty="0">
                <a:solidFill>
                  <a:schemeClr val="tx1"/>
                </a:solidFill>
              </a:rPr>
              <a:t> </a:t>
            </a:r>
            <a:r>
              <a:rPr lang="ca-ES" b="1" dirty="0" err="1">
                <a:solidFill>
                  <a:schemeClr val="tx1"/>
                </a:solidFill>
              </a:rPr>
              <a:t>för</a:t>
            </a:r>
            <a:r>
              <a:rPr lang="ca-ES" b="1" dirty="0">
                <a:solidFill>
                  <a:schemeClr val="tx1"/>
                </a:solidFill>
              </a:rPr>
              <a:t> </a:t>
            </a:r>
            <a:r>
              <a:rPr lang="ca-ES" b="1" dirty="0" err="1">
                <a:solidFill>
                  <a:schemeClr val="tx1"/>
                </a:solidFill>
              </a:rPr>
              <a:t>att</a:t>
            </a:r>
            <a:r>
              <a:rPr lang="ca-ES" b="1" dirty="0">
                <a:solidFill>
                  <a:schemeClr val="tx1"/>
                </a:solidFill>
              </a:rPr>
              <a:t> </a:t>
            </a:r>
            <a:r>
              <a:rPr lang="ca-ES" b="1" dirty="0" err="1">
                <a:solidFill>
                  <a:schemeClr val="tx1"/>
                </a:solidFill>
              </a:rPr>
              <a:t>undersöka</a:t>
            </a:r>
            <a:r>
              <a:rPr lang="ca-ES" b="1" dirty="0">
                <a:solidFill>
                  <a:schemeClr val="tx1"/>
                </a:solidFill>
              </a:rPr>
              <a:t> </a:t>
            </a:r>
            <a:r>
              <a:rPr lang="ca-ES" b="1" dirty="0" err="1">
                <a:solidFill>
                  <a:schemeClr val="tx1"/>
                </a:solidFill>
              </a:rPr>
              <a:t>skillnaderna</a:t>
            </a:r>
            <a:r>
              <a:rPr lang="ca-ES" b="1" dirty="0">
                <a:solidFill>
                  <a:schemeClr val="tx1"/>
                </a:solidFill>
              </a:rPr>
              <a:t> </a:t>
            </a:r>
            <a:br>
              <a:rPr lang="ca-ES" b="1" dirty="0">
                <a:solidFill>
                  <a:schemeClr val="tx1"/>
                </a:solidFill>
              </a:rPr>
            </a:br>
            <a:r>
              <a:rPr lang="ca-ES" b="1" dirty="0" err="1">
                <a:solidFill>
                  <a:schemeClr val="tx1"/>
                </a:solidFill>
              </a:rPr>
              <a:t>mellan</a:t>
            </a:r>
            <a:r>
              <a:rPr lang="ca-ES" b="1" dirty="0">
                <a:solidFill>
                  <a:schemeClr val="tx1"/>
                </a:solidFill>
              </a:rPr>
              <a:t> </a:t>
            </a:r>
            <a:r>
              <a:rPr lang="ca-ES" b="1" dirty="0" err="1">
                <a:solidFill>
                  <a:schemeClr val="tx1"/>
                </a:solidFill>
              </a:rPr>
              <a:t>olika</a:t>
            </a:r>
            <a:r>
              <a:rPr lang="ca-ES" b="1" dirty="0">
                <a:solidFill>
                  <a:schemeClr val="tx1"/>
                </a:solidFill>
              </a:rPr>
              <a:t> </a:t>
            </a:r>
            <a:r>
              <a:rPr lang="ca-ES" b="1" dirty="0" err="1">
                <a:solidFill>
                  <a:schemeClr val="tx1"/>
                </a:solidFill>
              </a:rPr>
              <a:t>jordtyper</a:t>
            </a:r>
            <a:r>
              <a:rPr lang="ca-ES" b="1" dirty="0">
                <a:solidFill>
                  <a:schemeClr val="tx1"/>
                </a:solidFill>
              </a:rPr>
              <a:t>.  </a:t>
            </a:r>
          </a:p>
          <a:p>
            <a:pPr marL="0" indent="0">
              <a:buNone/>
            </a:pPr>
            <a:endParaRPr lang="sv-SE" b="1" dirty="0">
              <a:solidFill>
                <a:srgbClr val="0CAF8F"/>
              </a:solidFill>
            </a:endParaRPr>
          </a:p>
          <a:p>
            <a:pPr marL="0" indent="0">
              <a:buNone/>
            </a:pPr>
            <a:r>
              <a:rPr lang="sv-SE" b="1" dirty="0">
                <a:solidFill>
                  <a:srgbClr val="0CAF8F"/>
                </a:solidFill>
              </a:rPr>
              <a:t>Ämne: </a:t>
            </a:r>
            <a:r>
              <a:rPr lang="sv-SE" dirty="0">
                <a:solidFill>
                  <a:schemeClr val="tx1"/>
                </a:solidFill>
              </a:rPr>
              <a:t>Biologi och matematik</a:t>
            </a:r>
          </a:p>
          <a:p>
            <a:pPr marL="0" indent="0">
              <a:buNone/>
            </a:pPr>
            <a:r>
              <a:rPr lang="sv-SE" b="1" dirty="0">
                <a:solidFill>
                  <a:srgbClr val="0CAF8F"/>
                </a:solidFill>
              </a:rPr>
              <a:t>Undervisningstid: </a:t>
            </a:r>
            <a:r>
              <a:rPr lang="sv-SE" dirty="0">
                <a:solidFill>
                  <a:schemeClr val="tx1"/>
                </a:solidFill>
              </a:rPr>
              <a:t>30 minuter, uppdelat i två block</a:t>
            </a:r>
          </a:p>
          <a:p>
            <a:pPr marL="0" indent="0">
              <a:buNone/>
            </a:pPr>
            <a:r>
              <a:rPr lang="sv-SE" b="1" dirty="0">
                <a:solidFill>
                  <a:srgbClr val="0CAF8F"/>
                </a:solidFill>
              </a:rPr>
              <a:t>Material:  </a:t>
            </a:r>
          </a:p>
          <a:p>
            <a:pPr marL="171450" indent="-171450">
              <a:buFont typeface="Arial" panose="020B0604020202020204" pitchFamily="34" charset="0"/>
              <a:buChar char="•"/>
            </a:pPr>
            <a:r>
              <a:rPr lang="sv-SE" dirty="0">
                <a:solidFill>
                  <a:schemeClr val="tx1"/>
                </a:solidFill>
              </a:rPr>
              <a:t>Jordprover, som eleverna samlat in efter instruktioner</a:t>
            </a:r>
          </a:p>
          <a:p>
            <a:pPr marL="171450" indent="-171450">
              <a:buFont typeface="Arial" panose="020B0604020202020204" pitchFamily="34" charset="0"/>
              <a:buChar char="•"/>
            </a:pPr>
            <a:r>
              <a:rPr lang="sv-SE" dirty="0" err="1">
                <a:solidFill>
                  <a:schemeClr val="tx1"/>
                </a:solidFill>
              </a:rPr>
              <a:t>Ev</a:t>
            </a:r>
            <a:r>
              <a:rPr lang="sv-SE" dirty="0">
                <a:solidFill>
                  <a:schemeClr val="tx1"/>
                </a:solidFill>
              </a:rPr>
              <a:t> ett nätbaserat verktyg för att visa resultaten från jordprover. Till exempel  </a:t>
            </a:r>
            <a:r>
              <a:rPr lang="sv-SE" dirty="0">
                <a:hlinkClick r:id="rId2"/>
              </a:rPr>
              <a:t>www.canva.com</a:t>
            </a:r>
            <a:r>
              <a:rPr lang="sv-SE" dirty="0"/>
              <a:t> </a:t>
            </a:r>
            <a:r>
              <a:rPr lang="sv-SE" dirty="0">
                <a:solidFill>
                  <a:schemeClr val="tx1"/>
                </a:solidFill>
              </a:rPr>
              <a:t>eller  </a:t>
            </a:r>
            <a:r>
              <a:rPr lang="sv-SE" dirty="0">
                <a:hlinkClick r:id="rId3"/>
              </a:rPr>
              <a:t>www.padlet.com</a:t>
            </a:r>
            <a:endParaRPr lang="sv-SE" dirty="0"/>
          </a:p>
          <a:p>
            <a:pPr marL="0" indent="0">
              <a:buNone/>
            </a:pPr>
            <a:br>
              <a:rPr lang="sv-SE" dirty="0"/>
            </a:br>
            <a:endParaRPr lang="es-ES" dirty="0"/>
          </a:p>
        </p:txBody>
      </p:sp>
      <p:pic>
        <p:nvPicPr>
          <p:cNvPr id="8" name="Bildobjekt 7" descr="En bild som visar person, utomhus, mark, hand&#10;&#10;AI-genererat innehåll kan vara felaktigt.">
            <a:extLst>
              <a:ext uri="{FF2B5EF4-FFF2-40B4-BE49-F238E27FC236}">
                <a16:creationId xmlns:a16="http://schemas.microsoft.com/office/drawing/2014/main" id="{71AC9291-1100-DF77-167D-82D92BEF41DC}"/>
              </a:ext>
            </a:extLst>
          </p:cNvPr>
          <p:cNvPicPr>
            <a:picLocks noChangeAspect="1"/>
          </p:cNvPicPr>
          <p:nvPr/>
        </p:nvPicPr>
        <p:blipFill>
          <a:blip r:embed="rId4">
            <a:extLst>
              <a:ext uri="{28A0092B-C50C-407E-A947-70E740481C1C}">
                <a14:useLocalDpi xmlns:a14="http://schemas.microsoft.com/office/drawing/2010/main" val="0"/>
              </a:ext>
            </a:extLst>
          </a:blip>
          <a:srcRect l="17995" r="15192"/>
          <a:stretch>
            <a:fillRect/>
          </a:stretch>
        </p:blipFill>
        <p:spPr>
          <a:xfrm>
            <a:off x="5819029" y="-34849"/>
            <a:ext cx="6993744" cy="6977515"/>
          </a:xfrm>
          <a:prstGeom prst="rect">
            <a:avLst/>
          </a:prstGeom>
        </p:spPr>
      </p:pic>
    </p:spTree>
    <p:extLst>
      <p:ext uri="{BB962C8B-B14F-4D97-AF65-F5344CB8AC3E}">
        <p14:creationId xmlns:p14="http://schemas.microsoft.com/office/powerpoint/2010/main" val="3048793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5F8839F-4324-D3F4-DD67-013383F3E25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6D47D2A-E00C-713F-21CE-7B3A7D386B0C}"/>
              </a:ext>
            </a:extLst>
          </p:cNvPr>
          <p:cNvSpPr txBox="1"/>
          <p:nvPr/>
        </p:nvSpPr>
        <p:spPr>
          <a:xfrm>
            <a:off x="597312" y="181808"/>
            <a:ext cx="7613038" cy="707886"/>
          </a:xfrm>
          <a:prstGeom prst="rect">
            <a:avLst/>
          </a:prstGeom>
          <a:noFill/>
        </p:spPr>
        <p:txBody>
          <a:bodyPr wrap="square" rtlCol="0">
            <a:spAutoFit/>
          </a:bodyPr>
          <a:lstStyle/>
          <a:p>
            <a:r>
              <a:rPr lang="es-ES" sz="4000" dirty="0">
                <a:solidFill>
                  <a:srgbClr val="0CB08E"/>
                </a:solidFill>
                <a:latin typeface="Bebas Neue Regular" panose="020B0606020202050201" pitchFamily="34" charset="0"/>
              </a:rPr>
              <a:t>FÖR LÄRARE: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2 </a:t>
            </a:r>
          </a:p>
        </p:txBody>
      </p:sp>
      <p:sp>
        <p:nvSpPr>
          <p:cNvPr id="7" name="CuadroTexto 8">
            <a:extLst>
              <a:ext uri="{FF2B5EF4-FFF2-40B4-BE49-F238E27FC236}">
                <a16:creationId xmlns:a16="http://schemas.microsoft.com/office/drawing/2014/main" id="{255413C8-9A29-F671-7B25-DF576186DC75}"/>
              </a:ext>
            </a:extLst>
          </p:cNvPr>
          <p:cNvSpPr txBox="1"/>
          <p:nvPr/>
        </p:nvSpPr>
        <p:spPr>
          <a:xfrm>
            <a:off x="597312" y="889694"/>
            <a:ext cx="10515599" cy="450123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a:solidFill>
                  <a:schemeClr val="tx1"/>
                </a:solidFill>
              </a:rPr>
              <a:t>BLOCK 1 (15 min):</a:t>
            </a:r>
          </a:p>
          <a:p>
            <a:pPr marL="0" indent="0">
              <a:buNone/>
            </a:pPr>
            <a:r>
              <a:rPr lang="ca-ES" dirty="0" err="1">
                <a:solidFill>
                  <a:schemeClr val="tx1"/>
                </a:solidFill>
              </a:rPr>
              <a:t>Eleverna</a:t>
            </a:r>
            <a:r>
              <a:rPr lang="ca-ES" dirty="0">
                <a:solidFill>
                  <a:schemeClr val="tx1"/>
                </a:solidFill>
              </a:rPr>
              <a:t> </a:t>
            </a:r>
            <a:r>
              <a:rPr lang="ca-ES" dirty="0" err="1">
                <a:solidFill>
                  <a:schemeClr val="tx1"/>
                </a:solidFill>
              </a:rPr>
              <a:t>ska</a:t>
            </a:r>
            <a:r>
              <a:rPr lang="ca-ES" dirty="0">
                <a:solidFill>
                  <a:schemeClr val="tx1"/>
                </a:solidFill>
              </a:rPr>
              <a:t> </a:t>
            </a:r>
            <a:r>
              <a:rPr lang="ca-ES" dirty="0" err="1">
                <a:solidFill>
                  <a:schemeClr val="tx1"/>
                </a:solidFill>
              </a:rPr>
              <a:t>analysera</a:t>
            </a:r>
            <a:r>
              <a:rPr lang="ca-ES" dirty="0">
                <a:solidFill>
                  <a:schemeClr val="tx1"/>
                </a:solidFill>
              </a:rPr>
              <a:t> </a:t>
            </a:r>
            <a:r>
              <a:rPr lang="ca-ES" dirty="0" err="1">
                <a:solidFill>
                  <a:schemeClr val="tx1"/>
                </a:solidFill>
              </a:rPr>
              <a:t>jordproverna</a:t>
            </a:r>
            <a:r>
              <a:rPr lang="ca-ES" dirty="0">
                <a:solidFill>
                  <a:schemeClr val="tx1"/>
                </a:solidFill>
              </a:rPr>
              <a:t> </a:t>
            </a:r>
            <a:r>
              <a:rPr lang="ca-ES" dirty="0" err="1">
                <a:solidFill>
                  <a:schemeClr val="tx1"/>
                </a:solidFill>
              </a:rPr>
              <a:t>från</a:t>
            </a:r>
            <a:r>
              <a:rPr lang="ca-ES" dirty="0">
                <a:solidFill>
                  <a:schemeClr val="tx1"/>
                </a:solidFill>
              </a:rPr>
              <a:t> de </a:t>
            </a:r>
            <a:r>
              <a:rPr lang="ca-ES" dirty="0" err="1">
                <a:solidFill>
                  <a:schemeClr val="tx1"/>
                </a:solidFill>
              </a:rPr>
              <a:t>olika</a:t>
            </a:r>
            <a:r>
              <a:rPr lang="ca-ES" dirty="0">
                <a:solidFill>
                  <a:schemeClr val="tx1"/>
                </a:solidFill>
              </a:rPr>
              <a:t> </a:t>
            </a:r>
            <a:r>
              <a:rPr lang="ca-ES" dirty="0" err="1">
                <a:solidFill>
                  <a:schemeClr val="tx1"/>
                </a:solidFill>
              </a:rPr>
              <a:t>miljöerna</a:t>
            </a:r>
            <a:r>
              <a:rPr lang="ca-ES" dirty="0">
                <a:solidFill>
                  <a:schemeClr val="tx1"/>
                </a:solidFill>
              </a:rPr>
              <a:t> (</a:t>
            </a:r>
            <a:r>
              <a:rPr lang="ca-ES" dirty="0" err="1">
                <a:solidFill>
                  <a:schemeClr val="tx1"/>
                </a:solidFill>
              </a:rPr>
              <a:t>trädgård</a:t>
            </a:r>
            <a:r>
              <a:rPr lang="ca-ES" dirty="0">
                <a:solidFill>
                  <a:schemeClr val="tx1"/>
                </a:solidFill>
              </a:rPr>
              <a:t>, </a:t>
            </a:r>
            <a:r>
              <a:rPr lang="ca-ES" dirty="0" err="1">
                <a:solidFill>
                  <a:schemeClr val="tx1"/>
                </a:solidFill>
              </a:rPr>
              <a:t>lövskog</a:t>
            </a:r>
            <a:r>
              <a:rPr lang="ca-ES" dirty="0">
                <a:solidFill>
                  <a:schemeClr val="tx1"/>
                </a:solidFill>
              </a:rPr>
              <a:t>, </a:t>
            </a:r>
            <a:r>
              <a:rPr lang="ca-ES" dirty="0" err="1">
                <a:solidFill>
                  <a:schemeClr val="tx1"/>
                </a:solidFill>
              </a:rPr>
              <a:t>stad</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undersöka</a:t>
            </a:r>
            <a:r>
              <a:rPr lang="ca-ES" dirty="0">
                <a:solidFill>
                  <a:schemeClr val="tx1"/>
                </a:solidFill>
              </a:rPr>
              <a:t> </a:t>
            </a:r>
            <a:r>
              <a:rPr lang="ca-ES" dirty="0" err="1">
                <a:solidFill>
                  <a:schemeClr val="tx1"/>
                </a:solidFill>
              </a:rPr>
              <a:t>jordens</a:t>
            </a:r>
            <a:r>
              <a:rPr lang="ca-ES" dirty="0">
                <a:solidFill>
                  <a:schemeClr val="tx1"/>
                </a:solidFill>
              </a:rPr>
              <a:t> </a:t>
            </a:r>
            <a:r>
              <a:rPr lang="ca-ES" dirty="0" err="1">
                <a:solidFill>
                  <a:schemeClr val="tx1"/>
                </a:solidFill>
              </a:rPr>
              <a:t>sammansättning</a:t>
            </a:r>
            <a:r>
              <a:rPr lang="ca-ES" dirty="0">
                <a:solidFill>
                  <a:schemeClr val="tx1"/>
                </a:solidFill>
              </a:rPr>
              <a:t> </a:t>
            </a:r>
            <a:r>
              <a:rPr lang="ca-ES" dirty="0" err="1">
                <a:solidFill>
                  <a:schemeClr val="tx1"/>
                </a:solidFill>
              </a:rPr>
              <a:t>och</a:t>
            </a:r>
            <a:r>
              <a:rPr lang="ca-ES" dirty="0">
                <a:solidFill>
                  <a:schemeClr val="tx1"/>
                </a:solidFill>
              </a:rPr>
              <a:t> de </a:t>
            </a:r>
            <a:r>
              <a:rPr lang="ca-ES" dirty="0" err="1">
                <a:solidFill>
                  <a:schemeClr val="tx1"/>
                </a:solidFill>
              </a:rPr>
              <a:t>biologiska</a:t>
            </a:r>
            <a:r>
              <a:rPr lang="ca-ES" dirty="0">
                <a:solidFill>
                  <a:schemeClr val="tx1"/>
                </a:solidFill>
              </a:rPr>
              <a:t> </a:t>
            </a:r>
            <a:r>
              <a:rPr lang="ca-ES" dirty="0" err="1">
                <a:solidFill>
                  <a:schemeClr val="tx1"/>
                </a:solidFill>
              </a:rPr>
              <a:t>komponenterna</a:t>
            </a:r>
            <a:r>
              <a:rPr lang="ca-ES" dirty="0">
                <a:solidFill>
                  <a:schemeClr val="tx1"/>
                </a:solidFill>
              </a:rPr>
              <a:t>. De </a:t>
            </a:r>
            <a:r>
              <a:rPr lang="ca-ES" dirty="0" err="1">
                <a:solidFill>
                  <a:schemeClr val="tx1"/>
                </a:solidFill>
              </a:rPr>
              <a:t>ska</a:t>
            </a:r>
            <a:r>
              <a:rPr lang="ca-ES" dirty="0">
                <a:solidFill>
                  <a:schemeClr val="tx1"/>
                </a:solidFill>
              </a:rPr>
              <a:t> </a:t>
            </a:r>
            <a:r>
              <a:rPr lang="ca-ES" dirty="0" err="1">
                <a:solidFill>
                  <a:schemeClr val="tx1"/>
                </a:solidFill>
              </a:rPr>
              <a:t>titta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färg</a:t>
            </a:r>
            <a:r>
              <a:rPr lang="ca-ES" dirty="0">
                <a:solidFill>
                  <a:schemeClr val="tx1"/>
                </a:solidFill>
              </a:rPr>
              <a:t>, </a:t>
            </a:r>
            <a:r>
              <a:rPr lang="ca-ES" dirty="0" err="1">
                <a:solidFill>
                  <a:schemeClr val="tx1"/>
                </a:solidFill>
              </a:rPr>
              <a:t>textur</a:t>
            </a:r>
            <a:r>
              <a:rPr lang="ca-ES" dirty="0">
                <a:solidFill>
                  <a:schemeClr val="tx1"/>
                </a:solidFill>
              </a:rPr>
              <a:t> </a:t>
            </a:r>
            <a:r>
              <a:rPr lang="ca-ES" dirty="0" err="1">
                <a:solidFill>
                  <a:schemeClr val="tx1"/>
                </a:solidFill>
              </a:rPr>
              <a:t>och</a:t>
            </a:r>
            <a:r>
              <a:rPr lang="ca-ES" dirty="0">
                <a:solidFill>
                  <a:schemeClr val="tx1"/>
                </a:solidFill>
              </a:rPr>
              <a:t> om de kan se </a:t>
            </a:r>
            <a:r>
              <a:rPr lang="ca-ES" dirty="0" err="1">
                <a:solidFill>
                  <a:schemeClr val="tx1"/>
                </a:solidFill>
              </a:rPr>
              <a:t>några</a:t>
            </a:r>
            <a:r>
              <a:rPr lang="ca-ES" dirty="0">
                <a:solidFill>
                  <a:schemeClr val="tx1"/>
                </a:solidFill>
              </a:rPr>
              <a:t> </a:t>
            </a:r>
            <a:r>
              <a:rPr lang="ca-ES" dirty="0" err="1">
                <a:solidFill>
                  <a:schemeClr val="tx1"/>
                </a:solidFill>
              </a:rPr>
              <a:t>organismer</a:t>
            </a:r>
            <a:r>
              <a:rPr lang="ca-ES" dirty="0">
                <a:solidFill>
                  <a:schemeClr val="tx1"/>
                </a:solidFill>
              </a:rPr>
              <a:t> i </a:t>
            </a:r>
            <a:r>
              <a:rPr lang="ca-ES" dirty="0" err="1">
                <a:solidFill>
                  <a:schemeClr val="tx1"/>
                </a:solidFill>
              </a:rPr>
              <a:t>jordproverna</a:t>
            </a:r>
            <a:r>
              <a:rPr lang="ca-ES" dirty="0">
                <a:solidFill>
                  <a:schemeClr val="tx1"/>
                </a:solidFill>
              </a:rPr>
              <a:t>. </a:t>
            </a:r>
            <a:r>
              <a:rPr lang="ca-ES" dirty="0" err="1">
                <a:solidFill>
                  <a:schemeClr val="tx1"/>
                </a:solidFill>
              </a:rPr>
              <a:t>Först</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hjälp</a:t>
            </a:r>
            <a:r>
              <a:rPr lang="ca-ES" dirty="0">
                <a:solidFill>
                  <a:schemeClr val="tx1"/>
                </a:solidFill>
              </a:rPr>
              <a:t> av sina </a:t>
            </a:r>
            <a:r>
              <a:rPr lang="ca-ES" dirty="0" err="1">
                <a:solidFill>
                  <a:schemeClr val="tx1"/>
                </a:solidFill>
              </a:rPr>
              <a:t>egna</a:t>
            </a:r>
            <a:r>
              <a:rPr lang="ca-ES" dirty="0">
                <a:solidFill>
                  <a:schemeClr val="tx1"/>
                </a:solidFill>
              </a:rPr>
              <a:t> </a:t>
            </a:r>
            <a:r>
              <a:rPr lang="ca-ES" dirty="0" err="1">
                <a:solidFill>
                  <a:schemeClr val="tx1"/>
                </a:solidFill>
              </a:rPr>
              <a:t>ögon</a:t>
            </a:r>
            <a:r>
              <a:rPr lang="ca-ES" dirty="0">
                <a:solidFill>
                  <a:schemeClr val="tx1"/>
                </a:solidFill>
              </a:rPr>
              <a:t>, sedan </a:t>
            </a:r>
            <a:r>
              <a:rPr lang="ca-ES" dirty="0" err="1">
                <a:solidFill>
                  <a:schemeClr val="tx1"/>
                </a:solidFill>
              </a:rPr>
              <a:t>med</a:t>
            </a:r>
            <a:r>
              <a:rPr lang="ca-ES" dirty="0">
                <a:solidFill>
                  <a:schemeClr val="tx1"/>
                </a:solidFill>
              </a:rPr>
              <a:t> </a:t>
            </a:r>
            <a:r>
              <a:rPr lang="ca-ES" dirty="0" err="1">
                <a:solidFill>
                  <a:schemeClr val="tx1"/>
                </a:solidFill>
              </a:rPr>
              <a:t>hjälp</a:t>
            </a:r>
            <a:r>
              <a:rPr lang="ca-ES" dirty="0">
                <a:solidFill>
                  <a:schemeClr val="tx1"/>
                </a:solidFill>
              </a:rPr>
              <a:t> av </a:t>
            </a:r>
            <a:r>
              <a:rPr lang="ca-ES" dirty="0" err="1">
                <a:solidFill>
                  <a:schemeClr val="tx1"/>
                </a:solidFill>
              </a:rPr>
              <a:t>förstoringsglas</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sist</a:t>
            </a:r>
            <a:r>
              <a:rPr lang="ca-ES" dirty="0">
                <a:solidFill>
                  <a:schemeClr val="tx1"/>
                </a:solidFill>
              </a:rPr>
              <a:t> i </a:t>
            </a:r>
            <a:r>
              <a:rPr lang="ca-ES" dirty="0" err="1">
                <a:solidFill>
                  <a:schemeClr val="tx1"/>
                </a:solidFill>
              </a:rPr>
              <a:t>mikroskop</a:t>
            </a:r>
            <a:r>
              <a:rPr lang="ca-ES" dirty="0">
                <a:solidFill>
                  <a:schemeClr val="tx1"/>
                </a:solidFill>
              </a:rPr>
              <a:t>. </a:t>
            </a:r>
          </a:p>
          <a:p>
            <a:pPr marL="0" indent="0">
              <a:buNone/>
            </a:pPr>
            <a:endParaRPr lang="ca-ES" dirty="0">
              <a:solidFill>
                <a:schemeClr val="tx1"/>
              </a:solidFill>
            </a:endParaRPr>
          </a:p>
          <a:p>
            <a:pPr marL="0" indent="0">
              <a:buNone/>
            </a:pPr>
            <a:r>
              <a:rPr lang="ca-ES" dirty="0" err="1">
                <a:solidFill>
                  <a:schemeClr val="tx1"/>
                </a:solidFill>
              </a:rPr>
              <a:t>Läraren</a:t>
            </a:r>
            <a:r>
              <a:rPr lang="ca-ES" dirty="0">
                <a:solidFill>
                  <a:schemeClr val="tx1"/>
                </a:solidFill>
              </a:rPr>
              <a:t> kan </a:t>
            </a:r>
            <a:r>
              <a:rPr lang="ca-ES" dirty="0" err="1">
                <a:solidFill>
                  <a:schemeClr val="tx1"/>
                </a:solidFill>
              </a:rPr>
              <a:t>även</a:t>
            </a:r>
            <a:r>
              <a:rPr lang="ca-ES" dirty="0">
                <a:solidFill>
                  <a:schemeClr val="tx1"/>
                </a:solidFill>
              </a:rPr>
              <a:t> visa </a:t>
            </a:r>
            <a:r>
              <a:rPr lang="ca-ES" dirty="0" err="1">
                <a:solidFill>
                  <a:schemeClr val="tx1"/>
                </a:solidFill>
              </a:rPr>
              <a:t>eleverna</a:t>
            </a:r>
            <a:r>
              <a:rPr lang="ca-ES" dirty="0">
                <a:solidFill>
                  <a:schemeClr val="tx1"/>
                </a:solidFill>
              </a:rPr>
              <a:t> </a:t>
            </a:r>
            <a:r>
              <a:rPr lang="ca-ES" dirty="0" err="1">
                <a:solidFill>
                  <a:schemeClr val="tx1"/>
                </a:solidFill>
              </a:rPr>
              <a:t>några</a:t>
            </a:r>
            <a:r>
              <a:rPr lang="ca-ES" dirty="0">
                <a:solidFill>
                  <a:schemeClr val="tx1"/>
                </a:solidFill>
              </a:rPr>
              <a:t> </a:t>
            </a:r>
            <a:r>
              <a:rPr lang="ca-ES" dirty="0" err="1">
                <a:solidFill>
                  <a:schemeClr val="tx1"/>
                </a:solidFill>
              </a:rPr>
              <a:t>bilder</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levande</a:t>
            </a:r>
            <a:r>
              <a:rPr lang="ca-ES" dirty="0">
                <a:solidFill>
                  <a:schemeClr val="tx1"/>
                </a:solidFill>
              </a:rPr>
              <a:t> </a:t>
            </a:r>
            <a:r>
              <a:rPr lang="ca-ES" dirty="0" err="1">
                <a:solidFill>
                  <a:schemeClr val="tx1"/>
                </a:solidFill>
              </a:rPr>
              <a:t>organismer</a:t>
            </a:r>
            <a:r>
              <a:rPr lang="ca-ES" dirty="0">
                <a:solidFill>
                  <a:schemeClr val="tx1"/>
                </a:solidFill>
              </a:rPr>
              <a:t> i </a:t>
            </a:r>
            <a:r>
              <a:rPr lang="ca-ES" dirty="0" err="1">
                <a:solidFill>
                  <a:schemeClr val="tx1"/>
                </a:solidFill>
              </a:rPr>
              <a:t>jord</a:t>
            </a:r>
            <a:r>
              <a:rPr lang="ca-ES" dirty="0">
                <a:solidFill>
                  <a:schemeClr val="tx1"/>
                </a:solidFill>
              </a:rPr>
              <a:t>. </a:t>
            </a:r>
            <a:r>
              <a:rPr lang="ca-ES" dirty="0" err="1">
                <a:solidFill>
                  <a:schemeClr val="tx1"/>
                </a:solidFill>
              </a:rPr>
              <a:t>Diskutera</a:t>
            </a:r>
            <a:r>
              <a:rPr lang="ca-ES" dirty="0">
                <a:solidFill>
                  <a:schemeClr val="tx1"/>
                </a:solidFill>
              </a:rPr>
              <a:t> </a:t>
            </a:r>
            <a:r>
              <a:rPr lang="ca-ES" dirty="0" err="1">
                <a:solidFill>
                  <a:schemeClr val="tx1"/>
                </a:solidFill>
              </a:rPr>
              <a:t>hur</a:t>
            </a:r>
            <a:r>
              <a:rPr lang="ca-ES" dirty="0">
                <a:solidFill>
                  <a:schemeClr val="tx1"/>
                </a:solidFill>
              </a:rPr>
              <a:t> </a:t>
            </a:r>
            <a:r>
              <a:rPr lang="ca-ES" dirty="0" err="1">
                <a:solidFill>
                  <a:schemeClr val="tx1"/>
                </a:solidFill>
              </a:rPr>
              <a:t>jordens</a:t>
            </a:r>
            <a:r>
              <a:rPr lang="ca-ES" dirty="0">
                <a:solidFill>
                  <a:schemeClr val="tx1"/>
                </a:solidFill>
              </a:rPr>
              <a:t> </a:t>
            </a:r>
            <a:r>
              <a:rPr lang="ca-ES" dirty="0" err="1">
                <a:solidFill>
                  <a:schemeClr val="tx1"/>
                </a:solidFill>
              </a:rPr>
              <a:t>utseende</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textur</a:t>
            </a:r>
            <a:r>
              <a:rPr lang="ca-ES" dirty="0">
                <a:solidFill>
                  <a:schemeClr val="tx1"/>
                </a:solidFill>
              </a:rPr>
              <a:t> kan vara </a:t>
            </a:r>
            <a:r>
              <a:rPr lang="ca-ES" dirty="0" err="1">
                <a:solidFill>
                  <a:schemeClr val="tx1"/>
                </a:solidFill>
              </a:rPr>
              <a:t>kopplad</a:t>
            </a:r>
            <a:r>
              <a:rPr lang="ca-ES" dirty="0">
                <a:solidFill>
                  <a:schemeClr val="tx1"/>
                </a:solidFill>
              </a:rPr>
              <a:t> till </a:t>
            </a:r>
            <a:r>
              <a:rPr lang="ca-ES" dirty="0" err="1">
                <a:solidFill>
                  <a:schemeClr val="tx1"/>
                </a:solidFill>
              </a:rPr>
              <a:t>jordhälsa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miljön</a:t>
            </a:r>
            <a:r>
              <a:rPr lang="ca-ES" dirty="0">
                <a:solidFill>
                  <a:schemeClr val="tx1"/>
                </a:solidFill>
              </a:rPr>
              <a:t> som den </a:t>
            </a:r>
            <a:r>
              <a:rPr lang="ca-ES" dirty="0" err="1">
                <a:solidFill>
                  <a:schemeClr val="tx1"/>
                </a:solidFill>
              </a:rPr>
              <a:t>hämtats</a:t>
            </a:r>
            <a:r>
              <a:rPr lang="ca-ES" dirty="0">
                <a:solidFill>
                  <a:schemeClr val="tx1"/>
                </a:solidFill>
              </a:rPr>
              <a:t> </a:t>
            </a:r>
            <a:r>
              <a:rPr lang="ca-ES" dirty="0" err="1">
                <a:solidFill>
                  <a:schemeClr val="tx1"/>
                </a:solidFill>
              </a:rPr>
              <a:t>från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slide</a:t>
            </a:r>
            <a:r>
              <a:rPr lang="ca-ES" dirty="0">
                <a:solidFill>
                  <a:schemeClr val="tx1"/>
                </a:solidFill>
              </a:rPr>
              <a:t> 18 </a:t>
            </a:r>
            <a:r>
              <a:rPr lang="ca-ES" dirty="0" err="1">
                <a:solidFill>
                  <a:schemeClr val="tx1"/>
                </a:solidFill>
              </a:rPr>
              <a:t>finns</a:t>
            </a:r>
            <a:r>
              <a:rPr lang="ca-ES" dirty="0">
                <a:solidFill>
                  <a:schemeClr val="tx1"/>
                </a:solidFill>
              </a:rPr>
              <a:t> </a:t>
            </a:r>
            <a:r>
              <a:rPr lang="ca-ES" dirty="0" err="1">
                <a:solidFill>
                  <a:schemeClr val="tx1"/>
                </a:solidFill>
              </a:rPr>
              <a:t>frågor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utgå</a:t>
            </a:r>
            <a:r>
              <a:rPr lang="ca-ES" dirty="0">
                <a:solidFill>
                  <a:schemeClr val="tx1"/>
                </a:solidFill>
              </a:rPr>
              <a:t> </a:t>
            </a:r>
            <a:r>
              <a:rPr lang="ca-ES" dirty="0" err="1">
                <a:solidFill>
                  <a:schemeClr val="tx1"/>
                </a:solidFill>
              </a:rPr>
              <a:t>från</a:t>
            </a:r>
            <a:r>
              <a:rPr lang="ca-ES" dirty="0">
                <a:solidFill>
                  <a:schemeClr val="tx1"/>
                </a:solidFill>
              </a:rPr>
              <a:t>.</a:t>
            </a:r>
          </a:p>
          <a:p>
            <a:pPr marL="0" indent="0">
              <a:buNone/>
            </a:pPr>
            <a:endParaRPr lang="ca-ES" dirty="0">
              <a:solidFill>
                <a:schemeClr val="tx1"/>
              </a:solidFill>
            </a:endParaRPr>
          </a:p>
          <a:p>
            <a:pPr marL="0" indent="0">
              <a:buNone/>
            </a:pPr>
            <a:r>
              <a:rPr lang="ca-ES" dirty="0" err="1">
                <a:solidFill>
                  <a:schemeClr val="tx1"/>
                </a:solidFill>
              </a:rPr>
              <a:t>Eleverna</a:t>
            </a:r>
            <a:r>
              <a:rPr lang="ca-ES" dirty="0">
                <a:solidFill>
                  <a:schemeClr val="tx1"/>
                </a:solidFill>
              </a:rPr>
              <a:t> </a:t>
            </a:r>
            <a:r>
              <a:rPr lang="ca-ES" dirty="0" err="1">
                <a:solidFill>
                  <a:schemeClr val="tx1"/>
                </a:solidFill>
              </a:rPr>
              <a:t>ska</a:t>
            </a:r>
            <a:r>
              <a:rPr lang="ca-ES" dirty="0">
                <a:solidFill>
                  <a:schemeClr val="tx1"/>
                </a:solidFill>
              </a:rPr>
              <a:t> </a:t>
            </a:r>
            <a:r>
              <a:rPr lang="ca-ES" dirty="0" err="1">
                <a:solidFill>
                  <a:schemeClr val="tx1"/>
                </a:solidFill>
              </a:rPr>
              <a:t>anteckna</a:t>
            </a:r>
            <a:r>
              <a:rPr lang="ca-ES" dirty="0">
                <a:solidFill>
                  <a:schemeClr val="tx1"/>
                </a:solidFill>
              </a:rPr>
              <a:t> sina </a:t>
            </a:r>
            <a:r>
              <a:rPr lang="ca-ES" dirty="0" err="1">
                <a:solidFill>
                  <a:schemeClr val="tx1"/>
                </a:solidFill>
              </a:rPr>
              <a:t>observationer</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papper</a:t>
            </a:r>
            <a:r>
              <a:rPr lang="ca-ES" dirty="0">
                <a:solidFill>
                  <a:schemeClr val="tx1"/>
                </a:solidFill>
              </a:rPr>
              <a:t> </a:t>
            </a:r>
            <a:r>
              <a:rPr lang="ca-ES" dirty="0" err="1">
                <a:solidFill>
                  <a:schemeClr val="tx1"/>
                </a:solidFill>
              </a:rPr>
              <a:t>eller</a:t>
            </a:r>
            <a:r>
              <a:rPr lang="ca-ES" dirty="0">
                <a:solidFill>
                  <a:schemeClr val="tx1"/>
                </a:solidFill>
              </a:rPr>
              <a:t> till </a:t>
            </a:r>
            <a:r>
              <a:rPr lang="ca-ES" dirty="0" err="1">
                <a:solidFill>
                  <a:schemeClr val="tx1"/>
                </a:solidFill>
              </a:rPr>
              <a:t>exempel</a:t>
            </a:r>
            <a:r>
              <a:rPr lang="ca-ES" dirty="0">
                <a:solidFill>
                  <a:schemeClr val="tx1"/>
                </a:solidFill>
              </a:rPr>
              <a:t> i </a:t>
            </a:r>
            <a:r>
              <a:rPr lang="ca-ES" dirty="0" err="1">
                <a:solidFill>
                  <a:schemeClr val="tx1"/>
                </a:solidFill>
              </a:rPr>
              <a:t>Padlet</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Canva</a:t>
            </a:r>
            <a:r>
              <a:rPr lang="ca-ES" dirty="0">
                <a:solidFill>
                  <a:schemeClr val="tx1"/>
                </a:solidFill>
              </a:rPr>
              <a:t>. </a:t>
            </a:r>
          </a:p>
          <a:p>
            <a:pPr marL="0" indent="0">
              <a:buNone/>
            </a:pPr>
            <a:endParaRPr lang="ca-ES" dirty="0">
              <a:solidFill>
                <a:schemeClr val="tx1"/>
              </a:solidFill>
            </a:endParaRPr>
          </a:p>
          <a:p>
            <a:pPr marL="0" indent="0">
              <a:buNone/>
            </a:pPr>
            <a:r>
              <a:rPr lang="ca-ES" b="1" dirty="0">
                <a:solidFill>
                  <a:schemeClr val="tx1"/>
                </a:solidFill>
              </a:rPr>
              <a:t>BLOCK 2 (15 min):</a:t>
            </a:r>
          </a:p>
          <a:p>
            <a:pPr marL="0" indent="0">
              <a:buNone/>
            </a:pPr>
            <a:r>
              <a:rPr lang="ca-ES" dirty="0" err="1">
                <a:solidFill>
                  <a:schemeClr val="tx1"/>
                </a:solidFill>
              </a:rPr>
              <a:t>Varje</a:t>
            </a:r>
            <a:r>
              <a:rPr lang="ca-ES" dirty="0">
                <a:solidFill>
                  <a:schemeClr val="tx1"/>
                </a:solidFill>
              </a:rPr>
              <a:t> </a:t>
            </a:r>
            <a:r>
              <a:rPr lang="ca-ES" dirty="0" err="1">
                <a:solidFill>
                  <a:schemeClr val="tx1"/>
                </a:solidFill>
              </a:rPr>
              <a:t>grupp</a:t>
            </a:r>
            <a:r>
              <a:rPr lang="ca-ES" dirty="0">
                <a:solidFill>
                  <a:schemeClr val="tx1"/>
                </a:solidFill>
              </a:rPr>
              <a:t> </a:t>
            </a:r>
            <a:r>
              <a:rPr lang="ca-ES" dirty="0" err="1">
                <a:solidFill>
                  <a:schemeClr val="tx1"/>
                </a:solidFill>
              </a:rPr>
              <a:t>kommer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presentera</a:t>
            </a:r>
            <a:r>
              <a:rPr lang="ca-ES" dirty="0">
                <a:solidFill>
                  <a:schemeClr val="tx1"/>
                </a:solidFill>
              </a:rPr>
              <a:t> sina </a:t>
            </a:r>
            <a:r>
              <a:rPr lang="ca-ES" dirty="0" err="1">
                <a:solidFill>
                  <a:schemeClr val="tx1"/>
                </a:solidFill>
              </a:rPr>
              <a:t>observationer</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klassen</a:t>
            </a:r>
            <a:r>
              <a:rPr lang="ca-ES" dirty="0">
                <a:solidFill>
                  <a:schemeClr val="tx1"/>
                </a:solidFill>
              </a:rPr>
              <a:t>, </a:t>
            </a:r>
            <a:r>
              <a:rPr lang="ca-ES" dirty="0" err="1">
                <a:solidFill>
                  <a:schemeClr val="tx1"/>
                </a:solidFill>
              </a:rPr>
              <a:t>fokusera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skillnaderna</a:t>
            </a:r>
            <a:r>
              <a:rPr lang="ca-ES" dirty="0">
                <a:solidFill>
                  <a:schemeClr val="tx1"/>
                </a:solidFill>
              </a:rPr>
              <a:t> i </a:t>
            </a:r>
            <a:r>
              <a:rPr lang="ca-ES" dirty="0" err="1">
                <a:solidFill>
                  <a:schemeClr val="tx1"/>
                </a:solidFill>
              </a:rPr>
              <a:t>jordens</a:t>
            </a:r>
            <a:r>
              <a:rPr lang="ca-ES" dirty="0">
                <a:solidFill>
                  <a:schemeClr val="tx1"/>
                </a:solidFill>
              </a:rPr>
              <a:t> </a:t>
            </a:r>
            <a:r>
              <a:rPr lang="ca-ES" dirty="0" err="1">
                <a:solidFill>
                  <a:schemeClr val="tx1"/>
                </a:solidFill>
              </a:rPr>
              <a:t>sammansättning</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synliga</a:t>
            </a:r>
            <a:r>
              <a:rPr lang="ca-ES" dirty="0">
                <a:solidFill>
                  <a:schemeClr val="tx1"/>
                </a:solidFill>
              </a:rPr>
              <a:t> </a:t>
            </a:r>
            <a:r>
              <a:rPr lang="ca-ES" dirty="0" err="1">
                <a:solidFill>
                  <a:schemeClr val="tx1"/>
                </a:solidFill>
              </a:rPr>
              <a:t>organismer</a:t>
            </a:r>
            <a:r>
              <a:rPr lang="ca-ES" dirty="0">
                <a:solidFill>
                  <a:schemeClr val="tx1"/>
                </a:solidFill>
              </a:rPr>
              <a:t> </a:t>
            </a:r>
            <a:r>
              <a:rPr lang="ca-ES" dirty="0" err="1">
                <a:solidFill>
                  <a:schemeClr val="tx1"/>
                </a:solidFill>
              </a:rPr>
              <a:t>mellan</a:t>
            </a:r>
            <a:r>
              <a:rPr lang="ca-ES" dirty="0">
                <a:solidFill>
                  <a:schemeClr val="tx1"/>
                </a:solidFill>
              </a:rPr>
              <a:t> de </a:t>
            </a:r>
            <a:r>
              <a:rPr lang="ca-ES" dirty="0" err="1">
                <a:solidFill>
                  <a:schemeClr val="tx1"/>
                </a:solidFill>
              </a:rPr>
              <a:t>olika</a:t>
            </a:r>
            <a:r>
              <a:rPr lang="ca-ES" dirty="0">
                <a:solidFill>
                  <a:schemeClr val="tx1"/>
                </a:solidFill>
              </a:rPr>
              <a:t> </a:t>
            </a:r>
            <a:r>
              <a:rPr lang="ca-ES" dirty="0" err="1">
                <a:solidFill>
                  <a:schemeClr val="tx1"/>
                </a:solidFill>
              </a:rPr>
              <a:t>miljöerna</a:t>
            </a:r>
            <a:r>
              <a:rPr lang="ca-ES" dirty="0">
                <a:solidFill>
                  <a:schemeClr val="tx1"/>
                </a:solidFill>
              </a:rPr>
              <a:t>. </a:t>
            </a:r>
            <a:r>
              <a:rPr lang="ca-ES" dirty="0" err="1">
                <a:solidFill>
                  <a:schemeClr val="tx1"/>
                </a:solidFill>
              </a:rPr>
              <a:t>Diskutera</a:t>
            </a:r>
            <a:r>
              <a:rPr lang="ca-ES" dirty="0">
                <a:solidFill>
                  <a:schemeClr val="tx1"/>
                </a:solidFill>
              </a:rPr>
              <a:t> </a:t>
            </a:r>
            <a:r>
              <a:rPr lang="ca-ES" dirty="0" err="1">
                <a:solidFill>
                  <a:schemeClr val="tx1"/>
                </a:solidFill>
              </a:rPr>
              <a:t>vad</a:t>
            </a:r>
            <a:r>
              <a:rPr lang="ca-ES" dirty="0">
                <a:solidFill>
                  <a:schemeClr val="tx1"/>
                </a:solidFill>
              </a:rPr>
              <a:t> </a:t>
            </a:r>
            <a:r>
              <a:rPr lang="ca-ES" dirty="0" err="1">
                <a:solidFill>
                  <a:schemeClr val="tx1"/>
                </a:solidFill>
              </a:rPr>
              <a:t>dessa</a:t>
            </a:r>
            <a:r>
              <a:rPr lang="ca-ES" dirty="0">
                <a:solidFill>
                  <a:schemeClr val="tx1"/>
                </a:solidFill>
              </a:rPr>
              <a:t> </a:t>
            </a:r>
            <a:r>
              <a:rPr lang="ca-ES" dirty="0" err="1">
                <a:solidFill>
                  <a:schemeClr val="tx1"/>
                </a:solidFill>
              </a:rPr>
              <a:t>skillnader</a:t>
            </a:r>
            <a:r>
              <a:rPr lang="ca-ES" dirty="0">
                <a:solidFill>
                  <a:schemeClr val="tx1"/>
                </a:solidFill>
              </a:rPr>
              <a:t> kan </a:t>
            </a:r>
            <a:r>
              <a:rPr lang="ca-ES" dirty="0" err="1">
                <a:solidFill>
                  <a:schemeClr val="tx1"/>
                </a:solidFill>
              </a:rPr>
              <a:t>tyda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när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gäller</a:t>
            </a:r>
            <a:r>
              <a:rPr lang="ca-ES" dirty="0">
                <a:solidFill>
                  <a:schemeClr val="tx1"/>
                </a:solidFill>
              </a:rPr>
              <a:t> </a:t>
            </a:r>
            <a:r>
              <a:rPr lang="ca-ES" dirty="0" err="1">
                <a:solidFill>
                  <a:schemeClr val="tx1"/>
                </a:solidFill>
              </a:rPr>
              <a:t>jordhälsa</a:t>
            </a:r>
            <a:r>
              <a:rPr lang="ca-ES" dirty="0">
                <a:solidFill>
                  <a:schemeClr val="tx1"/>
                </a:solidFill>
              </a:rPr>
              <a:t> </a:t>
            </a:r>
            <a:r>
              <a:rPr lang="ca-ES" dirty="0" err="1">
                <a:solidFill>
                  <a:schemeClr val="tx1"/>
                </a:solidFill>
              </a:rPr>
              <a:t>varje</a:t>
            </a:r>
            <a:r>
              <a:rPr lang="ca-ES" dirty="0">
                <a:solidFill>
                  <a:schemeClr val="tx1"/>
                </a:solidFill>
              </a:rPr>
              <a:t> </a:t>
            </a:r>
            <a:r>
              <a:rPr lang="ca-ES" dirty="0" err="1">
                <a:solidFill>
                  <a:schemeClr val="tx1"/>
                </a:solidFill>
              </a:rPr>
              <a:t>miljö</a:t>
            </a:r>
            <a:r>
              <a:rPr lang="ca-ES" dirty="0">
                <a:solidFill>
                  <a:schemeClr val="tx1"/>
                </a:solidFill>
              </a:rPr>
              <a:t>. </a:t>
            </a:r>
            <a:r>
              <a:rPr lang="ca-ES" dirty="0" err="1">
                <a:solidFill>
                  <a:schemeClr val="tx1"/>
                </a:solidFill>
              </a:rPr>
              <a:t>Låt</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skriva</a:t>
            </a:r>
            <a:r>
              <a:rPr lang="ca-ES" dirty="0">
                <a:solidFill>
                  <a:schemeClr val="tx1"/>
                </a:solidFill>
              </a:rPr>
              <a:t> </a:t>
            </a:r>
            <a:r>
              <a:rPr lang="ca-ES" dirty="0" err="1">
                <a:solidFill>
                  <a:schemeClr val="tx1"/>
                </a:solidFill>
              </a:rPr>
              <a:t>ner</a:t>
            </a:r>
            <a:r>
              <a:rPr lang="ca-ES" dirty="0">
                <a:solidFill>
                  <a:schemeClr val="tx1"/>
                </a:solidFill>
              </a:rPr>
              <a:t> dem i en </a:t>
            </a:r>
            <a:r>
              <a:rPr lang="ca-ES" dirty="0" err="1">
                <a:solidFill>
                  <a:schemeClr val="tx1"/>
                </a:solidFill>
              </a:rPr>
              <a:t>anteckningsbok</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använd</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nätbaserat</a:t>
            </a:r>
            <a:r>
              <a:rPr lang="ca-ES" dirty="0">
                <a:solidFill>
                  <a:schemeClr val="tx1"/>
                </a:solidFill>
              </a:rPr>
              <a:t> </a:t>
            </a:r>
            <a:r>
              <a:rPr lang="ca-ES" dirty="0" err="1">
                <a:solidFill>
                  <a:schemeClr val="tx1"/>
                </a:solidFill>
              </a:rPr>
              <a:t>verktyg</a:t>
            </a:r>
            <a:r>
              <a:rPr lang="ca-ES" dirty="0">
                <a:solidFill>
                  <a:schemeClr val="tx1"/>
                </a:solidFill>
              </a:rPr>
              <a:t> (som </a:t>
            </a:r>
            <a:r>
              <a:rPr lang="ca-ES" dirty="0" err="1">
                <a:solidFill>
                  <a:schemeClr val="tx1"/>
                </a:solidFill>
              </a:rPr>
              <a:t>Padlet</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Canva</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fylla</a:t>
            </a:r>
            <a:r>
              <a:rPr lang="ca-ES" dirty="0">
                <a:solidFill>
                  <a:schemeClr val="tx1"/>
                </a:solidFill>
              </a:rPr>
              <a:t> i </a:t>
            </a:r>
            <a:r>
              <a:rPr lang="ca-ES" dirty="0" err="1">
                <a:solidFill>
                  <a:schemeClr val="tx1"/>
                </a:solidFill>
              </a:rPr>
              <a:t>uppgifterna</a:t>
            </a:r>
            <a:endParaRPr lang="ca-ES" dirty="0">
              <a:solidFill>
                <a:schemeClr val="tx1"/>
              </a:solidFill>
            </a:endParaRPr>
          </a:p>
          <a:p>
            <a:pPr marL="0" indent="0">
              <a:buNone/>
            </a:pPr>
            <a:r>
              <a:rPr lang="ca-ES" dirty="0" err="1">
                <a:solidFill>
                  <a:schemeClr val="tx1"/>
                </a:solidFill>
              </a:rPr>
              <a:t>På</a:t>
            </a:r>
            <a:r>
              <a:rPr lang="ca-ES" dirty="0">
                <a:solidFill>
                  <a:schemeClr val="tx1"/>
                </a:solidFill>
              </a:rPr>
              <a:t> </a:t>
            </a:r>
            <a:r>
              <a:rPr lang="ca-ES" dirty="0" err="1">
                <a:solidFill>
                  <a:schemeClr val="tx1"/>
                </a:solidFill>
              </a:rPr>
              <a:t>slide</a:t>
            </a:r>
            <a:r>
              <a:rPr lang="ca-ES" dirty="0">
                <a:solidFill>
                  <a:schemeClr val="tx1"/>
                </a:solidFill>
              </a:rPr>
              <a:t> 20 </a:t>
            </a:r>
            <a:r>
              <a:rPr lang="ca-ES" dirty="0" err="1">
                <a:solidFill>
                  <a:schemeClr val="tx1"/>
                </a:solidFill>
              </a:rPr>
              <a:t>finns</a:t>
            </a:r>
            <a:r>
              <a:rPr lang="ca-ES" dirty="0">
                <a:solidFill>
                  <a:schemeClr val="tx1"/>
                </a:solidFill>
              </a:rPr>
              <a:t> </a:t>
            </a:r>
            <a:r>
              <a:rPr lang="ca-ES" dirty="0" err="1">
                <a:solidFill>
                  <a:schemeClr val="tx1"/>
                </a:solidFill>
              </a:rPr>
              <a:t>frågor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utgå</a:t>
            </a:r>
            <a:r>
              <a:rPr lang="ca-ES" dirty="0">
                <a:solidFill>
                  <a:schemeClr val="tx1"/>
                </a:solidFill>
              </a:rPr>
              <a:t> </a:t>
            </a:r>
            <a:r>
              <a:rPr lang="ca-ES" dirty="0" err="1">
                <a:solidFill>
                  <a:schemeClr val="tx1"/>
                </a:solidFill>
              </a:rPr>
              <a:t>från</a:t>
            </a:r>
            <a:r>
              <a:rPr lang="ca-ES" dirty="0">
                <a:solidFill>
                  <a:schemeClr val="tx1"/>
                </a:solidFill>
              </a:rPr>
              <a:t>. </a:t>
            </a:r>
          </a:p>
          <a:p>
            <a:pPr marL="0" indent="0">
              <a:buNone/>
            </a:pPr>
            <a:r>
              <a:rPr lang="ca-ES" dirty="0" err="1">
                <a:solidFill>
                  <a:schemeClr val="tx1"/>
                </a:solidFill>
              </a:rPr>
              <a:t>Det</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även</a:t>
            </a:r>
            <a:r>
              <a:rPr lang="ca-ES" dirty="0">
                <a:solidFill>
                  <a:schemeClr val="tx1"/>
                </a:solidFill>
              </a:rPr>
              <a:t> en film som visar som </a:t>
            </a:r>
            <a:r>
              <a:rPr lang="ca-ES" dirty="0" err="1">
                <a:solidFill>
                  <a:schemeClr val="tx1"/>
                </a:solidFill>
              </a:rPr>
              <a:t>handlar</a:t>
            </a:r>
            <a:r>
              <a:rPr lang="ca-ES" dirty="0">
                <a:solidFill>
                  <a:schemeClr val="tx1"/>
                </a:solidFill>
              </a:rPr>
              <a:t> om </a:t>
            </a:r>
            <a:r>
              <a:rPr lang="ca-ES" dirty="0" err="1">
                <a:solidFill>
                  <a:schemeClr val="tx1"/>
                </a:solidFill>
              </a:rPr>
              <a:t>bakterier</a:t>
            </a:r>
            <a:r>
              <a:rPr lang="ca-ES" dirty="0">
                <a:solidFill>
                  <a:schemeClr val="tx1"/>
                </a:solidFill>
              </a:rPr>
              <a:t> i </a:t>
            </a:r>
            <a:r>
              <a:rPr lang="ca-ES" dirty="0" err="1">
                <a:solidFill>
                  <a:schemeClr val="tx1"/>
                </a:solidFill>
              </a:rPr>
              <a:t>jorden</a:t>
            </a:r>
            <a:r>
              <a:rPr lang="ca-ES" dirty="0">
                <a:solidFill>
                  <a:schemeClr val="tx1"/>
                </a:solidFill>
              </a:rPr>
              <a:t>. </a:t>
            </a:r>
            <a:r>
              <a:rPr lang="ca-ES" dirty="0" err="1">
                <a:solidFill>
                  <a:schemeClr val="tx1"/>
                </a:solidFill>
              </a:rPr>
              <a:t>Väv</a:t>
            </a:r>
            <a:r>
              <a:rPr lang="ca-ES" dirty="0">
                <a:solidFill>
                  <a:schemeClr val="tx1"/>
                </a:solidFill>
              </a:rPr>
              <a:t> </a:t>
            </a:r>
            <a:r>
              <a:rPr lang="ca-ES" dirty="0" err="1">
                <a:solidFill>
                  <a:schemeClr val="tx1"/>
                </a:solidFill>
              </a:rPr>
              <a:t>gärna</a:t>
            </a:r>
            <a:r>
              <a:rPr lang="ca-ES" dirty="0">
                <a:solidFill>
                  <a:schemeClr val="tx1"/>
                </a:solidFill>
              </a:rPr>
              <a:t> in </a:t>
            </a:r>
            <a:r>
              <a:rPr lang="ca-ES" dirty="0" err="1">
                <a:solidFill>
                  <a:schemeClr val="tx1"/>
                </a:solidFill>
              </a:rPr>
              <a:t>fakta</a:t>
            </a:r>
            <a:r>
              <a:rPr lang="ca-ES" dirty="0">
                <a:solidFill>
                  <a:schemeClr val="tx1"/>
                </a:solidFill>
              </a:rPr>
              <a:t> </a:t>
            </a:r>
            <a:r>
              <a:rPr lang="ca-ES" dirty="0" err="1">
                <a:solidFill>
                  <a:schemeClr val="tx1"/>
                </a:solidFill>
              </a:rPr>
              <a:t>från</a:t>
            </a:r>
            <a:r>
              <a:rPr lang="ca-ES" dirty="0">
                <a:solidFill>
                  <a:schemeClr val="tx1"/>
                </a:solidFill>
              </a:rPr>
              <a:t> den i </a:t>
            </a:r>
            <a:r>
              <a:rPr lang="ca-ES" dirty="0" err="1">
                <a:solidFill>
                  <a:schemeClr val="tx1"/>
                </a:solidFill>
              </a:rPr>
              <a:t>din</a:t>
            </a:r>
            <a:r>
              <a:rPr lang="ca-ES" dirty="0">
                <a:solidFill>
                  <a:schemeClr val="tx1"/>
                </a:solidFill>
              </a:rPr>
              <a:t> </a:t>
            </a:r>
            <a:r>
              <a:rPr lang="ca-ES" dirty="0" err="1">
                <a:solidFill>
                  <a:schemeClr val="tx1"/>
                </a:solidFill>
              </a:rPr>
              <a:t>presentation</a:t>
            </a:r>
            <a:r>
              <a:rPr lang="ca-ES" dirty="0">
                <a:solidFill>
                  <a:schemeClr val="tx1"/>
                </a:solidFill>
              </a:rPr>
              <a:t>.</a:t>
            </a:r>
          </a:p>
        </p:txBody>
      </p:sp>
    </p:spTree>
    <p:extLst>
      <p:ext uri="{BB962C8B-B14F-4D97-AF65-F5344CB8AC3E}">
        <p14:creationId xmlns:p14="http://schemas.microsoft.com/office/powerpoint/2010/main" val="37056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C894-C075-D1CD-AF09-5DF1FCBF781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9C6C8FC-BAED-E4AE-F69C-92F6FDD2AD12}"/>
              </a:ext>
            </a:extLst>
          </p:cNvPr>
          <p:cNvSpPr txBox="1"/>
          <p:nvPr/>
        </p:nvSpPr>
        <p:spPr>
          <a:xfrm>
            <a:off x="597312" y="809497"/>
            <a:ext cx="10875320"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(20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F8F6CCD9-A3D9-7AA1-454A-AA560997B2CF}"/>
              </a:ext>
            </a:extLst>
          </p:cNvPr>
          <p:cNvSpPr txBox="1"/>
          <p:nvPr/>
        </p:nvSpPr>
        <p:spPr>
          <a:xfrm>
            <a:off x="597312" y="1678620"/>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err="1">
                <a:solidFill>
                  <a:schemeClr val="tx1"/>
                </a:solidFill>
              </a:rPr>
              <a:t>Vad</a:t>
            </a:r>
            <a:r>
              <a:rPr lang="ca-ES" sz="2000" b="1" dirty="0">
                <a:solidFill>
                  <a:schemeClr val="tx1"/>
                </a:solidFill>
              </a:rPr>
              <a:t> kan </a:t>
            </a:r>
            <a:r>
              <a:rPr lang="ca-ES" sz="2000" b="1" dirty="0" err="1">
                <a:solidFill>
                  <a:schemeClr val="tx1"/>
                </a:solidFill>
              </a:rPr>
              <a:t>jordprovets</a:t>
            </a:r>
            <a:r>
              <a:rPr lang="ca-ES" sz="2000" b="1" dirty="0">
                <a:solidFill>
                  <a:schemeClr val="tx1"/>
                </a:solidFill>
              </a:rPr>
              <a:t> pH-</a:t>
            </a:r>
            <a:r>
              <a:rPr lang="ca-ES" sz="2000" b="1" dirty="0" err="1">
                <a:solidFill>
                  <a:schemeClr val="tx1"/>
                </a:solidFill>
              </a:rPr>
              <a:t>värde</a:t>
            </a:r>
            <a:r>
              <a:rPr lang="ca-ES" sz="2000" b="1" dirty="0">
                <a:solidFill>
                  <a:schemeClr val="tx1"/>
                </a:solidFill>
              </a:rPr>
              <a:t> </a:t>
            </a:r>
            <a:r>
              <a:rPr lang="ca-ES" sz="2000" b="1" dirty="0" err="1">
                <a:solidFill>
                  <a:schemeClr val="tx1"/>
                </a:solidFill>
              </a:rPr>
              <a:t>berätta</a:t>
            </a:r>
            <a:r>
              <a:rPr lang="ca-ES" sz="2000" b="1" dirty="0">
                <a:solidFill>
                  <a:schemeClr val="tx1"/>
                </a:solidFill>
              </a:rPr>
              <a:t> </a:t>
            </a:r>
            <a:r>
              <a:rPr lang="ca-ES" sz="2000" b="1" dirty="0" err="1">
                <a:solidFill>
                  <a:schemeClr val="tx1"/>
                </a:solidFill>
              </a:rPr>
              <a:t>för</a:t>
            </a:r>
            <a:r>
              <a:rPr lang="ca-ES" sz="2000" b="1" dirty="0">
                <a:solidFill>
                  <a:schemeClr val="tx1"/>
                </a:solidFill>
              </a:rPr>
              <a:t> </a:t>
            </a:r>
            <a:r>
              <a:rPr lang="ca-ES" sz="2000" b="1" dirty="0" err="1">
                <a:solidFill>
                  <a:schemeClr val="tx1"/>
                </a:solidFill>
              </a:rPr>
              <a:t>oss</a:t>
            </a:r>
            <a:r>
              <a:rPr lang="ca-ES" sz="2000" b="1" dirty="0">
                <a:solidFill>
                  <a:schemeClr val="tx1"/>
                </a:solidFill>
              </a:rPr>
              <a:t>?</a:t>
            </a:r>
          </a:p>
          <a:p>
            <a:pPr marL="0" indent="0">
              <a:buNone/>
            </a:pPr>
            <a:r>
              <a:rPr lang="ca-ES" sz="2000" dirty="0">
                <a:solidFill>
                  <a:schemeClr val="tx1"/>
                </a:solidFill>
              </a:rPr>
              <a:t>a) </a:t>
            </a:r>
            <a:r>
              <a:rPr lang="ca-ES" sz="2000" dirty="0" err="1">
                <a:solidFill>
                  <a:schemeClr val="tx1"/>
                </a:solidFill>
              </a:rPr>
              <a:t>Jordens</a:t>
            </a:r>
            <a:r>
              <a:rPr lang="ca-ES" sz="2000" dirty="0">
                <a:solidFill>
                  <a:schemeClr val="tx1"/>
                </a:solidFill>
              </a:rPr>
              <a:t> </a:t>
            </a:r>
            <a:r>
              <a:rPr lang="ca-ES" sz="2000" dirty="0" err="1">
                <a:solidFill>
                  <a:schemeClr val="tx1"/>
                </a:solidFill>
              </a:rPr>
              <a:t>innehåll</a:t>
            </a:r>
            <a:r>
              <a:rPr lang="ca-ES" sz="2000" dirty="0">
                <a:solidFill>
                  <a:schemeClr val="tx1"/>
                </a:solidFill>
              </a:rPr>
              <a:t> av </a:t>
            </a:r>
            <a:r>
              <a:rPr lang="ca-ES" sz="2000" dirty="0" err="1">
                <a:solidFill>
                  <a:schemeClr val="tx1"/>
                </a:solidFill>
              </a:rPr>
              <a:t>organiskt</a:t>
            </a:r>
            <a:r>
              <a:rPr lang="ca-ES" sz="2000" dirty="0">
                <a:solidFill>
                  <a:schemeClr val="tx1"/>
                </a:solidFill>
              </a:rPr>
              <a:t> material.</a:t>
            </a:r>
          </a:p>
          <a:p>
            <a:pPr marL="0" indent="0">
              <a:buNone/>
            </a:pPr>
            <a:r>
              <a:rPr lang="ca-ES" sz="2000" dirty="0">
                <a:solidFill>
                  <a:schemeClr val="tx1"/>
                </a:solidFill>
              </a:rPr>
              <a:t>b) Om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sur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basisk</a:t>
            </a:r>
            <a:r>
              <a:rPr lang="ca-ES" sz="2000" dirty="0">
                <a:solidFill>
                  <a:schemeClr val="tx1"/>
                </a:solidFill>
              </a:rPr>
              <a:t>, </a:t>
            </a:r>
            <a:r>
              <a:rPr lang="ca-ES" sz="2000" dirty="0" err="1">
                <a:solidFill>
                  <a:schemeClr val="tx1"/>
                </a:solidFill>
              </a:rPr>
              <a:t>vilket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tillgången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näringsämnen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mikrobiell</a:t>
            </a:r>
            <a:r>
              <a:rPr lang="ca-ES" sz="2000" dirty="0">
                <a:solidFill>
                  <a:schemeClr val="tx1"/>
                </a:solidFill>
              </a:rPr>
              <a:t> </a:t>
            </a:r>
            <a:r>
              <a:rPr lang="ca-ES" sz="2000" dirty="0" err="1">
                <a:solidFill>
                  <a:schemeClr val="tx1"/>
                </a:solidFill>
              </a:rPr>
              <a:t>aktivitet</a:t>
            </a:r>
            <a:r>
              <a:rPr lang="ca-ES" sz="2000" dirty="0">
                <a:solidFill>
                  <a:schemeClr val="tx1"/>
                </a:solidFill>
              </a:rPr>
              <a:t>.</a:t>
            </a:r>
          </a:p>
          <a:p>
            <a:pPr marL="0" indent="0">
              <a:buNone/>
            </a:pPr>
            <a:r>
              <a:rPr lang="ca-ES" sz="2000" dirty="0">
                <a:solidFill>
                  <a:schemeClr val="tx1"/>
                </a:solidFill>
              </a:rPr>
              <a:t>c) </a:t>
            </a:r>
            <a:r>
              <a:rPr lang="ca-ES" sz="2000" dirty="0" err="1">
                <a:solidFill>
                  <a:schemeClr val="tx1"/>
                </a:solidFill>
              </a:rPr>
              <a:t>Jordens</a:t>
            </a:r>
            <a:r>
              <a:rPr lang="ca-ES" sz="2000" dirty="0">
                <a:solidFill>
                  <a:schemeClr val="tx1"/>
                </a:solidFill>
              </a:rPr>
              <a:t> </a:t>
            </a:r>
            <a:r>
              <a:rPr lang="ca-ES" sz="2000" dirty="0" err="1">
                <a:solidFill>
                  <a:schemeClr val="tx1"/>
                </a:solidFill>
              </a:rPr>
              <a:t>fukthalt</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2308A7A5-A9EF-597C-3DD0-772F13762F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863F5F6-52A0-A60F-BE90-A4E0DA926C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D2859FF-1821-5ACA-9999-E7A293E574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5759255-D94B-FBAF-2E3A-9623EC8F0B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071746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9DED-3695-8BC9-EB8F-AFEF6FE1410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B066F61-1CF7-FE7A-C39A-AC84F1265F3B}"/>
              </a:ext>
            </a:extLst>
          </p:cNvPr>
          <p:cNvSpPr txBox="1"/>
          <p:nvPr/>
        </p:nvSpPr>
        <p:spPr>
          <a:xfrm>
            <a:off x="597312" y="809497"/>
            <a:ext cx="10875320"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Gissa</a:t>
            </a:r>
            <a:r>
              <a:rPr lang="es-ES" sz="4400" dirty="0">
                <a:solidFill>
                  <a:srgbClr val="0CAF8F"/>
                </a:solidFill>
                <a:latin typeface="Bebas Neue Regular" panose="020B0606020202050201" pitchFamily="34" charset="0"/>
              </a:rPr>
              <a: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8619F94B-9840-1DD1-7496-C6CE6F7DFF2B}"/>
              </a:ext>
            </a:extLst>
          </p:cNvPr>
          <p:cNvSpPr txBox="1"/>
          <p:nvPr/>
        </p:nvSpPr>
        <p:spPr>
          <a:xfrm>
            <a:off x="597312" y="1678620"/>
            <a:ext cx="10515599"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a:solidFill>
                  <a:schemeClr val="tx1"/>
                </a:solidFill>
              </a:rPr>
              <a:t>b) Om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sur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basisk</a:t>
            </a:r>
            <a:r>
              <a:rPr lang="ca-ES" sz="2000" dirty="0">
                <a:solidFill>
                  <a:schemeClr val="tx1"/>
                </a:solidFill>
              </a:rPr>
              <a:t>, </a:t>
            </a:r>
            <a:r>
              <a:rPr lang="ca-ES" sz="2000" dirty="0" err="1">
                <a:solidFill>
                  <a:schemeClr val="tx1"/>
                </a:solidFill>
              </a:rPr>
              <a:t>vilket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tillgången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näringsämnen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mikrobiell</a:t>
            </a:r>
            <a:r>
              <a:rPr lang="ca-ES" sz="2000" dirty="0">
                <a:solidFill>
                  <a:schemeClr val="tx1"/>
                </a:solidFill>
              </a:rPr>
              <a:t> </a:t>
            </a:r>
            <a:r>
              <a:rPr lang="ca-ES" sz="2000" dirty="0" err="1">
                <a:solidFill>
                  <a:schemeClr val="tx1"/>
                </a:solidFill>
              </a:rPr>
              <a:t>aktivitet</a:t>
            </a:r>
            <a:r>
              <a:rPr lang="ca-ES" sz="2000" dirty="0">
                <a:solidFill>
                  <a:schemeClr val="tx1"/>
                </a:solidFill>
              </a:rPr>
              <a:t>.</a:t>
            </a:r>
          </a:p>
        </p:txBody>
      </p:sp>
      <p:pic>
        <p:nvPicPr>
          <p:cNvPr id="11" name="Gráfico 10">
            <a:extLst>
              <a:ext uri="{FF2B5EF4-FFF2-40B4-BE49-F238E27FC236}">
                <a16:creationId xmlns:a16="http://schemas.microsoft.com/office/drawing/2014/main" id="{E3B7D0B2-4FD1-18B6-3C29-5185AE921D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2597E00-C264-8DF1-5B34-D8D7E662B4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3C65896-D291-8FC2-D707-56747F80F2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177A1AD-48AE-98BB-F891-1DAA181C14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9952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47BB4-8754-702E-1FB1-9C14A31E433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D1C54B8-4575-21C2-292B-FC16C6ABDFE3}"/>
              </a:ext>
            </a:extLst>
          </p:cNvPr>
          <p:cNvSpPr txBox="1"/>
          <p:nvPr/>
        </p:nvSpPr>
        <p:spPr>
          <a:xfrm>
            <a:off x="597312" y="809497"/>
            <a:ext cx="7613038"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Undersök</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jordproverna</a:t>
            </a:r>
            <a:endParaRPr lang="es-ES" sz="4400" dirty="0">
              <a:solidFill>
                <a:srgbClr val="0CAF8F"/>
              </a:solidFill>
              <a:latin typeface="Bebas Neue Regular" panose="020B0606020202050201" pitchFamily="34" charset="0"/>
            </a:endParaRPr>
          </a:p>
        </p:txBody>
      </p:sp>
      <p:sp>
        <p:nvSpPr>
          <p:cNvPr id="9" name="CuadroTexto 8">
            <a:extLst>
              <a:ext uri="{FF2B5EF4-FFF2-40B4-BE49-F238E27FC236}">
                <a16:creationId xmlns:a16="http://schemas.microsoft.com/office/drawing/2014/main" id="{0BD2B764-9433-8ED3-4241-1D27EE7E1027}"/>
              </a:ext>
            </a:extLst>
          </p:cNvPr>
          <p:cNvSpPr txBox="1"/>
          <p:nvPr/>
        </p:nvSpPr>
        <p:spPr>
          <a:xfrm>
            <a:off x="597312" y="1678620"/>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Titta</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proverna</a:t>
            </a:r>
            <a:r>
              <a:rPr lang="ca-ES" sz="2000" dirty="0">
                <a:solidFill>
                  <a:schemeClr val="tx1"/>
                </a:solidFill>
              </a:rPr>
              <a:t> – </a:t>
            </a:r>
            <a:r>
              <a:rPr lang="ca-ES" sz="2000" dirty="0" err="1">
                <a:solidFill>
                  <a:schemeClr val="tx1"/>
                </a:solidFill>
              </a:rPr>
              <a:t>först</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bara</a:t>
            </a:r>
            <a:r>
              <a:rPr lang="ca-ES" sz="2000" dirty="0">
                <a:solidFill>
                  <a:schemeClr val="tx1"/>
                </a:solidFill>
              </a:rPr>
              <a:t> </a:t>
            </a:r>
            <a:r>
              <a:rPr lang="ca-ES" sz="2000" dirty="0" err="1">
                <a:solidFill>
                  <a:schemeClr val="tx1"/>
                </a:solidFill>
              </a:rPr>
              <a:t>ögonen</a:t>
            </a:r>
            <a:r>
              <a:rPr lang="ca-ES" sz="2000" dirty="0">
                <a:solidFill>
                  <a:schemeClr val="tx1"/>
                </a:solidFill>
              </a:rPr>
              <a:t>, sedan </a:t>
            </a:r>
            <a:r>
              <a:rPr lang="ca-ES" sz="2000" dirty="0" err="1">
                <a:solidFill>
                  <a:schemeClr val="tx1"/>
                </a:solidFill>
              </a:rPr>
              <a:t>med</a:t>
            </a:r>
            <a:r>
              <a:rPr lang="ca-ES" sz="2000" dirty="0">
                <a:solidFill>
                  <a:schemeClr val="tx1"/>
                </a:solidFill>
              </a:rPr>
              <a:t> </a:t>
            </a:r>
            <a:r>
              <a:rPr lang="ca-ES" sz="2000" dirty="0" err="1">
                <a:solidFill>
                  <a:schemeClr val="tx1"/>
                </a:solidFill>
              </a:rPr>
              <a:t>förstoringsglas</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sist</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mikroskopet</a:t>
            </a:r>
            <a:r>
              <a:rPr lang="ca-ES" sz="2000" dirty="0">
                <a:solidFill>
                  <a:schemeClr val="tx1"/>
                </a:solidFill>
              </a:rPr>
              <a:t>. </a:t>
            </a:r>
            <a:r>
              <a:rPr lang="ca-ES" sz="2000" dirty="0" err="1">
                <a:solidFill>
                  <a:schemeClr val="tx1"/>
                </a:solidFill>
              </a:rPr>
              <a:t>Anteckna</a:t>
            </a:r>
            <a:r>
              <a:rPr lang="ca-ES" sz="2000" dirty="0">
                <a:solidFill>
                  <a:schemeClr val="tx1"/>
                </a:solidFill>
              </a:rPr>
              <a:t> </a:t>
            </a:r>
            <a:r>
              <a:rPr lang="ca-ES" sz="2000" dirty="0" err="1">
                <a:solidFill>
                  <a:schemeClr val="tx1"/>
                </a:solidFill>
              </a:rPr>
              <a:t>vad</a:t>
            </a:r>
            <a:r>
              <a:rPr lang="ca-ES" sz="2000" dirty="0">
                <a:solidFill>
                  <a:schemeClr val="tx1"/>
                </a:solidFill>
              </a:rPr>
              <a:t> du ser!</a:t>
            </a:r>
          </a:p>
          <a:p>
            <a:r>
              <a:rPr lang="ca-ES" sz="2000" dirty="0" err="1">
                <a:solidFill>
                  <a:schemeClr val="tx1"/>
                </a:solidFill>
              </a:rPr>
              <a:t>Vilka</a:t>
            </a:r>
            <a:r>
              <a:rPr lang="ca-ES" sz="2000" dirty="0">
                <a:solidFill>
                  <a:schemeClr val="tx1"/>
                </a:solidFill>
              </a:rPr>
              <a:t> </a:t>
            </a:r>
            <a:r>
              <a:rPr lang="ca-ES" sz="2000" dirty="0" err="1">
                <a:solidFill>
                  <a:schemeClr val="tx1"/>
                </a:solidFill>
              </a:rPr>
              <a:t>färger</a:t>
            </a:r>
            <a:r>
              <a:rPr lang="ca-ES" sz="2000" dirty="0">
                <a:solidFill>
                  <a:schemeClr val="tx1"/>
                </a:solidFill>
              </a:rPr>
              <a:t> ser du i </a:t>
            </a:r>
            <a:r>
              <a:rPr lang="ca-ES" sz="2000" dirty="0" err="1">
                <a:solidFill>
                  <a:schemeClr val="tx1"/>
                </a:solidFill>
              </a:rPr>
              <a:t>ditt</a:t>
            </a:r>
            <a:r>
              <a:rPr lang="ca-ES" sz="2000" dirty="0">
                <a:solidFill>
                  <a:schemeClr val="tx1"/>
                </a:solidFill>
              </a:rPr>
              <a:t> </a:t>
            </a:r>
            <a:r>
              <a:rPr lang="ca-ES" sz="2000" dirty="0" err="1">
                <a:solidFill>
                  <a:schemeClr val="tx1"/>
                </a:solidFill>
              </a:rPr>
              <a:t>jordprov</a:t>
            </a:r>
            <a:r>
              <a:rPr lang="ca-ES" sz="2000" dirty="0">
                <a:solidFill>
                  <a:schemeClr val="tx1"/>
                </a:solidFill>
              </a:rPr>
              <a:t>? </a:t>
            </a:r>
            <a:br>
              <a:rPr lang="ca-ES" sz="2000" dirty="0">
                <a:solidFill>
                  <a:schemeClr val="tx1"/>
                </a:solidFill>
              </a:rPr>
            </a:br>
            <a:r>
              <a:rPr lang="ca-ES" sz="2000" dirty="0" err="1">
                <a:solidFill>
                  <a:schemeClr val="tx1"/>
                </a:solidFill>
              </a:rPr>
              <a:t>Finns</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några</a:t>
            </a:r>
            <a:r>
              <a:rPr lang="ca-ES" sz="2000" dirty="0">
                <a:solidFill>
                  <a:schemeClr val="tx1"/>
                </a:solidFill>
              </a:rPr>
              <a:t> </a:t>
            </a:r>
            <a:r>
              <a:rPr lang="ca-ES" sz="2000" dirty="0" err="1">
                <a:solidFill>
                  <a:schemeClr val="tx1"/>
                </a:solidFill>
              </a:rPr>
              <a:t>skillnader</a:t>
            </a:r>
            <a:r>
              <a:rPr lang="ca-ES" sz="2000" dirty="0">
                <a:solidFill>
                  <a:schemeClr val="tx1"/>
                </a:solidFill>
              </a:rPr>
              <a:t> i </a:t>
            </a:r>
            <a:r>
              <a:rPr lang="ca-ES" sz="2000" dirty="0" err="1">
                <a:solidFill>
                  <a:schemeClr val="tx1"/>
                </a:solidFill>
              </a:rPr>
              <a:t>färgen</a:t>
            </a:r>
            <a:r>
              <a:rPr lang="ca-ES" sz="2000" dirty="0">
                <a:solidFill>
                  <a:schemeClr val="tx1"/>
                </a:solidFill>
              </a:rPr>
              <a:t> </a:t>
            </a:r>
            <a:r>
              <a:rPr lang="ca-ES" sz="2000" dirty="0" err="1">
                <a:solidFill>
                  <a:schemeClr val="tx1"/>
                </a:solidFill>
              </a:rPr>
              <a:t>mellan</a:t>
            </a:r>
            <a:r>
              <a:rPr lang="ca-ES" sz="2000" dirty="0">
                <a:solidFill>
                  <a:schemeClr val="tx1"/>
                </a:solidFill>
              </a:rPr>
              <a:t> </a:t>
            </a:r>
            <a:r>
              <a:rPr lang="ca-ES" sz="2000" dirty="0" err="1">
                <a:solidFill>
                  <a:schemeClr val="tx1"/>
                </a:solidFill>
              </a:rPr>
              <a:t>proverna</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finns</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skillnader</a:t>
            </a:r>
            <a:r>
              <a:rPr lang="ca-ES" sz="2000" dirty="0">
                <a:solidFill>
                  <a:schemeClr val="tx1"/>
                </a:solidFill>
              </a:rPr>
              <a:t> i </a:t>
            </a:r>
            <a:r>
              <a:rPr lang="ca-ES" sz="2000" dirty="0" err="1">
                <a:solidFill>
                  <a:schemeClr val="tx1"/>
                </a:solidFill>
              </a:rPr>
              <a:t>ett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samma</a:t>
            </a:r>
            <a:r>
              <a:rPr lang="ca-ES" sz="2000" dirty="0">
                <a:solidFill>
                  <a:schemeClr val="tx1"/>
                </a:solidFill>
              </a:rPr>
              <a:t> </a:t>
            </a:r>
            <a:r>
              <a:rPr lang="ca-ES" sz="2000" dirty="0" err="1">
                <a:solidFill>
                  <a:schemeClr val="tx1"/>
                </a:solidFill>
              </a:rPr>
              <a:t>prov</a:t>
            </a:r>
            <a:r>
              <a:rPr lang="ca-ES" sz="2000" dirty="0">
                <a:solidFill>
                  <a:schemeClr val="tx1"/>
                </a:solidFill>
              </a:rPr>
              <a:t>? </a:t>
            </a:r>
          </a:p>
          <a:p>
            <a:r>
              <a:rPr lang="ca-ES" sz="2000" dirty="0">
                <a:solidFill>
                  <a:schemeClr val="tx1"/>
                </a:solidFill>
              </a:rPr>
              <a:t>Ser du </a:t>
            </a:r>
            <a:r>
              <a:rPr lang="ca-ES" sz="2000" dirty="0" err="1">
                <a:solidFill>
                  <a:schemeClr val="tx1"/>
                </a:solidFill>
              </a:rPr>
              <a:t>några</a:t>
            </a:r>
            <a:r>
              <a:rPr lang="ca-ES" sz="2000" dirty="0">
                <a:solidFill>
                  <a:schemeClr val="tx1"/>
                </a:solidFill>
              </a:rPr>
              <a:t> </a:t>
            </a:r>
            <a:r>
              <a:rPr lang="ca-ES" sz="2000" dirty="0" err="1">
                <a:solidFill>
                  <a:schemeClr val="tx1"/>
                </a:solidFill>
              </a:rPr>
              <a:t>organismer</a:t>
            </a:r>
            <a:r>
              <a:rPr lang="ca-ES" sz="2000" dirty="0">
                <a:solidFill>
                  <a:schemeClr val="tx1"/>
                </a:solidFill>
              </a:rPr>
              <a:t> i </a:t>
            </a:r>
            <a:r>
              <a:rPr lang="ca-ES" sz="2000" dirty="0" err="1">
                <a:solidFill>
                  <a:schemeClr val="tx1"/>
                </a:solidFill>
              </a:rPr>
              <a:t>jorden</a:t>
            </a:r>
            <a:r>
              <a:rPr lang="ca-ES" sz="2000" dirty="0">
                <a:solidFill>
                  <a:schemeClr val="tx1"/>
                </a:solidFill>
              </a:rPr>
              <a:t>?</a:t>
            </a:r>
            <a:br>
              <a:rPr lang="ca-ES" sz="2000" dirty="0">
                <a:solidFill>
                  <a:schemeClr val="tx1"/>
                </a:solidFill>
              </a:rPr>
            </a:br>
            <a:r>
              <a:rPr lang="ca-ES" sz="2000" dirty="0">
                <a:solidFill>
                  <a:schemeClr val="tx1"/>
                </a:solidFill>
              </a:rPr>
              <a:t>Till </a:t>
            </a:r>
            <a:r>
              <a:rPr lang="ca-ES" sz="2000" dirty="0" err="1">
                <a:solidFill>
                  <a:schemeClr val="tx1"/>
                </a:solidFill>
              </a:rPr>
              <a:t>exempel</a:t>
            </a:r>
            <a:r>
              <a:rPr lang="ca-ES" sz="2000" dirty="0">
                <a:solidFill>
                  <a:schemeClr val="tx1"/>
                </a:solidFill>
              </a:rPr>
              <a:t> </a:t>
            </a:r>
            <a:r>
              <a:rPr lang="ca-ES" sz="2000" dirty="0" err="1">
                <a:solidFill>
                  <a:schemeClr val="tx1"/>
                </a:solidFill>
              </a:rPr>
              <a:t>daggmaskar</a:t>
            </a:r>
            <a:r>
              <a:rPr lang="ca-ES" sz="2000" dirty="0">
                <a:solidFill>
                  <a:schemeClr val="tx1"/>
                </a:solidFill>
              </a:rPr>
              <a:t>, </a:t>
            </a:r>
            <a:r>
              <a:rPr lang="ca-ES" sz="2000" dirty="0" err="1">
                <a:solidFill>
                  <a:schemeClr val="tx1"/>
                </a:solidFill>
              </a:rPr>
              <a:t>insekter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något</a:t>
            </a:r>
            <a:r>
              <a:rPr lang="ca-ES" sz="2000" dirty="0">
                <a:solidFill>
                  <a:schemeClr val="tx1"/>
                </a:solidFill>
              </a:rPr>
              <a:t> </a:t>
            </a:r>
            <a:r>
              <a:rPr lang="ca-ES" sz="2000" dirty="0" err="1">
                <a:solidFill>
                  <a:schemeClr val="tx1"/>
                </a:solidFill>
              </a:rPr>
              <a:t>annat</a:t>
            </a:r>
            <a:r>
              <a:rPr lang="ca-ES" sz="2000" dirty="0">
                <a:solidFill>
                  <a:schemeClr val="tx1"/>
                </a:solidFill>
              </a:rPr>
              <a:t>? </a:t>
            </a:r>
          </a:p>
          <a:p>
            <a:r>
              <a:rPr lang="ca-ES" sz="2000" dirty="0" err="1">
                <a:solidFill>
                  <a:schemeClr val="tx1"/>
                </a:solidFill>
              </a:rPr>
              <a:t>Hur</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textur</a:t>
            </a:r>
            <a:r>
              <a:rPr lang="ca-ES" sz="2000" dirty="0">
                <a:solidFill>
                  <a:schemeClr val="tx1"/>
                </a:solidFill>
              </a:rPr>
              <a:t>?</a:t>
            </a:r>
            <a:br>
              <a:rPr lang="ca-ES" sz="2000" dirty="0">
                <a:solidFill>
                  <a:schemeClr val="tx1"/>
                </a:solidFill>
              </a:rPr>
            </a:br>
            <a:r>
              <a:rPr lang="ca-ES" sz="2000" dirty="0" err="1">
                <a:solidFill>
                  <a:schemeClr val="tx1"/>
                </a:solidFill>
              </a:rPr>
              <a:t>Verkar</a:t>
            </a:r>
            <a:r>
              <a:rPr lang="ca-ES" sz="2000" dirty="0">
                <a:solidFill>
                  <a:schemeClr val="tx1"/>
                </a:solidFill>
              </a:rPr>
              <a:t> </a:t>
            </a:r>
            <a:r>
              <a:rPr lang="ca-ES" sz="2000" dirty="0" err="1">
                <a:solidFill>
                  <a:schemeClr val="tx1"/>
                </a:solidFill>
              </a:rPr>
              <a:t>jorden</a:t>
            </a:r>
            <a:r>
              <a:rPr lang="ca-ES" sz="2000" dirty="0">
                <a:solidFill>
                  <a:schemeClr val="tx1"/>
                </a:solidFill>
              </a:rPr>
              <a:t> vara till </a:t>
            </a:r>
            <a:r>
              <a:rPr lang="ca-ES" sz="2000" dirty="0" err="1">
                <a:solidFill>
                  <a:schemeClr val="tx1"/>
                </a:solidFill>
              </a:rPr>
              <a:t>exempel</a:t>
            </a:r>
            <a:r>
              <a:rPr lang="ca-ES" sz="2000" dirty="0">
                <a:solidFill>
                  <a:schemeClr val="tx1"/>
                </a:solidFill>
              </a:rPr>
              <a:t> </a:t>
            </a:r>
            <a:r>
              <a:rPr lang="ca-ES" sz="2000" dirty="0" err="1">
                <a:solidFill>
                  <a:schemeClr val="tx1"/>
                </a:solidFill>
              </a:rPr>
              <a:t>sandig</a:t>
            </a:r>
            <a:r>
              <a:rPr lang="ca-ES" sz="2000" dirty="0">
                <a:solidFill>
                  <a:schemeClr val="tx1"/>
                </a:solidFill>
              </a:rPr>
              <a:t>, </a:t>
            </a:r>
            <a:r>
              <a:rPr lang="ca-ES" sz="2000" dirty="0" err="1">
                <a:solidFill>
                  <a:schemeClr val="tx1"/>
                </a:solidFill>
              </a:rPr>
              <a:t>lerig</a:t>
            </a:r>
            <a:r>
              <a:rPr lang="ca-ES" sz="2000" dirty="0">
                <a:solidFill>
                  <a:schemeClr val="tx1"/>
                </a:solidFill>
              </a:rPr>
              <a:t>, </a:t>
            </a:r>
            <a:r>
              <a:rPr lang="ca-ES" sz="2000" dirty="0" err="1">
                <a:solidFill>
                  <a:schemeClr val="tx1"/>
                </a:solidFill>
              </a:rPr>
              <a:t>grov</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finkornig</a:t>
            </a:r>
            <a:r>
              <a:rPr lang="ca-ES" sz="2000" dirty="0">
                <a:solidFill>
                  <a:schemeClr val="tx1"/>
                </a:solidFill>
              </a:rPr>
              <a:t>?</a:t>
            </a:r>
          </a:p>
        </p:txBody>
      </p:sp>
      <p:pic>
        <p:nvPicPr>
          <p:cNvPr id="11" name="Gráfico 10">
            <a:extLst>
              <a:ext uri="{FF2B5EF4-FFF2-40B4-BE49-F238E27FC236}">
                <a16:creationId xmlns:a16="http://schemas.microsoft.com/office/drawing/2014/main" id="{8925BF6E-AB75-D10E-E537-D5DCEA3142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B20F5102-94CA-5093-6004-ED5EBDEAB6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8D30DF6-4FC6-9E24-A816-B82DCABE22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6564370-33A7-47EC-3C81-E6B2A0CA9D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8870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20E0-979D-7573-538B-728818922A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F95364F-2A0E-78E0-476B-3DC99BDD3AC1}"/>
              </a:ext>
            </a:extLst>
          </p:cNvPr>
          <p:cNvSpPr txBox="1"/>
          <p:nvPr/>
        </p:nvSpPr>
        <p:spPr>
          <a:xfrm>
            <a:off x="513590" y="403098"/>
            <a:ext cx="11346332"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Hur ser </a:t>
            </a:r>
            <a:r>
              <a:rPr lang="es-ES" sz="4400" dirty="0" err="1">
                <a:solidFill>
                  <a:srgbClr val="0CAF8F"/>
                </a:solidFill>
                <a:latin typeface="Bebas Neue Regular" panose="020B0606020202050201" pitchFamily="34" charset="0"/>
              </a:rPr>
              <a:t>jordproverna</a:t>
            </a:r>
            <a:r>
              <a:rPr lang="es-ES" sz="4400" dirty="0">
                <a:solidFill>
                  <a:srgbClr val="0CAF8F"/>
                </a:solidFill>
                <a:latin typeface="Bebas Neue Regular" panose="020B0606020202050201" pitchFamily="34" charset="0"/>
              </a:rPr>
              <a:t> ut? </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02499561-7DFE-5EA7-86FF-A315E1916531}"/>
              </a:ext>
            </a:extLst>
          </p:cNvPr>
          <p:cNvSpPr txBox="1"/>
          <p:nvPr/>
        </p:nvSpPr>
        <p:spPr>
          <a:xfrm>
            <a:off x="513590" y="1272220"/>
            <a:ext cx="10515599" cy="5155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Titta</a:t>
            </a:r>
            <a:r>
              <a:rPr lang="ca-ES" sz="2000" dirty="0">
                <a:solidFill>
                  <a:schemeClr val="tx1"/>
                </a:solidFill>
              </a:rPr>
              <a:t>, </a:t>
            </a:r>
            <a:r>
              <a:rPr lang="ca-ES" sz="2000" dirty="0" err="1">
                <a:solidFill>
                  <a:schemeClr val="tx1"/>
                </a:solidFill>
              </a:rPr>
              <a:t>känn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fyll</a:t>
            </a:r>
            <a:r>
              <a:rPr lang="ca-ES" sz="2000" dirty="0">
                <a:solidFill>
                  <a:schemeClr val="tx1"/>
                </a:solidFill>
              </a:rPr>
              <a:t> i! </a:t>
            </a:r>
            <a:r>
              <a:rPr lang="ca-ES" sz="2000" dirty="0" err="1">
                <a:solidFill>
                  <a:schemeClr val="tx1"/>
                </a:solidFill>
              </a:rPr>
              <a:t>Hur</a:t>
            </a:r>
            <a:r>
              <a:rPr lang="ca-ES" sz="2000" dirty="0">
                <a:solidFill>
                  <a:schemeClr val="tx1"/>
                </a:solidFill>
              </a:rPr>
              <a:t> </a:t>
            </a:r>
            <a:r>
              <a:rPr lang="ca-ES" sz="2000" dirty="0" err="1">
                <a:solidFill>
                  <a:schemeClr val="tx1"/>
                </a:solidFill>
              </a:rPr>
              <a:t>skiljer</a:t>
            </a:r>
            <a:r>
              <a:rPr lang="ca-ES" sz="2000" dirty="0">
                <a:solidFill>
                  <a:schemeClr val="tx1"/>
                </a:solidFill>
              </a:rPr>
              <a:t> </a:t>
            </a:r>
            <a:r>
              <a:rPr lang="ca-ES" sz="2000" dirty="0" err="1">
                <a:solidFill>
                  <a:schemeClr val="tx1"/>
                </a:solidFill>
              </a:rPr>
              <a:t>sig</a:t>
            </a:r>
            <a:r>
              <a:rPr lang="ca-ES" sz="2000" dirty="0">
                <a:solidFill>
                  <a:schemeClr val="tx1"/>
                </a:solidFill>
              </a:rPr>
              <a:t> </a:t>
            </a:r>
            <a:r>
              <a:rPr lang="ca-ES" sz="2000" dirty="0" err="1">
                <a:solidFill>
                  <a:schemeClr val="tx1"/>
                </a:solidFill>
              </a:rPr>
              <a:t>jordtyperna</a:t>
            </a:r>
            <a:r>
              <a:rPr lang="ca-ES" sz="2000" dirty="0">
                <a:solidFill>
                  <a:schemeClr val="tx1"/>
                </a:solidFill>
              </a:rPr>
              <a:t> </a:t>
            </a:r>
            <a:r>
              <a:rPr lang="ca-ES" sz="2000" dirty="0" err="1">
                <a:solidFill>
                  <a:schemeClr val="tx1"/>
                </a:solidFill>
              </a:rPr>
              <a:t>åt</a:t>
            </a:r>
            <a:r>
              <a:rPr lang="ca-ES" sz="2000" dirty="0">
                <a:solidFill>
                  <a:schemeClr val="tx1"/>
                </a:solidFill>
              </a:rPr>
              <a:t>?</a:t>
            </a:r>
          </a:p>
        </p:txBody>
      </p:sp>
      <p:pic>
        <p:nvPicPr>
          <p:cNvPr id="11" name="Gráfico 10">
            <a:extLst>
              <a:ext uri="{FF2B5EF4-FFF2-40B4-BE49-F238E27FC236}">
                <a16:creationId xmlns:a16="http://schemas.microsoft.com/office/drawing/2014/main" id="{33C94E12-CD6E-AB33-8BCF-473800094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3A23CC2-911B-6AE5-EE11-7E3ECB05C5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2D2F767-9418-97F5-393A-17316F7109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3323D8D-F39B-A931-84D0-7EAA8894B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4" name="Tabell 3">
            <a:extLst>
              <a:ext uri="{FF2B5EF4-FFF2-40B4-BE49-F238E27FC236}">
                <a16:creationId xmlns:a16="http://schemas.microsoft.com/office/drawing/2014/main" id="{B4B2EFBA-10F5-8F82-1AC7-B9439598E74A}"/>
              </a:ext>
            </a:extLst>
          </p:cNvPr>
          <p:cNvGraphicFramePr>
            <a:graphicFrameLocks noGrp="1"/>
          </p:cNvGraphicFramePr>
          <p:nvPr>
            <p:extLst>
              <p:ext uri="{D42A27DB-BD31-4B8C-83A1-F6EECF244321}">
                <p14:modId xmlns:p14="http://schemas.microsoft.com/office/powerpoint/2010/main" val="3374460587"/>
              </p:ext>
            </p:extLst>
          </p:nvPr>
        </p:nvGraphicFramePr>
        <p:xfrm>
          <a:off x="640177" y="2008696"/>
          <a:ext cx="6985000" cy="3347974"/>
        </p:xfrm>
        <a:graphic>
          <a:graphicData uri="http://schemas.openxmlformats.org/drawingml/2006/table">
            <a:tbl>
              <a:tblPr firstRow="1" bandRow="1">
                <a:tableStyleId>{5C22544A-7EE6-4342-B048-85BDC9FD1C3A}</a:tableStyleId>
              </a:tblPr>
              <a:tblGrid>
                <a:gridCol w="1746250">
                  <a:extLst>
                    <a:ext uri="{9D8B030D-6E8A-4147-A177-3AD203B41FA5}">
                      <a16:colId xmlns:a16="http://schemas.microsoft.com/office/drawing/2014/main" val="1437443856"/>
                    </a:ext>
                  </a:extLst>
                </a:gridCol>
                <a:gridCol w="1746250">
                  <a:extLst>
                    <a:ext uri="{9D8B030D-6E8A-4147-A177-3AD203B41FA5}">
                      <a16:colId xmlns:a16="http://schemas.microsoft.com/office/drawing/2014/main" val="1285529122"/>
                    </a:ext>
                  </a:extLst>
                </a:gridCol>
                <a:gridCol w="1746250">
                  <a:extLst>
                    <a:ext uri="{9D8B030D-6E8A-4147-A177-3AD203B41FA5}">
                      <a16:colId xmlns:a16="http://schemas.microsoft.com/office/drawing/2014/main" val="4035258767"/>
                    </a:ext>
                  </a:extLst>
                </a:gridCol>
                <a:gridCol w="1746250">
                  <a:extLst>
                    <a:ext uri="{9D8B030D-6E8A-4147-A177-3AD203B41FA5}">
                      <a16:colId xmlns:a16="http://schemas.microsoft.com/office/drawing/2014/main" val="2304788140"/>
                    </a:ext>
                  </a:extLst>
                </a:gridCol>
              </a:tblGrid>
              <a:tr h="502554">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rtl="0" fontAlgn="t">
                        <a:buNone/>
                      </a:pPr>
                      <a:r>
                        <a:rPr lang="sv-SE" sz="1300" b="1" i="0" u="none" strike="noStrike" dirty="0">
                          <a:solidFill>
                            <a:srgbClr val="000000"/>
                          </a:solidFill>
                          <a:effectLst/>
                          <a:latin typeface="Poppins" pitchFamily="2" charset="77"/>
                        </a:rPr>
                        <a:t>Prov 1</a:t>
                      </a:r>
                      <a:endParaRPr lang="sv-SE" sz="1300" dirty="0">
                        <a:effectLst/>
                      </a:endParaRPr>
                    </a:p>
                  </a:txBody>
                  <a:tcPr marL="42476" marR="42476" marT="42476" marB="42476" anchor="ctr"/>
                </a:tc>
                <a:tc>
                  <a:txBody>
                    <a:bodyPr/>
                    <a:lstStyle/>
                    <a:p>
                      <a:pPr rtl="0" fontAlgn="t">
                        <a:buNone/>
                      </a:pPr>
                      <a:r>
                        <a:rPr lang="sv-SE" sz="1300" b="1" i="0" u="none" strike="noStrike">
                          <a:solidFill>
                            <a:srgbClr val="000000"/>
                          </a:solidFill>
                          <a:effectLst/>
                          <a:latin typeface="Poppins" pitchFamily="2" charset="77"/>
                        </a:rPr>
                        <a:t>Prov 2</a:t>
                      </a:r>
                      <a:endParaRPr lang="sv-SE" sz="1300">
                        <a:effectLst/>
                      </a:endParaRPr>
                    </a:p>
                  </a:txBody>
                  <a:tcPr marL="42476" marR="42476" marT="42476" marB="42476" anchor="ctr"/>
                </a:tc>
                <a:tc>
                  <a:txBody>
                    <a:bodyPr/>
                    <a:lstStyle/>
                    <a:p>
                      <a:pPr rtl="0" fontAlgn="t">
                        <a:buNone/>
                      </a:pPr>
                      <a:r>
                        <a:rPr lang="sv-SE" sz="1300" b="1" i="0" u="none" strike="noStrike">
                          <a:solidFill>
                            <a:srgbClr val="000000"/>
                          </a:solidFill>
                          <a:effectLst/>
                          <a:latin typeface="Poppins" pitchFamily="2" charset="77"/>
                        </a:rPr>
                        <a:t>Prov 3</a:t>
                      </a:r>
                      <a:endParaRPr lang="sv-SE" sz="1300">
                        <a:effectLst/>
                      </a:endParaRPr>
                    </a:p>
                  </a:txBody>
                  <a:tcPr marL="42476" marR="42476" marT="42476" marB="42476" anchor="ctr"/>
                </a:tc>
                <a:extLst>
                  <a:ext uri="{0D108BD9-81ED-4DB2-BD59-A6C34878D82A}">
                    <a16:rowId xmlns:a16="http://schemas.microsoft.com/office/drawing/2014/main" val="440104322"/>
                  </a:ext>
                </a:extLst>
              </a:tr>
              <a:tr h="711355">
                <a:tc>
                  <a:txBody>
                    <a:bodyPr/>
                    <a:lstStyle/>
                    <a:p>
                      <a:pPr rtl="0" fontAlgn="t">
                        <a:buNone/>
                      </a:pPr>
                      <a:r>
                        <a:rPr lang="sv-SE" sz="1300" b="1" i="0" u="none" strike="noStrike" dirty="0">
                          <a:solidFill>
                            <a:srgbClr val="000000"/>
                          </a:solidFill>
                          <a:effectLst/>
                          <a:latin typeface="Poppins" pitchFamily="2" charset="77"/>
                        </a:rPr>
                        <a:t>Textur</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a:effectLst/>
                        </a:rPr>
                      </a:br>
                      <a:endParaRPr lang="sv-SE" sz="130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374071288"/>
                  </a:ext>
                </a:extLst>
              </a:tr>
              <a:tr h="711355">
                <a:tc>
                  <a:txBody>
                    <a:bodyPr/>
                    <a:lstStyle/>
                    <a:p>
                      <a:pPr rtl="0" fontAlgn="t">
                        <a:buNone/>
                      </a:pPr>
                      <a:r>
                        <a:rPr lang="sv-SE" sz="1300" b="1" i="0" u="none" strike="noStrike">
                          <a:solidFill>
                            <a:srgbClr val="000000"/>
                          </a:solidFill>
                          <a:effectLst/>
                          <a:latin typeface="Poppins" pitchFamily="2" charset="77"/>
                        </a:rPr>
                        <a:t>Färg</a:t>
                      </a:r>
                      <a:endParaRPr lang="sv-SE" sz="130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1353692696"/>
                  </a:ext>
                </a:extLst>
              </a:tr>
              <a:tr h="711355">
                <a:tc>
                  <a:txBody>
                    <a:bodyPr/>
                    <a:lstStyle/>
                    <a:p>
                      <a:pPr rtl="0" fontAlgn="t">
                        <a:buNone/>
                      </a:pPr>
                      <a:r>
                        <a:rPr lang="sv-SE" sz="1300" b="1" i="0" u="none" strike="noStrike" dirty="0">
                          <a:solidFill>
                            <a:srgbClr val="000000"/>
                          </a:solidFill>
                          <a:effectLst/>
                          <a:latin typeface="Poppins" pitchFamily="2" charset="77"/>
                        </a:rPr>
                        <a:t>Partikelstorlekar</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a:effectLst/>
                        </a:rPr>
                      </a:br>
                      <a:endParaRPr lang="sv-SE" sz="130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69644746"/>
                  </a:ext>
                </a:extLst>
              </a:tr>
              <a:tr h="711355">
                <a:tc>
                  <a:txBody>
                    <a:bodyPr/>
                    <a:lstStyle/>
                    <a:p>
                      <a:pPr rtl="0" fontAlgn="t">
                        <a:buNone/>
                      </a:pPr>
                      <a:r>
                        <a:rPr lang="sv-SE" sz="1300" b="1" i="0" u="none" strike="noStrike" dirty="0">
                          <a:solidFill>
                            <a:srgbClr val="000000"/>
                          </a:solidFill>
                          <a:effectLst/>
                          <a:latin typeface="Poppins" pitchFamily="2" charset="77"/>
                        </a:rPr>
                        <a:t>Organismer</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1916604631"/>
                  </a:ext>
                </a:extLst>
              </a:tr>
            </a:tbl>
          </a:graphicData>
        </a:graphic>
      </p:graphicFrame>
    </p:spTree>
    <p:extLst>
      <p:ext uri="{BB962C8B-B14F-4D97-AF65-F5344CB8AC3E}">
        <p14:creationId xmlns:p14="http://schemas.microsoft.com/office/powerpoint/2010/main" val="151033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439ECC2-0554-C325-D533-0C6D2A51C2B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8A6E498-9017-ABBE-C919-80B5A19C9BDE}"/>
              </a:ext>
            </a:extLst>
          </p:cNvPr>
          <p:cNvSpPr txBox="1"/>
          <p:nvPr/>
        </p:nvSpPr>
        <p:spPr>
          <a:xfrm>
            <a:off x="586294" y="206125"/>
            <a:ext cx="10515599" cy="1323439"/>
          </a:xfrm>
          <a:prstGeom prst="rect">
            <a:avLst/>
          </a:prstGeom>
          <a:noFill/>
        </p:spPr>
        <p:txBody>
          <a:bodyPr wrap="square" rtlCol="0">
            <a:spAutoFit/>
          </a:bodyPr>
          <a:lstStyle/>
          <a:p>
            <a:r>
              <a:rPr lang="es-ES" sz="4000" dirty="0" err="1">
                <a:latin typeface="Bebas Neue Regular" panose="020B0606020202050201" pitchFamily="34" charset="0"/>
              </a:rPr>
              <a:t>Lärandemål</a:t>
            </a:r>
            <a:r>
              <a:rPr lang="es-ES" sz="4000" dirty="0">
                <a:latin typeface="Bebas Neue Regular" panose="020B0606020202050201" pitchFamily="34" charset="0"/>
              </a:rPr>
              <a:t>, </a:t>
            </a:r>
            <a:r>
              <a:rPr lang="es-ES" sz="4000" dirty="0" err="1">
                <a:latin typeface="Bebas Neue Regular" panose="020B0606020202050201" pitchFamily="34" charset="0"/>
              </a:rPr>
              <a:t>lärande</a:t>
            </a:r>
            <a:r>
              <a:rPr lang="es-ES" sz="4000" dirty="0">
                <a:latin typeface="Bebas Neue Regular" panose="020B0606020202050201" pitchFamily="34" charset="0"/>
              </a:rPr>
              <a:t> </a:t>
            </a:r>
            <a:r>
              <a:rPr lang="es-ES" sz="4000" dirty="0" err="1">
                <a:latin typeface="Bebas Neue Regular" panose="020B0606020202050201" pitchFamily="34" charset="0"/>
              </a:rPr>
              <a:t>för</a:t>
            </a:r>
            <a:r>
              <a:rPr lang="es-ES" sz="4000" dirty="0">
                <a:latin typeface="Bebas Neue Regular" panose="020B0606020202050201" pitchFamily="34" charset="0"/>
              </a:rPr>
              <a:t> </a:t>
            </a:r>
            <a:br>
              <a:rPr lang="es-ES" sz="4000" dirty="0">
                <a:latin typeface="Bebas Neue Regular" panose="020B0606020202050201" pitchFamily="34" charset="0"/>
              </a:rPr>
            </a:br>
            <a:r>
              <a:rPr lang="es-ES" sz="4000" dirty="0" err="1">
                <a:latin typeface="Bebas Neue Regular" panose="020B0606020202050201" pitchFamily="34" charset="0"/>
              </a:rPr>
              <a:t>hållbar</a:t>
            </a:r>
            <a:r>
              <a:rPr lang="es-ES" sz="4000" dirty="0">
                <a:latin typeface="Bebas Neue Regular" panose="020B0606020202050201" pitchFamily="34" charset="0"/>
              </a:rPr>
              <a:t> </a:t>
            </a:r>
            <a:r>
              <a:rPr lang="es-ES" sz="4000" dirty="0" err="1">
                <a:latin typeface="Bebas Neue Regular" panose="020B0606020202050201" pitchFamily="34" charset="0"/>
              </a:rPr>
              <a:t>utveckling</a:t>
            </a:r>
            <a:r>
              <a:rPr lang="es-ES" sz="4000" dirty="0">
                <a:latin typeface="Bebas Neue Regular" panose="020B0606020202050201" pitchFamily="34" charset="0"/>
              </a:rPr>
              <a:t> </a:t>
            </a:r>
            <a:r>
              <a:rPr lang="es-ES" sz="4000" dirty="0" err="1">
                <a:latin typeface="Bebas Neue Regular" panose="020B0606020202050201" pitchFamily="34" charset="0"/>
              </a:rPr>
              <a:t>och</a:t>
            </a:r>
            <a:r>
              <a:rPr lang="es-ES" sz="4000" dirty="0">
                <a:latin typeface="Bebas Neue Regular" panose="020B0606020202050201" pitchFamily="34" charset="0"/>
              </a:rPr>
              <a:t> de </a:t>
            </a:r>
            <a:r>
              <a:rPr lang="es-ES" sz="4000" dirty="0" err="1">
                <a:latin typeface="Bebas Neue Regular" panose="020B0606020202050201" pitchFamily="34" charset="0"/>
              </a:rPr>
              <a:t>globala</a:t>
            </a:r>
            <a:r>
              <a:rPr lang="es-ES" sz="4000" dirty="0">
                <a:latin typeface="Bebas Neue Regular" panose="020B0606020202050201" pitchFamily="34" charset="0"/>
              </a:rPr>
              <a:t> </a:t>
            </a:r>
            <a:r>
              <a:rPr lang="es-ES" sz="4000" dirty="0" err="1">
                <a:latin typeface="Bebas Neue Regular" panose="020B0606020202050201" pitchFamily="34" charset="0"/>
              </a:rPr>
              <a:t>målen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907D40A3-F523-183A-A080-AAB57C5732D1}"/>
              </a:ext>
            </a:extLst>
          </p:cNvPr>
          <p:cNvSpPr txBox="1"/>
          <p:nvPr/>
        </p:nvSpPr>
        <p:spPr>
          <a:xfrm>
            <a:off x="586295" y="1523612"/>
            <a:ext cx="10515599"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noProof="1">
                <a:solidFill>
                  <a:schemeClr val="tx1"/>
                </a:solidFill>
              </a:rPr>
              <a:t>Under de fem lektionerna får eleverna </a:t>
            </a:r>
            <a:r>
              <a:rPr lang="sv-SE" b="1" noProof="1">
                <a:solidFill>
                  <a:schemeClr val="tx1"/>
                </a:solidFill>
              </a:rPr>
              <a:t>undersöka jordars sammansättning </a:t>
            </a:r>
            <a:r>
              <a:rPr lang="sv-SE" noProof="1">
                <a:solidFill>
                  <a:schemeClr val="tx1"/>
                </a:solidFill>
              </a:rPr>
              <a:t>och ”hälsa” i olika miljöer (trädgård, lövskog, stadsområde) genom att </a:t>
            </a:r>
            <a:r>
              <a:rPr lang="sv-SE" b="1" noProof="1">
                <a:solidFill>
                  <a:schemeClr val="tx1"/>
                </a:solidFill>
              </a:rPr>
              <a:t>utforska </a:t>
            </a:r>
            <a:r>
              <a:rPr lang="sv-SE" noProof="1">
                <a:solidFill>
                  <a:schemeClr val="tx1"/>
                </a:solidFill>
              </a:rPr>
              <a:t>dess</a:t>
            </a:r>
            <a:r>
              <a:rPr lang="sv-SE" b="1" noProof="1">
                <a:solidFill>
                  <a:schemeClr val="tx1"/>
                </a:solidFill>
              </a:rPr>
              <a:t> kemiska egenskaper </a:t>
            </a:r>
            <a:r>
              <a:rPr lang="sv-SE" noProof="1">
                <a:solidFill>
                  <a:schemeClr val="tx1"/>
                </a:solidFill>
              </a:rPr>
              <a:t>och</a:t>
            </a:r>
            <a:r>
              <a:rPr lang="sv-SE" b="1" noProof="1">
                <a:solidFill>
                  <a:schemeClr val="tx1"/>
                </a:solidFill>
              </a:rPr>
              <a:t> biologiska komponenter</a:t>
            </a:r>
            <a:r>
              <a:rPr lang="sv-SE" noProof="1">
                <a:solidFill>
                  <a:schemeClr val="tx1"/>
                </a:solidFill>
              </a:rPr>
              <a:t> och med hjälp av </a:t>
            </a:r>
            <a:r>
              <a:rPr lang="sv-SE" b="1" noProof="1">
                <a:solidFill>
                  <a:schemeClr val="tx1"/>
                </a:solidFill>
              </a:rPr>
              <a:t>matematiska metoder</a:t>
            </a:r>
            <a:r>
              <a:rPr lang="sv-SE" noProof="1">
                <a:solidFill>
                  <a:schemeClr val="tx1"/>
                </a:solidFill>
              </a:rPr>
              <a:t> analysera sina resultat.  Vid studierna av bakterietillväxt (lekton 4) refereras till exponentiell tillväxt/funktioner, så dessa matematiska delar lämpar sig för de äldre åldersgrupperna.</a:t>
            </a:r>
          </a:p>
          <a:p>
            <a:pPr marL="171450" indent="-171450">
              <a:buFont typeface="Arial" panose="020B0604020202020204" pitchFamily="34" charset="0"/>
              <a:buChar char="•"/>
            </a:pPr>
            <a:r>
              <a:rPr lang="sv-SE" noProof="1">
                <a:solidFill>
                  <a:schemeClr val="tx1"/>
                </a:solidFill>
              </a:rPr>
              <a:t>De undersöker hur dessa faktorer påverkar ekosystemet, tränar på </a:t>
            </a:r>
            <a:r>
              <a:rPr lang="sv-SE" b="1" noProof="1">
                <a:solidFill>
                  <a:schemeClr val="tx1"/>
                </a:solidFill>
              </a:rPr>
              <a:t>problemlösningsförmåga</a:t>
            </a:r>
            <a:r>
              <a:rPr lang="sv-SE" noProof="1">
                <a:solidFill>
                  <a:schemeClr val="tx1"/>
                </a:solidFill>
              </a:rPr>
              <a:t>  och föreslår lösningar för att förbättra jordhälsan i ett visst område. Dessa lektioner bidrar till </a:t>
            </a:r>
            <a:r>
              <a:rPr lang="sv-SE" b="1" noProof="1">
                <a:solidFill>
                  <a:schemeClr val="tx1"/>
                </a:solidFill>
              </a:rPr>
              <a:t>EU:s stora satsning Mission SOIL</a:t>
            </a:r>
            <a:r>
              <a:rPr lang="sv-SE" noProof="1">
                <a:solidFill>
                  <a:schemeClr val="tx1"/>
                </a:solidFill>
              </a:rPr>
              <a:t> och bidrar till de </a:t>
            </a:r>
            <a:r>
              <a:rPr lang="sv-SE" b="1" noProof="1">
                <a:solidFill>
                  <a:schemeClr val="tx1"/>
                </a:solidFill>
              </a:rPr>
              <a:t>Globala Målen</a:t>
            </a:r>
            <a:r>
              <a:rPr lang="sv-SE" noProof="1">
                <a:solidFill>
                  <a:schemeClr val="tx1"/>
                </a:solidFill>
              </a:rPr>
              <a:t> (Mål 2: Ingen hunger. Mål 3: God hölsa och välbefinnande. Mål 15: Skydda, återställa och främja ett hållbart nyttjande av landbaserade ekosystem, hållbart bruka skogar, bekämpa ökenspridning, hejda och vrida tillbaka markförstöringen samt hejda förlusten av biologisk mångfald.)</a:t>
            </a:r>
            <a:br>
              <a:rPr lang="sv-SE" noProof="1">
                <a:solidFill>
                  <a:schemeClr val="tx1"/>
                </a:solidFill>
              </a:rPr>
            </a:br>
            <a:endParaRPr lang="sv-SE" noProof="1">
              <a:solidFill>
                <a:schemeClr val="tx1"/>
              </a:solidFill>
            </a:endParaRPr>
          </a:p>
          <a:p>
            <a:pPr marL="171450" indent="-171450">
              <a:buFont typeface="Arial" panose="020B0604020202020204" pitchFamily="34" charset="0"/>
              <a:buChar char="•"/>
            </a:pPr>
            <a:r>
              <a:rPr lang="sv-SE" dirty="0">
                <a:solidFill>
                  <a:schemeClr val="tx1"/>
                </a:solidFill>
              </a:rPr>
              <a:t>Omfattar undersökning av jordens sammansättning, mikrobiell aktivitet och plantornas tillväxt direkt kopplade till lärandemålen som rör </a:t>
            </a:r>
            <a:r>
              <a:rPr lang="sv-SE" b="1" dirty="0">
                <a:solidFill>
                  <a:schemeClr val="tx1"/>
                </a:solidFill>
              </a:rPr>
              <a:t>förståelse för ekosystem</a:t>
            </a:r>
            <a:r>
              <a:rPr lang="sv-SE" dirty="0">
                <a:solidFill>
                  <a:schemeClr val="tx1"/>
                </a:solidFill>
              </a:rPr>
              <a:t>, biologisk </a:t>
            </a:r>
            <a:r>
              <a:rPr lang="sv-SE" b="1" dirty="0">
                <a:solidFill>
                  <a:schemeClr val="tx1"/>
                </a:solidFill>
              </a:rPr>
              <a:t>mångfald</a:t>
            </a:r>
            <a:r>
              <a:rPr lang="sv-SE" dirty="0">
                <a:solidFill>
                  <a:schemeClr val="tx1"/>
                </a:solidFill>
              </a:rPr>
              <a:t> och vikten av att </a:t>
            </a:r>
            <a:r>
              <a:rPr lang="sv-SE" b="1" dirty="0">
                <a:solidFill>
                  <a:schemeClr val="tx1"/>
                </a:solidFill>
              </a:rPr>
              <a:t>upprätthålla en bra miljö. </a:t>
            </a:r>
          </a:p>
          <a:p>
            <a:pPr marL="171450" indent="-171450">
              <a:buFont typeface="Arial" panose="020B0604020202020204" pitchFamily="34" charset="0"/>
              <a:buChar char="•"/>
            </a:pPr>
            <a:r>
              <a:rPr lang="sv-SE" b="1" dirty="0" err="1">
                <a:solidFill>
                  <a:schemeClr val="tx1"/>
                </a:solidFill>
              </a:rPr>
              <a:t>Källkristiskt</a:t>
            </a:r>
            <a:r>
              <a:rPr lang="sv-SE" b="1" dirty="0">
                <a:solidFill>
                  <a:schemeClr val="tx1"/>
                </a:solidFill>
              </a:rPr>
              <a:t> samla in information via internet </a:t>
            </a:r>
            <a:r>
              <a:rPr lang="sv-SE" dirty="0">
                <a:solidFill>
                  <a:schemeClr val="tx1"/>
                </a:solidFill>
              </a:rPr>
              <a:t>om arbete för att </a:t>
            </a:r>
            <a:r>
              <a:rPr lang="sv-SE" b="1" dirty="0">
                <a:solidFill>
                  <a:schemeClr val="tx1"/>
                </a:solidFill>
              </a:rPr>
              <a:t>hållbart användande av jordar</a:t>
            </a:r>
            <a:r>
              <a:rPr lang="sv-SE" dirty="0">
                <a:solidFill>
                  <a:schemeClr val="tx1"/>
                </a:solidFill>
              </a:rPr>
              <a:t>.</a:t>
            </a:r>
          </a:p>
          <a:p>
            <a:pPr marL="171450" indent="-171450">
              <a:buFont typeface="Arial" panose="020B0604020202020204" pitchFamily="34" charset="0"/>
              <a:buChar char="•"/>
            </a:pPr>
            <a:r>
              <a:rPr lang="sv-SE" dirty="0">
                <a:solidFill>
                  <a:schemeClr val="tx1"/>
                </a:solidFill>
              </a:rPr>
              <a:t>Bedöma </a:t>
            </a:r>
            <a:r>
              <a:rPr lang="sv-SE" b="1" dirty="0">
                <a:solidFill>
                  <a:schemeClr val="tx1"/>
                </a:solidFill>
              </a:rPr>
              <a:t>faktorer som påverkar </a:t>
            </a:r>
            <a:r>
              <a:rPr lang="sv-SE" b="1" dirty="0" err="1">
                <a:solidFill>
                  <a:schemeClr val="tx1"/>
                </a:solidFill>
              </a:rPr>
              <a:t>jordhälsan</a:t>
            </a:r>
            <a:r>
              <a:rPr lang="sv-SE" dirty="0">
                <a:solidFill>
                  <a:schemeClr val="tx1"/>
                </a:solidFill>
              </a:rPr>
              <a:t> i olika miljöer och föreslå </a:t>
            </a:r>
            <a:r>
              <a:rPr lang="sv-SE" b="1" dirty="0">
                <a:solidFill>
                  <a:schemeClr val="tx1"/>
                </a:solidFill>
              </a:rPr>
              <a:t>evidensbaserade lösningar </a:t>
            </a:r>
            <a:r>
              <a:rPr lang="sv-SE" dirty="0">
                <a:solidFill>
                  <a:schemeClr val="tx1"/>
                </a:solidFill>
              </a:rPr>
              <a:t>för att förbättra den.</a:t>
            </a:r>
          </a:p>
          <a:p>
            <a:pPr marL="171450" indent="-171450">
              <a:buFont typeface="Arial" panose="020B0604020202020204" pitchFamily="34" charset="0"/>
              <a:buChar char="•"/>
            </a:pPr>
            <a:r>
              <a:rPr lang="sv-SE" b="1" dirty="0">
                <a:solidFill>
                  <a:schemeClr val="tx1"/>
                </a:solidFill>
              </a:rPr>
              <a:t>Presentera</a:t>
            </a:r>
            <a:r>
              <a:rPr lang="sv-SE" dirty="0">
                <a:solidFill>
                  <a:schemeClr val="tx1"/>
                </a:solidFill>
              </a:rPr>
              <a:t> informationen om jorden på olika sätt, inklusive genom matematiska uppgifter (diagram, tabeller) och kreativa presentationer (bildberättande).</a:t>
            </a:r>
          </a:p>
          <a:p>
            <a:pPr marL="171450" indent="-171450">
              <a:buFont typeface="Arial" panose="020B0604020202020204" pitchFamily="34" charset="0"/>
              <a:buChar char="•"/>
            </a:pPr>
            <a:r>
              <a:rPr lang="sv-SE" b="1" dirty="0">
                <a:solidFill>
                  <a:schemeClr val="tx1"/>
                </a:solidFill>
              </a:rPr>
              <a:t>Arbeta tillsammans</a:t>
            </a:r>
            <a:r>
              <a:rPr lang="sv-SE" dirty="0">
                <a:solidFill>
                  <a:schemeClr val="tx1"/>
                </a:solidFill>
              </a:rPr>
              <a:t> i projekt, främja grupparbete, kommunikation och ett gemensamt ansvar för kunskapsresultaten.</a:t>
            </a:r>
          </a:p>
          <a:p>
            <a:pPr marL="171450" indent="-171450">
              <a:buFont typeface="Arial" panose="020B0604020202020204" pitchFamily="34" charset="0"/>
              <a:buChar char="•"/>
            </a:pPr>
            <a:endParaRPr lang="sv-SE" dirty="0">
              <a:solidFill>
                <a:schemeClr val="tx1"/>
              </a:solidFill>
            </a:endParaRPr>
          </a:p>
        </p:txBody>
      </p:sp>
    </p:spTree>
    <p:extLst>
      <p:ext uri="{BB962C8B-B14F-4D97-AF65-F5344CB8AC3E}">
        <p14:creationId xmlns:p14="http://schemas.microsoft.com/office/powerpoint/2010/main" val="1379329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40A9-E524-C1C2-AAD0-F29EC2781E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1F1D34F-ACDE-97BD-492C-7992047838E6}"/>
              </a:ext>
            </a:extLst>
          </p:cNvPr>
          <p:cNvSpPr txBox="1"/>
          <p:nvPr/>
        </p:nvSpPr>
        <p:spPr>
          <a:xfrm>
            <a:off x="597311" y="809497"/>
            <a:ext cx="9807499"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(20 Min) </a:t>
            </a:r>
            <a:r>
              <a:rPr lang="es-ES" sz="4400" dirty="0">
                <a:latin typeface="Bebas Neue Regular" panose="020B0606020202050201" pitchFamily="34" charset="0"/>
              </a:rPr>
              <a:t> </a:t>
            </a:r>
            <a:r>
              <a:rPr lang="es-ES" sz="4400" dirty="0" err="1">
                <a:latin typeface="Bebas Neue Regular" panose="020B0606020202050201" pitchFamily="34" charset="0"/>
              </a:rPr>
              <a:t>Diskussion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1C8B11D6-5675-7B1D-9A30-897ECA404B9B}"/>
              </a:ext>
            </a:extLst>
          </p:cNvPr>
          <p:cNvSpPr txBox="1"/>
          <p:nvPr/>
        </p:nvSpPr>
        <p:spPr>
          <a:xfrm>
            <a:off x="569743" y="1885205"/>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Presentera</a:t>
            </a:r>
            <a:r>
              <a:rPr lang="ca-ES" sz="2000" dirty="0">
                <a:solidFill>
                  <a:schemeClr val="tx1"/>
                </a:solidFill>
              </a:rPr>
              <a:t> era </a:t>
            </a:r>
            <a:r>
              <a:rPr lang="ca-ES" sz="2000" dirty="0" err="1">
                <a:solidFill>
                  <a:schemeClr val="tx1"/>
                </a:solidFill>
              </a:rPr>
              <a:t>observationer</a:t>
            </a:r>
            <a:br>
              <a:rPr lang="ca-ES" sz="2000" dirty="0">
                <a:solidFill>
                  <a:schemeClr val="tx1"/>
                </a:solidFill>
              </a:rPr>
            </a:br>
            <a:endParaRPr lang="ca-ES" sz="2000" dirty="0">
              <a:solidFill>
                <a:schemeClr val="tx1"/>
              </a:solidFill>
            </a:endParaRPr>
          </a:p>
          <a:p>
            <a:pPr>
              <a:buFont typeface="Arial" panose="020B0604020202020204" pitchFamily="34" charset="0"/>
              <a:buChar char="•"/>
            </a:pPr>
            <a:r>
              <a:rPr lang="ca-ES" sz="2000" dirty="0" err="1">
                <a:solidFill>
                  <a:schemeClr val="tx1"/>
                </a:solidFill>
              </a:rPr>
              <a:t>På</a:t>
            </a:r>
            <a:r>
              <a:rPr lang="ca-ES" sz="2000" dirty="0">
                <a:solidFill>
                  <a:schemeClr val="tx1"/>
                </a:solidFill>
              </a:rPr>
              <a:t> </a:t>
            </a:r>
            <a:r>
              <a:rPr lang="ca-ES" sz="2000" dirty="0" err="1">
                <a:solidFill>
                  <a:schemeClr val="tx1"/>
                </a:solidFill>
              </a:rPr>
              <a:t>vilket</a:t>
            </a:r>
            <a:r>
              <a:rPr lang="ca-ES" sz="2000" dirty="0">
                <a:solidFill>
                  <a:schemeClr val="tx1"/>
                </a:solidFill>
              </a:rPr>
              <a:t> </a:t>
            </a:r>
            <a:r>
              <a:rPr lang="ca-ES" sz="2000" dirty="0" err="1">
                <a:solidFill>
                  <a:schemeClr val="tx1"/>
                </a:solidFill>
              </a:rPr>
              <a:t>sätt</a:t>
            </a:r>
            <a:r>
              <a:rPr lang="ca-ES" sz="2000" dirty="0">
                <a:solidFill>
                  <a:schemeClr val="tx1"/>
                </a:solidFill>
              </a:rPr>
              <a:t> </a:t>
            </a:r>
            <a:r>
              <a:rPr lang="ca-ES" sz="2000" dirty="0" err="1">
                <a:solidFill>
                  <a:schemeClr val="tx1"/>
                </a:solidFill>
              </a:rPr>
              <a:t>skiljer</a:t>
            </a:r>
            <a:r>
              <a:rPr lang="ca-ES" sz="2000" dirty="0">
                <a:solidFill>
                  <a:schemeClr val="tx1"/>
                </a:solidFill>
              </a:rPr>
              <a:t> </a:t>
            </a:r>
            <a:r>
              <a:rPr lang="ca-ES" sz="2000" dirty="0" err="1">
                <a:solidFill>
                  <a:schemeClr val="tx1"/>
                </a:solidFill>
              </a:rPr>
              <a:t>sig</a:t>
            </a:r>
            <a:r>
              <a:rPr lang="ca-ES" sz="2000" dirty="0">
                <a:solidFill>
                  <a:schemeClr val="tx1"/>
                </a:solidFill>
              </a:rPr>
              <a:t> de </a:t>
            </a:r>
            <a:r>
              <a:rPr lang="ca-ES" sz="2000" dirty="0" err="1">
                <a:solidFill>
                  <a:schemeClr val="tx1"/>
                </a:solidFill>
              </a:rPr>
              <a:t>olika</a:t>
            </a:r>
            <a:r>
              <a:rPr lang="ca-ES" sz="2000" dirty="0">
                <a:solidFill>
                  <a:schemeClr val="tx1"/>
                </a:solidFill>
              </a:rPr>
              <a:t> </a:t>
            </a:r>
            <a:r>
              <a:rPr lang="ca-ES" sz="2000" dirty="0" err="1">
                <a:solidFill>
                  <a:schemeClr val="tx1"/>
                </a:solidFill>
              </a:rPr>
              <a:t>proverna</a:t>
            </a:r>
            <a:r>
              <a:rPr lang="ca-ES" sz="2000" dirty="0">
                <a:solidFill>
                  <a:schemeClr val="tx1"/>
                </a:solidFill>
              </a:rPr>
              <a:t> </a:t>
            </a:r>
            <a:r>
              <a:rPr lang="ca-ES" sz="2000" dirty="0" err="1">
                <a:solidFill>
                  <a:schemeClr val="tx1"/>
                </a:solidFill>
              </a:rPr>
              <a:t>åt</a:t>
            </a:r>
            <a:r>
              <a:rPr lang="ca-ES" sz="2000" dirty="0">
                <a:solidFill>
                  <a:schemeClr val="tx1"/>
                </a:solidFill>
              </a:rPr>
              <a:t>? </a:t>
            </a:r>
          </a:p>
          <a:p>
            <a:pPr>
              <a:buFont typeface="Arial" panose="020B0604020202020204" pitchFamily="34" charset="0"/>
              <a:buChar char="•"/>
            </a:pPr>
            <a:r>
              <a:rPr lang="ca-ES" sz="2000" dirty="0" err="1">
                <a:solidFill>
                  <a:schemeClr val="tx1"/>
                </a:solidFill>
              </a:rPr>
              <a:t>Vilka</a:t>
            </a:r>
            <a:r>
              <a:rPr lang="ca-ES" sz="2000" dirty="0">
                <a:solidFill>
                  <a:schemeClr val="tx1"/>
                </a:solidFill>
              </a:rPr>
              <a:t> </a:t>
            </a:r>
            <a:r>
              <a:rPr lang="ca-ES" sz="2000" dirty="0" err="1">
                <a:solidFill>
                  <a:schemeClr val="tx1"/>
                </a:solidFill>
              </a:rPr>
              <a:t>skillnader</a:t>
            </a:r>
            <a:r>
              <a:rPr lang="ca-ES" sz="2000" dirty="0">
                <a:solidFill>
                  <a:schemeClr val="tx1"/>
                </a:solidFill>
              </a:rPr>
              <a:t> ser du? </a:t>
            </a:r>
          </a:p>
          <a:p>
            <a:pPr>
              <a:buFont typeface="Arial" panose="020B0604020202020204" pitchFamily="34" charset="0"/>
              <a:buChar char="•"/>
            </a:pPr>
            <a:r>
              <a:rPr lang="ca-ES" sz="2000" dirty="0" err="1">
                <a:solidFill>
                  <a:schemeClr val="tx1"/>
                </a:solidFill>
              </a:rPr>
              <a:t>Vilka</a:t>
            </a:r>
            <a:r>
              <a:rPr lang="ca-ES" sz="2000" dirty="0">
                <a:solidFill>
                  <a:schemeClr val="tx1"/>
                </a:solidFill>
              </a:rPr>
              <a:t> </a:t>
            </a:r>
            <a:r>
              <a:rPr lang="ca-ES" sz="2000" dirty="0" err="1">
                <a:solidFill>
                  <a:schemeClr val="tx1"/>
                </a:solidFill>
              </a:rPr>
              <a:t>kännetecken</a:t>
            </a:r>
            <a:r>
              <a:rPr lang="ca-ES" sz="2000" dirty="0">
                <a:solidFill>
                  <a:schemeClr val="tx1"/>
                </a:solidFill>
              </a:rPr>
              <a:t> </a:t>
            </a:r>
            <a:r>
              <a:rPr lang="ca-ES" sz="2000" dirty="0" err="1">
                <a:solidFill>
                  <a:schemeClr val="tx1"/>
                </a:solidFill>
              </a:rPr>
              <a:t>har</a:t>
            </a:r>
            <a:r>
              <a:rPr lang="ca-ES" sz="2000" dirty="0">
                <a:solidFill>
                  <a:schemeClr val="tx1"/>
                </a:solidFill>
              </a:rPr>
              <a:t> de?</a:t>
            </a:r>
          </a:p>
          <a:p>
            <a:pPr>
              <a:buFont typeface="Arial" panose="020B0604020202020204" pitchFamily="34" charset="0"/>
              <a:buChar char="•"/>
            </a:pP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p:txBody>
      </p:sp>
      <p:pic>
        <p:nvPicPr>
          <p:cNvPr id="11" name="Gráfico 10">
            <a:extLst>
              <a:ext uri="{FF2B5EF4-FFF2-40B4-BE49-F238E27FC236}">
                <a16:creationId xmlns:a16="http://schemas.microsoft.com/office/drawing/2014/main" id="{52FCF0D0-F4B1-1C13-C4F8-542A729EF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D8B1776-3A30-2541-F776-8EF86B69FF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2B654CC-1566-B0BD-6D20-C138A05B33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C8B10C2-3AC1-F8EE-6A4C-E1F29683AD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680542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3501-713F-C6F9-2EB4-9BAF8BC2F00D}"/>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CDCF169B-2C3B-552E-3A7E-C34165749B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2012C83-7483-2682-12B1-2E521B2817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F6672F6-F72C-CE90-2C36-CC286092F5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5A5AAC8-FEF1-107E-B3AC-CE420FE4EA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Rubrik 1">
            <a:extLst>
              <a:ext uri="{FF2B5EF4-FFF2-40B4-BE49-F238E27FC236}">
                <a16:creationId xmlns:a16="http://schemas.microsoft.com/office/drawing/2014/main" id="{8712DA76-8C70-1E5E-D67F-D8B5D3B5F6E0}"/>
              </a:ext>
            </a:extLst>
          </p:cNvPr>
          <p:cNvSpPr txBox="1">
            <a:spLocks/>
          </p:cNvSpPr>
          <p:nvPr/>
        </p:nvSpPr>
        <p:spPr>
          <a:xfrm>
            <a:off x="0" y="-1344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dirty="0">
                <a:latin typeface="Bebas Neue Regular" panose="020B0606020202050201" pitchFamily="34" charset="0"/>
              </a:rPr>
              <a:t>Se filmen:  </a:t>
            </a:r>
            <a:r>
              <a:rPr lang="es-ES" dirty="0" err="1">
                <a:latin typeface="Bebas Neue Regular" panose="020B0606020202050201" pitchFamily="34" charset="0"/>
              </a:rPr>
              <a:t>soil</a:t>
            </a:r>
            <a:r>
              <a:rPr lang="es-ES" dirty="0">
                <a:latin typeface="Bebas Neue Regular" panose="020B0606020202050201" pitchFamily="34" charset="0"/>
              </a:rPr>
              <a:t> bacteria (3 min)</a:t>
            </a:r>
            <a:endParaRPr lang="sv-SE" dirty="0"/>
          </a:p>
        </p:txBody>
      </p:sp>
      <p:pic>
        <p:nvPicPr>
          <p:cNvPr id="4" name="Onlinemedia 3" descr="Soil bacteria">
            <a:hlinkClick r:id="" action="ppaction://media"/>
            <a:extLst>
              <a:ext uri="{FF2B5EF4-FFF2-40B4-BE49-F238E27FC236}">
                <a16:creationId xmlns:a16="http://schemas.microsoft.com/office/drawing/2014/main" id="{40789741-9164-8506-9D5F-A8A536FEC1EC}"/>
              </a:ext>
            </a:extLst>
          </p:cNvPr>
          <p:cNvPicPr>
            <a:picLocks noRot="1" noChangeAspect="1"/>
          </p:cNvPicPr>
          <p:nvPr>
            <a:videoFile r:link="rId1"/>
          </p:nvPr>
        </p:nvPicPr>
        <p:blipFill>
          <a:blip r:embed="rId11"/>
          <a:stretch>
            <a:fillRect/>
          </a:stretch>
        </p:blipFill>
        <p:spPr>
          <a:xfrm>
            <a:off x="1444083" y="1191126"/>
            <a:ext cx="7833732" cy="4426058"/>
          </a:xfrm>
          <a:prstGeom prst="rect">
            <a:avLst/>
          </a:prstGeom>
        </p:spPr>
      </p:pic>
      <p:sp>
        <p:nvSpPr>
          <p:cNvPr id="7" name="textruta 6">
            <a:extLst>
              <a:ext uri="{FF2B5EF4-FFF2-40B4-BE49-F238E27FC236}">
                <a16:creationId xmlns:a16="http://schemas.microsoft.com/office/drawing/2014/main" id="{D493BB6B-9CAC-B083-C120-3129C22BAE0D}"/>
              </a:ext>
            </a:extLst>
          </p:cNvPr>
          <p:cNvSpPr txBox="1"/>
          <p:nvPr/>
        </p:nvSpPr>
        <p:spPr>
          <a:xfrm>
            <a:off x="1444083" y="5977537"/>
            <a:ext cx="6099716" cy="369332"/>
          </a:xfrm>
          <a:prstGeom prst="rect">
            <a:avLst/>
          </a:prstGeom>
          <a:noFill/>
        </p:spPr>
        <p:txBody>
          <a:bodyPr wrap="square">
            <a:spAutoFit/>
          </a:bodyPr>
          <a:lstStyle/>
          <a:p>
            <a:r>
              <a:rPr lang="sv-SE" dirty="0" err="1"/>
              <a:t>https</a:t>
            </a:r>
            <a:r>
              <a:rPr lang="sv-SE" dirty="0"/>
              <a:t>://</a:t>
            </a:r>
            <a:r>
              <a:rPr lang="sv-SE" dirty="0" err="1"/>
              <a:t>www.youtube.com</a:t>
            </a:r>
            <a:r>
              <a:rPr lang="sv-SE" dirty="0"/>
              <a:t>/</a:t>
            </a:r>
            <a:r>
              <a:rPr lang="sv-SE" dirty="0" err="1"/>
              <a:t>watch?v</a:t>
            </a:r>
            <a:r>
              <a:rPr lang="sv-SE" dirty="0"/>
              <a:t>=9_41tu48ls8</a:t>
            </a:r>
          </a:p>
        </p:txBody>
      </p:sp>
    </p:spTree>
    <p:extLst>
      <p:ext uri="{BB962C8B-B14F-4D97-AF65-F5344CB8AC3E}">
        <p14:creationId xmlns:p14="http://schemas.microsoft.com/office/powerpoint/2010/main" val="40487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3501-713F-C6F9-2EB4-9BAF8BC2F00D}"/>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CDCF169B-2C3B-552E-3A7E-C34165749B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2012C83-7483-2682-12B1-2E521B2817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F6672F6-F72C-CE90-2C36-CC286092F5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5A5AAC8-FEF1-107E-B3AC-CE420FE4EA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Rubrik 1">
            <a:extLst>
              <a:ext uri="{FF2B5EF4-FFF2-40B4-BE49-F238E27FC236}">
                <a16:creationId xmlns:a16="http://schemas.microsoft.com/office/drawing/2014/main" id="{8712DA76-8C70-1E5E-D67F-D8B5D3B5F6E0}"/>
              </a:ext>
            </a:extLst>
          </p:cNvPr>
          <p:cNvSpPr txBox="1">
            <a:spLocks/>
          </p:cNvSpPr>
          <p:nvPr/>
        </p:nvSpPr>
        <p:spPr>
          <a:xfrm>
            <a:off x="0" y="-1344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dirty="0">
                <a:latin typeface="Bebas Neue Regular" panose="020B0606020202050201" pitchFamily="34" charset="0"/>
              </a:rPr>
              <a:t>Se filmen:  </a:t>
            </a:r>
            <a:r>
              <a:rPr lang="es-ES" dirty="0" err="1">
                <a:latin typeface="Bebas Neue Regular" panose="020B0606020202050201" pitchFamily="34" charset="0"/>
              </a:rPr>
              <a:t>Markens</a:t>
            </a:r>
            <a:r>
              <a:rPr lang="es-ES" dirty="0">
                <a:latin typeface="Bebas Neue Regular" panose="020B0606020202050201" pitchFamily="34" charset="0"/>
              </a:rPr>
              <a:t> </a:t>
            </a:r>
            <a:r>
              <a:rPr lang="es-ES" dirty="0" err="1">
                <a:latin typeface="Bebas Neue Regular" panose="020B0606020202050201" pitchFamily="34" charset="0"/>
              </a:rPr>
              <a:t>mikroliv</a:t>
            </a:r>
            <a:r>
              <a:rPr lang="es-ES" dirty="0">
                <a:latin typeface="Bebas Neue Regular" panose="020B0606020202050201" pitchFamily="34" charset="0"/>
              </a:rPr>
              <a:t> (7 min)</a:t>
            </a:r>
            <a:endParaRPr lang="sv-SE" dirty="0"/>
          </a:p>
        </p:txBody>
      </p:sp>
      <p:sp>
        <p:nvSpPr>
          <p:cNvPr id="7" name="textruta 6">
            <a:extLst>
              <a:ext uri="{FF2B5EF4-FFF2-40B4-BE49-F238E27FC236}">
                <a16:creationId xmlns:a16="http://schemas.microsoft.com/office/drawing/2014/main" id="{D493BB6B-9CAC-B083-C120-3129C22BAE0D}"/>
              </a:ext>
            </a:extLst>
          </p:cNvPr>
          <p:cNvSpPr txBox="1"/>
          <p:nvPr/>
        </p:nvSpPr>
        <p:spPr>
          <a:xfrm>
            <a:off x="850460" y="6019578"/>
            <a:ext cx="6099716" cy="369332"/>
          </a:xfrm>
          <a:prstGeom prst="rect">
            <a:avLst/>
          </a:prstGeom>
          <a:noFill/>
        </p:spPr>
        <p:txBody>
          <a:bodyPr wrap="square">
            <a:spAutoFit/>
          </a:bodyPr>
          <a:lstStyle/>
          <a:p>
            <a:r>
              <a:rPr lang="sv-SE" dirty="0" err="1"/>
              <a:t>https</a:t>
            </a:r>
            <a:r>
              <a:rPr lang="sv-SE" dirty="0"/>
              <a:t>://</a:t>
            </a:r>
            <a:r>
              <a:rPr lang="sv-SE" dirty="0" err="1"/>
              <a:t>www.youtube.com</a:t>
            </a:r>
            <a:r>
              <a:rPr lang="sv-SE" dirty="0"/>
              <a:t>/</a:t>
            </a:r>
            <a:r>
              <a:rPr lang="sv-SE" dirty="0" err="1"/>
              <a:t>watch?v</a:t>
            </a:r>
            <a:r>
              <a:rPr lang="sv-SE" dirty="0"/>
              <a:t>=MGf-hs8LfkE</a:t>
            </a:r>
          </a:p>
        </p:txBody>
      </p:sp>
      <p:pic>
        <p:nvPicPr>
          <p:cNvPr id="2" name="Onlinemedia 1" descr="Markens mikroliv - en förutsättning för vårt liv">
            <a:hlinkClick r:id="" action="ppaction://media"/>
            <a:extLst>
              <a:ext uri="{FF2B5EF4-FFF2-40B4-BE49-F238E27FC236}">
                <a16:creationId xmlns:a16="http://schemas.microsoft.com/office/drawing/2014/main" id="{FBFD1821-F1B2-2C87-961D-80D1587F3B7E}"/>
              </a:ext>
            </a:extLst>
          </p:cNvPr>
          <p:cNvPicPr>
            <a:picLocks noRot="1" noChangeAspect="1"/>
          </p:cNvPicPr>
          <p:nvPr>
            <a:videoFile r:link="rId1"/>
          </p:nvPr>
        </p:nvPicPr>
        <p:blipFill>
          <a:blip r:embed="rId11"/>
          <a:stretch>
            <a:fillRect/>
          </a:stretch>
        </p:blipFill>
        <p:spPr>
          <a:xfrm>
            <a:off x="850460" y="1191126"/>
            <a:ext cx="8114864" cy="4584898"/>
          </a:xfrm>
          <a:prstGeom prst="rect">
            <a:avLst/>
          </a:prstGeom>
        </p:spPr>
      </p:pic>
    </p:spTree>
    <p:extLst>
      <p:ext uri="{BB962C8B-B14F-4D97-AF65-F5344CB8AC3E}">
        <p14:creationId xmlns:p14="http://schemas.microsoft.com/office/powerpoint/2010/main" val="23375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3501-713F-C6F9-2EB4-9BAF8BC2F00D}"/>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CDCF169B-2C3B-552E-3A7E-C34165749B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2012C83-7483-2682-12B1-2E521B2817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F6672F6-F72C-CE90-2C36-CC286092F5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5A5AAC8-FEF1-107E-B3AC-CE420FE4EA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Rubrik 1">
            <a:extLst>
              <a:ext uri="{FF2B5EF4-FFF2-40B4-BE49-F238E27FC236}">
                <a16:creationId xmlns:a16="http://schemas.microsoft.com/office/drawing/2014/main" id="{8712DA76-8C70-1E5E-D67F-D8B5D3B5F6E0}"/>
              </a:ext>
            </a:extLst>
          </p:cNvPr>
          <p:cNvSpPr txBox="1">
            <a:spLocks/>
          </p:cNvSpPr>
          <p:nvPr/>
        </p:nvSpPr>
        <p:spPr>
          <a:xfrm>
            <a:off x="0" y="-1344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dirty="0">
                <a:latin typeface="Bebas Neue Regular" panose="020B0606020202050201" pitchFamily="34" charset="0"/>
              </a:rPr>
              <a:t>Se filmen:  </a:t>
            </a:r>
            <a:r>
              <a:rPr lang="es-ES" dirty="0" err="1">
                <a:latin typeface="Bebas Neue Regular" panose="020B0606020202050201" pitchFamily="34" charset="0"/>
              </a:rPr>
              <a:t>the</a:t>
            </a:r>
            <a:r>
              <a:rPr lang="es-ES" dirty="0">
                <a:latin typeface="Bebas Neue Regular" panose="020B0606020202050201" pitchFamily="34" charset="0"/>
              </a:rPr>
              <a:t> living </a:t>
            </a:r>
            <a:r>
              <a:rPr lang="es-ES" dirty="0" err="1">
                <a:latin typeface="Bebas Neue Regular" panose="020B0606020202050201" pitchFamily="34" charset="0"/>
              </a:rPr>
              <a:t>soil</a:t>
            </a:r>
            <a:r>
              <a:rPr lang="es-ES" dirty="0">
                <a:latin typeface="Bebas Neue Regular" panose="020B0606020202050201" pitchFamily="34" charset="0"/>
              </a:rPr>
              <a:t> (3 min)</a:t>
            </a:r>
            <a:endParaRPr lang="sv-SE" dirty="0"/>
          </a:p>
        </p:txBody>
      </p:sp>
      <p:sp>
        <p:nvSpPr>
          <p:cNvPr id="7" name="textruta 6">
            <a:extLst>
              <a:ext uri="{FF2B5EF4-FFF2-40B4-BE49-F238E27FC236}">
                <a16:creationId xmlns:a16="http://schemas.microsoft.com/office/drawing/2014/main" id="{D493BB6B-9CAC-B083-C120-3129C22BAE0D}"/>
              </a:ext>
            </a:extLst>
          </p:cNvPr>
          <p:cNvSpPr txBox="1"/>
          <p:nvPr/>
        </p:nvSpPr>
        <p:spPr>
          <a:xfrm>
            <a:off x="850460" y="6019578"/>
            <a:ext cx="6099716" cy="369332"/>
          </a:xfrm>
          <a:prstGeom prst="rect">
            <a:avLst/>
          </a:prstGeom>
          <a:noFill/>
        </p:spPr>
        <p:txBody>
          <a:bodyPr wrap="square">
            <a:spAutoFit/>
          </a:bodyPr>
          <a:lstStyle/>
          <a:p>
            <a:r>
              <a:rPr lang="sv-SE" dirty="0" err="1"/>
              <a:t>https</a:t>
            </a:r>
            <a:r>
              <a:rPr lang="sv-SE" dirty="0"/>
              <a:t>://</a:t>
            </a:r>
            <a:r>
              <a:rPr lang="sv-SE" dirty="0" err="1"/>
              <a:t>www.youtube.com</a:t>
            </a:r>
            <a:r>
              <a:rPr lang="sv-SE" dirty="0"/>
              <a:t>/</a:t>
            </a:r>
            <a:r>
              <a:rPr lang="sv-SE" dirty="0" err="1"/>
              <a:t>watch?v</a:t>
            </a:r>
            <a:r>
              <a:rPr lang="sv-SE" dirty="0"/>
              <a:t>=-dhdUoK7s2s</a:t>
            </a:r>
          </a:p>
        </p:txBody>
      </p:sp>
      <p:pic>
        <p:nvPicPr>
          <p:cNvPr id="4" name="Onlinemedia 3" descr="The Living Soil: How Unseen Microbes Affect the Food We Eat (360 Video)">
            <a:hlinkClick r:id="" action="ppaction://media"/>
            <a:extLst>
              <a:ext uri="{FF2B5EF4-FFF2-40B4-BE49-F238E27FC236}">
                <a16:creationId xmlns:a16="http://schemas.microsoft.com/office/drawing/2014/main" id="{279416F1-2166-7548-E24C-0D4715823677}"/>
              </a:ext>
            </a:extLst>
          </p:cNvPr>
          <p:cNvPicPr>
            <a:picLocks noRot="1" noChangeAspect="1"/>
          </p:cNvPicPr>
          <p:nvPr>
            <a:videoFile r:link="rId1"/>
          </p:nvPr>
        </p:nvPicPr>
        <p:blipFill>
          <a:blip r:embed="rId11"/>
          <a:stretch>
            <a:fillRect/>
          </a:stretch>
        </p:blipFill>
        <p:spPr>
          <a:xfrm>
            <a:off x="979214" y="1441723"/>
            <a:ext cx="6735379" cy="3805489"/>
          </a:xfrm>
          <a:prstGeom prst="rect">
            <a:avLst/>
          </a:prstGeom>
        </p:spPr>
      </p:pic>
    </p:spTree>
    <p:extLst>
      <p:ext uri="{BB962C8B-B14F-4D97-AF65-F5344CB8AC3E}">
        <p14:creationId xmlns:p14="http://schemas.microsoft.com/office/powerpoint/2010/main" val="26782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1FA7-8747-93AF-EE5D-6B908284959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9FCAF52-AF3E-7089-222A-04EB04C76009}"/>
              </a:ext>
            </a:extLst>
          </p:cNvPr>
          <p:cNvSpPr txBox="1"/>
          <p:nvPr/>
        </p:nvSpPr>
        <p:spPr>
          <a:xfrm>
            <a:off x="597311" y="809497"/>
            <a:ext cx="11357265" cy="769441"/>
          </a:xfrm>
          <a:prstGeom prst="rect">
            <a:avLst/>
          </a:prstGeom>
          <a:noFill/>
        </p:spPr>
        <p:txBody>
          <a:bodyPr wrap="square" rtlCol="0">
            <a:spAutoFit/>
          </a:bodyPr>
          <a:lstStyle/>
          <a:p>
            <a:r>
              <a:rPr lang="es-ES" sz="4400" dirty="0" err="1">
                <a:latin typeface="Bebas Neue Regular" panose="020B0606020202050201" pitchFamily="34" charset="0"/>
              </a:rPr>
              <a:t>Bakteriernas</a:t>
            </a:r>
            <a:r>
              <a:rPr lang="es-ES" sz="4400" dirty="0">
                <a:latin typeface="Bebas Neue Regular" panose="020B0606020202050201" pitchFamily="34" charset="0"/>
              </a:rPr>
              <a:t> </a:t>
            </a:r>
            <a:r>
              <a:rPr lang="es-ES" sz="4400" dirty="0" err="1">
                <a:latin typeface="Bebas Neue Regular" panose="020B0606020202050201" pitchFamily="34" charset="0"/>
              </a:rPr>
              <a:t>betydelse</a:t>
            </a:r>
            <a:r>
              <a:rPr lang="es-ES" sz="4400" dirty="0">
                <a:latin typeface="Bebas Neue Regular" panose="020B0606020202050201" pitchFamily="34" charset="0"/>
              </a:rPr>
              <a:t> </a:t>
            </a:r>
            <a:r>
              <a:rPr lang="es-ES" sz="4400" dirty="0" err="1">
                <a:latin typeface="Bebas Neue Regular" panose="020B0606020202050201" pitchFamily="34" charset="0"/>
              </a:rPr>
              <a:t>för</a:t>
            </a:r>
            <a:r>
              <a:rPr lang="es-ES" sz="4400" dirty="0">
                <a:latin typeface="Bebas Neue Regular" panose="020B0606020202050201" pitchFamily="34" charset="0"/>
              </a:rPr>
              <a:t> </a:t>
            </a:r>
            <a:r>
              <a:rPr lang="es-ES" sz="4400" dirty="0" err="1">
                <a:latin typeface="Bebas Neue Regular" panose="020B0606020202050201" pitchFamily="34" charset="0"/>
              </a:rPr>
              <a:t>jordhälsa</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FBE41D07-AB04-AD7B-DED0-E760DD806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E68970E-9A90-0C96-55C6-FACB9B498E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7F0B5C8-37D1-206B-772C-210716A26D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0464CE4-0479-1E81-BB41-7A135107A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CuadroTexto 8">
            <a:extLst>
              <a:ext uri="{FF2B5EF4-FFF2-40B4-BE49-F238E27FC236}">
                <a16:creationId xmlns:a16="http://schemas.microsoft.com/office/drawing/2014/main" id="{5A3D5DF5-E370-7352-D5B0-317ADC7760C3}"/>
              </a:ext>
            </a:extLst>
          </p:cNvPr>
          <p:cNvSpPr txBox="1"/>
          <p:nvPr/>
        </p:nvSpPr>
        <p:spPr>
          <a:xfrm>
            <a:off x="597311" y="1988842"/>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a:solidFill>
                  <a:schemeClr val="tx1"/>
                </a:solidFill>
              </a:rPr>
              <a:t>I </a:t>
            </a:r>
            <a:r>
              <a:rPr lang="ca-ES" sz="2000" dirty="0" err="1">
                <a:solidFill>
                  <a:schemeClr val="tx1"/>
                </a:solidFill>
              </a:rPr>
              <a:t>ett</a:t>
            </a:r>
            <a:r>
              <a:rPr lang="ca-ES" sz="2000" dirty="0">
                <a:solidFill>
                  <a:schemeClr val="tx1"/>
                </a:solidFill>
              </a:rPr>
              <a:t> </a:t>
            </a:r>
            <a:r>
              <a:rPr lang="ca-ES" sz="2000" dirty="0" err="1">
                <a:solidFill>
                  <a:schemeClr val="tx1"/>
                </a:solidFill>
              </a:rPr>
              <a:t>kilo</a:t>
            </a:r>
            <a:r>
              <a:rPr lang="ca-ES" sz="2000" dirty="0">
                <a:solidFill>
                  <a:schemeClr val="tx1"/>
                </a:solidFill>
              </a:rPr>
              <a:t> </a:t>
            </a:r>
            <a:r>
              <a:rPr lang="ca-ES" sz="2000" dirty="0" err="1">
                <a:solidFill>
                  <a:schemeClr val="tx1"/>
                </a:solidFill>
              </a:rPr>
              <a:t>jord</a:t>
            </a:r>
            <a:r>
              <a:rPr lang="ca-ES" sz="2000" dirty="0">
                <a:solidFill>
                  <a:schemeClr val="tx1"/>
                </a:solidFill>
              </a:rPr>
              <a:t> kan </a:t>
            </a:r>
            <a:r>
              <a:rPr lang="ca-ES" sz="2000" dirty="0" err="1">
                <a:solidFill>
                  <a:schemeClr val="tx1"/>
                </a:solidFill>
              </a:rPr>
              <a:t>det</a:t>
            </a:r>
            <a:r>
              <a:rPr lang="ca-ES" sz="2000" dirty="0">
                <a:solidFill>
                  <a:schemeClr val="tx1"/>
                </a:solidFill>
              </a:rPr>
              <a:t> </a:t>
            </a:r>
            <a:r>
              <a:rPr lang="ca-ES" sz="2000" dirty="0" err="1">
                <a:solidFill>
                  <a:schemeClr val="tx1"/>
                </a:solidFill>
              </a:rPr>
              <a:t>finnas</a:t>
            </a:r>
            <a:r>
              <a:rPr lang="ca-ES" sz="2000" dirty="0">
                <a:solidFill>
                  <a:schemeClr val="tx1"/>
                </a:solidFill>
              </a:rPr>
              <a:t> </a:t>
            </a:r>
            <a:r>
              <a:rPr lang="ca-ES" sz="2000" dirty="0" err="1">
                <a:solidFill>
                  <a:schemeClr val="tx1"/>
                </a:solidFill>
              </a:rPr>
              <a:t>upp</a:t>
            </a:r>
            <a:r>
              <a:rPr lang="ca-ES" sz="2000" dirty="0">
                <a:solidFill>
                  <a:schemeClr val="tx1"/>
                </a:solidFill>
              </a:rPr>
              <a:t> till </a:t>
            </a:r>
            <a:br>
              <a:rPr lang="ca-ES" sz="2000" dirty="0">
                <a:solidFill>
                  <a:schemeClr val="tx1"/>
                </a:solidFill>
              </a:rPr>
            </a:br>
            <a:r>
              <a:rPr lang="ca-ES" sz="2000" dirty="0">
                <a:solidFill>
                  <a:schemeClr val="tx1"/>
                </a:solidFill>
              </a:rPr>
              <a:t>2 </a:t>
            </a:r>
            <a:r>
              <a:rPr lang="ca-ES" sz="2000" dirty="0" err="1">
                <a:solidFill>
                  <a:schemeClr val="tx1"/>
                </a:solidFill>
              </a:rPr>
              <a:t>triljoner</a:t>
            </a:r>
            <a:r>
              <a:rPr lang="ca-ES" sz="2000" dirty="0">
                <a:solidFill>
                  <a:schemeClr val="tx1"/>
                </a:solidFill>
              </a:rPr>
              <a:t> </a:t>
            </a:r>
            <a:r>
              <a:rPr lang="ca-ES" sz="2000" dirty="0" err="1">
                <a:solidFill>
                  <a:schemeClr val="tx1"/>
                </a:solidFill>
              </a:rPr>
              <a:t>bakterier</a:t>
            </a:r>
            <a:r>
              <a:rPr lang="ca-ES" sz="2000" dirty="0">
                <a:solidFill>
                  <a:schemeClr val="tx1"/>
                </a:solidFill>
              </a:rPr>
              <a:t>, </a:t>
            </a:r>
            <a:br>
              <a:rPr lang="ca-ES" sz="2000" dirty="0">
                <a:solidFill>
                  <a:schemeClr val="tx1"/>
                </a:solidFill>
              </a:rPr>
            </a:br>
            <a:r>
              <a:rPr lang="ca-ES" sz="2000" dirty="0">
                <a:solidFill>
                  <a:schemeClr val="tx1"/>
                </a:solidFill>
              </a:rPr>
              <a:t>400 </a:t>
            </a:r>
            <a:r>
              <a:rPr lang="ca-ES" sz="2000" dirty="0" err="1">
                <a:solidFill>
                  <a:schemeClr val="tx1"/>
                </a:solidFill>
              </a:rPr>
              <a:t>miljoner</a:t>
            </a:r>
            <a:r>
              <a:rPr lang="ca-ES" sz="2000" dirty="0">
                <a:solidFill>
                  <a:schemeClr val="tx1"/>
                </a:solidFill>
              </a:rPr>
              <a:t> </a:t>
            </a:r>
            <a:r>
              <a:rPr lang="ca-ES" sz="2000" dirty="0" err="1">
                <a:solidFill>
                  <a:schemeClr val="tx1"/>
                </a:solidFill>
              </a:rPr>
              <a:t>svampar</a:t>
            </a:r>
            <a:r>
              <a:rPr lang="ca-ES" sz="2000" dirty="0">
                <a:solidFill>
                  <a:schemeClr val="tx1"/>
                </a:solidFill>
              </a:rPr>
              <a:t>, </a:t>
            </a:r>
            <a:br>
              <a:rPr lang="ca-ES" sz="2000" dirty="0">
                <a:solidFill>
                  <a:schemeClr val="tx1"/>
                </a:solidFill>
              </a:rPr>
            </a:br>
            <a:r>
              <a:rPr lang="ca-ES" sz="2000" dirty="0">
                <a:solidFill>
                  <a:schemeClr val="tx1"/>
                </a:solidFill>
              </a:rPr>
              <a:t>50 </a:t>
            </a:r>
            <a:r>
              <a:rPr lang="ca-ES" sz="2000" dirty="0" err="1">
                <a:solidFill>
                  <a:schemeClr val="tx1"/>
                </a:solidFill>
              </a:rPr>
              <a:t>miljoner</a:t>
            </a:r>
            <a:r>
              <a:rPr lang="ca-ES" sz="2000" dirty="0">
                <a:solidFill>
                  <a:schemeClr val="tx1"/>
                </a:solidFill>
              </a:rPr>
              <a:t> </a:t>
            </a:r>
            <a:r>
              <a:rPr lang="ca-ES" sz="2000" dirty="0" err="1">
                <a:solidFill>
                  <a:schemeClr val="tx1"/>
                </a:solidFill>
              </a:rPr>
              <a:t>alger</a:t>
            </a:r>
            <a:r>
              <a:rPr lang="ca-ES" sz="2000" dirty="0">
                <a:solidFill>
                  <a:schemeClr val="tx1"/>
                </a:solidFill>
              </a:rPr>
              <a:t> </a:t>
            </a:r>
            <a:r>
              <a:rPr lang="ca-ES" sz="2000" dirty="0" err="1">
                <a:solidFill>
                  <a:schemeClr val="tx1"/>
                </a:solidFill>
              </a:rPr>
              <a:t>och</a:t>
            </a:r>
            <a:r>
              <a:rPr lang="ca-ES" sz="2000" dirty="0">
                <a:solidFill>
                  <a:schemeClr val="tx1"/>
                </a:solidFill>
              </a:rPr>
              <a:t> </a:t>
            </a:r>
            <a:br>
              <a:rPr lang="ca-ES" sz="2000" dirty="0">
                <a:solidFill>
                  <a:schemeClr val="tx1"/>
                </a:solidFill>
              </a:rPr>
            </a:br>
            <a:r>
              <a:rPr lang="ca-ES" sz="2000" dirty="0">
                <a:solidFill>
                  <a:schemeClr val="tx1"/>
                </a:solidFill>
              </a:rPr>
              <a:t>30 </a:t>
            </a:r>
            <a:r>
              <a:rPr lang="ca-ES" sz="2000" dirty="0" err="1">
                <a:solidFill>
                  <a:schemeClr val="tx1"/>
                </a:solidFill>
              </a:rPr>
              <a:t>miljoner</a:t>
            </a:r>
            <a:r>
              <a:rPr lang="ca-ES" sz="2000" dirty="0">
                <a:solidFill>
                  <a:schemeClr val="tx1"/>
                </a:solidFill>
              </a:rPr>
              <a:t> </a:t>
            </a:r>
            <a:r>
              <a:rPr lang="ca-ES" sz="2000" dirty="0" err="1">
                <a:solidFill>
                  <a:schemeClr val="tx1"/>
                </a:solidFill>
              </a:rPr>
              <a:t>andra</a:t>
            </a:r>
            <a:r>
              <a:rPr lang="ca-ES" sz="2000" dirty="0">
                <a:solidFill>
                  <a:schemeClr val="tx1"/>
                </a:solidFill>
              </a:rPr>
              <a:t> </a:t>
            </a:r>
            <a:r>
              <a:rPr lang="ca-ES" sz="2000" dirty="0" err="1">
                <a:solidFill>
                  <a:schemeClr val="tx1"/>
                </a:solidFill>
              </a:rPr>
              <a:t>små</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organismer</a:t>
            </a:r>
            <a:r>
              <a:rPr lang="ca-ES" sz="2000" dirty="0">
                <a:solidFill>
                  <a:schemeClr val="tx1"/>
                </a:solidFill>
              </a:rPr>
              <a:t>.</a:t>
            </a:r>
          </a:p>
          <a:p>
            <a:pPr marL="0" indent="0">
              <a:buNone/>
            </a:pPr>
            <a:endParaRPr lang="ca-ES" sz="2000" dirty="0">
              <a:solidFill>
                <a:schemeClr val="tx1"/>
              </a:solidFill>
            </a:endParaRPr>
          </a:p>
          <a:p>
            <a:pPr marL="0" indent="0">
              <a:buNone/>
            </a:pPr>
            <a:endParaRPr lang="ca-ES" sz="2000" dirty="0">
              <a:solidFill>
                <a:schemeClr val="tx1"/>
              </a:solidFill>
            </a:endParaRPr>
          </a:p>
        </p:txBody>
      </p:sp>
    </p:spTree>
    <p:extLst>
      <p:ext uri="{BB962C8B-B14F-4D97-AF65-F5344CB8AC3E}">
        <p14:creationId xmlns:p14="http://schemas.microsoft.com/office/powerpoint/2010/main" val="274726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5FD7F-D301-B056-DB23-634196A960C4}"/>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B7C5341F-BC5A-E14A-B291-5691ACB3B4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CBEC4C8-D3AA-6F5A-6F1B-F040944E82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3F01EBAE-155E-6437-EE45-DC71D72AB6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E553D6E-0D73-4C65-22A2-2D07D2C82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CuadroTexto 8">
            <a:extLst>
              <a:ext uri="{FF2B5EF4-FFF2-40B4-BE49-F238E27FC236}">
                <a16:creationId xmlns:a16="http://schemas.microsoft.com/office/drawing/2014/main" id="{0D4AB410-76B6-90FB-9778-FE90E8BA9B23}"/>
              </a:ext>
            </a:extLst>
          </p:cNvPr>
          <p:cNvSpPr txBox="1"/>
          <p:nvPr/>
        </p:nvSpPr>
        <p:spPr>
          <a:xfrm>
            <a:off x="597311" y="1988842"/>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Det</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myllrande</a:t>
            </a:r>
            <a:r>
              <a:rPr lang="ca-ES" sz="2000" dirty="0">
                <a:solidFill>
                  <a:schemeClr val="tx1"/>
                </a:solidFill>
              </a:rPr>
              <a:t> </a:t>
            </a:r>
            <a:r>
              <a:rPr lang="ca-ES" sz="2000" dirty="0" err="1">
                <a:solidFill>
                  <a:schemeClr val="tx1"/>
                </a:solidFill>
              </a:rPr>
              <a:t>livet</a:t>
            </a:r>
            <a:r>
              <a:rPr lang="ca-ES" sz="2000" dirty="0">
                <a:solidFill>
                  <a:schemeClr val="tx1"/>
                </a:solidFill>
              </a:rPr>
              <a:t> i </a:t>
            </a:r>
            <a:r>
              <a:rPr lang="ca-ES" sz="2000" dirty="0" err="1">
                <a:solidFill>
                  <a:schemeClr val="tx1"/>
                </a:solidFill>
              </a:rPr>
              <a:t>jorden</a:t>
            </a:r>
            <a:r>
              <a:rPr lang="ca-ES" sz="2000" dirty="0">
                <a:solidFill>
                  <a:schemeClr val="tx1"/>
                </a:solidFill>
              </a:rPr>
              <a:t> som ser till </a:t>
            </a:r>
            <a:r>
              <a:rPr lang="ca-ES" sz="2000" dirty="0" err="1">
                <a:solidFill>
                  <a:schemeClr val="tx1"/>
                </a:solidFill>
              </a:rPr>
              <a:t>att</a:t>
            </a:r>
            <a:r>
              <a:rPr lang="ca-ES" sz="2000" dirty="0">
                <a:solidFill>
                  <a:schemeClr val="tx1"/>
                </a:solidFill>
              </a:rPr>
              <a:t> </a:t>
            </a:r>
            <a:r>
              <a:rPr lang="ca-ES" sz="2000" dirty="0" err="1">
                <a:solidFill>
                  <a:schemeClr val="tx1"/>
                </a:solidFill>
              </a:rPr>
              <a:t>näringen</a:t>
            </a:r>
            <a:r>
              <a:rPr lang="ca-ES" sz="2000" dirty="0">
                <a:solidFill>
                  <a:schemeClr val="tx1"/>
                </a:solidFill>
              </a:rPr>
              <a:t> som </a:t>
            </a:r>
            <a:r>
              <a:rPr lang="ca-ES" sz="2000" dirty="0" err="1">
                <a:solidFill>
                  <a:schemeClr val="tx1"/>
                </a:solidFill>
              </a:rPr>
              <a:t>finns</a:t>
            </a:r>
            <a:r>
              <a:rPr lang="ca-ES" sz="2000" dirty="0">
                <a:solidFill>
                  <a:schemeClr val="tx1"/>
                </a:solidFill>
              </a:rPr>
              <a:t> i </a:t>
            </a:r>
            <a:r>
              <a:rPr lang="ca-ES" sz="2000" dirty="0" err="1">
                <a:solidFill>
                  <a:schemeClr val="tx1"/>
                </a:solidFill>
              </a:rPr>
              <a:t>nedfallna</a:t>
            </a:r>
            <a:r>
              <a:rPr lang="ca-ES" sz="2000" dirty="0">
                <a:solidFill>
                  <a:schemeClr val="tx1"/>
                </a:solidFill>
              </a:rPr>
              <a:t> </a:t>
            </a:r>
            <a:r>
              <a:rPr lang="ca-ES" sz="2000" dirty="0" err="1">
                <a:solidFill>
                  <a:schemeClr val="tx1"/>
                </a:solidFill>
              </a:rPr>
              <a:t>löv</a:t>
            </a:r>
            <a:r>
              <a:rPr lang="ca-ES" sz="2000" dirty="0">
                <a:solidFill>
                  <a:schemeClr val="tx1"/>
                </a:solidFill>
              </a:rPr>
              <a:t>, </a:t>
            </a:r>
            <a:r>
              <a:rPr lang="ca-ES" sz="2000" dirty="0" err="1">
                <a:solidFill>
                  <a:schemeClr val="tx1"/>
                </a:solidFill>
              </a:rPr>
              <a:t>kvistar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döda</a:t>
            </a:r>
            <a:r>
              <a:rPr lang="ca-ES" sz="2000" dirty="0">
                <a:solidFill>
                  <a:schemeClr val="tx1"/>
                </a:solidFill>
              </a:rPr>
              <a:t> </a:t>
            </a:r>
            <a:r>
              <a:rPr lang="ca-ES" sz="2000" dirty="0" err="1">
                <a:solidFill>
                  <a:schemeClr val="tx1"/>
                </a:solidFill>
              </a:rPr>
              <a:t>rotdelar</a:t>
            </a:r>
            <a:r>
              <a:rPr lang="ca-ES" sz="2000" dirty="0">
                <a:solidFill>
                  <a:schemeClr val="tx1"/>
                </a:solidFill>
              </a:rPr>
              <a:t> </a:t>
            </a:r>
            <a:r>
              <a:rPr lang="ca-ES" sz="2000" dirty="0" err="1">
                <a:solidFill>
                  <a:schemeClr val="tx1"/>
                </a:solidFill>
              </a:rPr>
              <a:t>blir</a:t>
            </a:r>
            <a:r>
              <a:rPr lang="ca-ES" sz="2000" dirty="0">
                <a:solidFill>
                  <a:schemeClr val="tx1"/>
                </a:solidFill>
              </a:rPr>
              <a:t> </a:t>
            </a:r>
            <a:r>
              <a:rPr lang="ca-ES" sz="2000" dirty="0" err="1">
                <a:solidFill>
                  <a:schemeClr val="tx1"/>
                </a:solidFill>
              </a:rPr>
              <a:t>tillgänglig</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växternas</a:t>
            </a:r>
            <a:r>
              <a:rPr lang="ca-ES" sz="2000" dirty="0">
                <a:solidFill>
                  <a:schemeClr val="tx1"/>
                </a:solidFill>
              </a:rPr>
              <a:t> </a:t>
            </a:r>
            <a:r>
              <a:rPr lang="ca-ES" sz="2000" dirty="0" err="1">
                <a:solidFill>
                  <a:schemeClr val="tx1"/>
                </a:solidFill>
              </a:rPr>
              <a:t>rötter</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err="1">
                <a:solidFill>
                  <a:schemeClr val="tx1"/>
                </a:solidFill>
              </a:rPr>
              <a:t>Både</a:t>
            </a:r>
            <a:r>
              <a:rPr lang="ca-ES" sz="2000" dirty="0">
                <a:solidFill>
                  <a:schemeClr val="tx1"/>
                </a:solidFill>
              </a:rPr>
              <a:t> </a:t>
            </a:r>
            <a:r>
              <a:rPr lang="ca-ES" sz="2000" dirty="0" err="1">
                <a:solidFill>
                  <a:schemeClr val="tx1"/>
                </a:solidFill>
              </a:rPr>
              <a:t>mikroskopiskt</a:t>
            </a:r>
            <a:r>
              <a:rPr lang="ca-ES" sz="2000" dirty="0">
                <a:solidFill>
                  <a:schemeClr val="tx1"/>
                </a:solidFill>
              </a:rPr>
              <a:t> </a:t>
            </a:r>
            <a:r>
              <a:rPr lang="ca-ES" sz="2000" dirty="0" err="1">
                <a:solidFill>
                  <a:schemeClr val="tx1"/>
                </a:solidFill>
              </a:rPr>
              <a:t>små</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organismer</a:t>
            </a:r>
            <a:r>
              <a:rPr lang="ca-ES" sz="2000" dirty="0">
                <a:solidFill>
                  <a:schemeClr val="tx1"/>
                </a:solidFill>
              </a:rPr>
              <a:t> som </a:t>
            </a:r>
            <a:r>
              <a:rPr lang="ca-ES" sz="2000" dirty="0" err="1">
                <a:solidFill>
                  <a:schemeClr val="tx1"/>
                </a:solidFill>
              </a:rPr>
              <a:t>bakterier</a:t>
            </a:r>
            <a:r>
              <a:rPr lang="ca-ES" sz="2000" dirty="0">
                <a:solidFill>
                  <a:schemeClr val="tx1"/>
                </a:solidFill>
              </a:rPr>
              <a:t>, </a:t>
            </a:r>
            <a:r>
              <a:rPr lang="ca-ES" sz="2000" dirty="0" err="1">
                <a:solidFill>
                  <a:schemeClr val="tx1"/>
                </a:solidFill>
              </a:rPr>
              <a:t>svampar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nematoder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lite</a:t>
            </a:r>
            <a:r>
              <a:rPr lang="ca-ES" sz="2000" dirty="0">
                <a:solidFill>
                  <a:schemeClr val="tx1"/>
                </a:solidFill>
              </a:rPr>
              <a:t> </a:t>
            </a:r>
            <a:r>
              <a:rPr lang="ca-ES" sz="2000" dirty="0" err="1">
                <a:solidFill>
                  <a:schemeClr val="tx1"/>
                </a:solidFill>
              </a:rPr>
              <a:t>större</a:t>
            </a:r>
            <a:r>
              <a:rPr lang="ca-ES" sz="2000" dirty="0">
                <a:solidFill>
                  <a:schemeClr val="tx1"/>
                </a:solidFill>
              </a:rPr>
              <a:t> </a:t>
            </a:r>
            <a:r>
              <a:rPr lang="ca-ES" sz="2000" dirty="0" err="1">
                <a:solidFill>
                  <a:schemeClr val="tx1"/>
                </a:solidFill>
              </a:rPr>
              <a:t>djur</a:t>
            </a:r>
            <a:r>
              <a:rPr lang="ca-ES" sz="2000" dirty="0">
                <a:solidFill>
                  <a:schemeClr val="tx1"/>
                </a:solidFill>
              </a:rPr>
              <a:t> som </a:t>
            </a:r>
            <a:r>
              <a:rPr lang="ca-ES" sz="2000" dirty="0" err="1">
                <a:solidFill>
                  <a:schemeClr val="tx1"/>
                </a:solidFill>
              </a:rPr>
              <a:t>maskar</a:t>
            </a:r>
            <a:r>
              <a:rPr lang="ca-ES" sz="2000" dirty="0">
                <a:solidFill>
                  <a:schemeClr val="tx1"/>
                </a:solidFill>
              </a:rPr>
              <a:t>, </a:t>
            </a:r>
            <a:r>
              <a:rPr lang="ca-ES" sz="2000" dirty="0" err="1">
                <a:solidFill>
                  <a:schemeClr val="tx1"/>
                </a:solidFill>
              </a:rPr>
              <a:t>hjälps</a:t>
            </a:r>
            <a:r>
              <a:rPr lang="ca-ES" sz="2000" dirty="0">
                <a:solidFill>
                  <a:schemeClr val="tx1"/>
                </a:solidFill>
              </a:rPr>
              <a:t> </a:t>
            </a:r>
            <a:r>
              <a:rPr lang="ca-ES" sz="2000" dirty="0" err="1">
                <a:solidFill>
                  <a:schemeClr val="tx1"/>
                </a:solidFill>
              </a:rPr>
              <a:t>åt</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mumsa</a:t>
            </a:r>
            <a:r>
              <a:rPr lang="ca-ES" sz="2000" dirty="0">
                <a:solidFill>
                  <a:schemeClr val="tx1"/>
                </a:solidFill>
              </a:rPr>
              <a:t> i </a:t>
            </a:r>
            <a:r>
              <a:rPr lang="ca-ES" sz="2000" dirty="0" err="1">
                <a:solidFill>
                  <a:schemeClr val="tx1"/>
                </a:solidFill>
              </a:rPr>
              <a:t>sig</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bryta</a:t>
            </a:r>
            <a:r>
              <a:rPr lang="ca-ES" sz="2000" dirty="0">
                <a:solidFill>
                  <a:schemeClr val="tx1"/>
                </a:solidFill>
              </a:rPr>
              <a:t> </a:t>
            </a:r>
            <a:r>
              <a:rPr lang="ca-ES" sz="2000" dirty="0" err="1">
                <a:solidFill>
                  <a:schemeClr val="tx1"/>
                </a:solidFill>
              </a:rPr>
              <a:t>ner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organiska</a:t>
            </a:r>
            <a:r>
              <a:rPr lang="ca-ES" sz="2000" dirty="0">
                <a:solidFill>
                  <a:schemeClr val="tx1"/>
                </a:solidFill>
              </a:rPr>
              <a:t> </a:t>
            </a:r>
            <a:r>
              <a:rPr lang="ca-ES" sz="2000" dirty="0" err="1">
                <a:solidFill>
                  <a:schemeClr val="tx1"/>
                </a:solidFill>
              </a:rPr>
              <a:t>materialet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frigöra</a:t>
            </a:r>
            <a:r>
              <a:rPr lang="ca-ES" sz="2000" dirty="0">
                <a:solidFill>
                  <a:schemeClr val="tx1"/>
                </a:solidFill>
              </a:rPr>
              <a:t> </a:t>
            </a:r>
            <a:r>
              <a:rPr lang="ca-ES" sz="2000" dirty="0" err="1">
                <a:solidFill>
                  <a:schemeClr val="tx1"/>
                </a:solidFill>
              </a:rPr>
              <a:t>näringsämnena</a:t>
            </a:r>
            <a:r>
              <a:rPr lang="ca-ES" sz="2000" dirty="0">
                <a:solidFill>
                  <a:schemeClr val="tx1"/>
                </a:solidFill>
              </a:rPr>
              <a:t>. </a:t>
            </a:r>
          </a:p>
        </p:txBody>
      </p:sp>
    </p:spTree>
    <p:extLst>
      <p:ext uri="{BB962C8B-B14F-4D97-AF65-F5344CB8AC3E}">
        <p14:creationId xmlns:p14="http://schemas.microsoft.com/office/powerpoint/2010/main" val="2100719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46203AD5-0A6A-01EC-D026-FBE36F3586BC}"/>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4453F63A-1DE2-9DF7-5B70-7B3EFF142B93}"/>
              </a:ext>
            </a:extLst>
          </p:cNvPr>
          <p:cNvSpPr txBox="1"/>
          <p:nvPr/>
        </p:nvSpPr>
        <p:spPr>
          <a:xfrm>
            <a:off x="943821" y="651871"/>
            <a:ext cx="5293350" cy="1200329"/>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3 </a:t>
            </a:r>
            <a:r>
              <a:rPr lang="es-ES" sz="3600" dirty="0">
                <a:solidFill>
                  <a:srgbClr val="0CB08E"/>
                </a:solidFill>
                <a:latin typeface="Bebas Neue Regular" panose="020B0606020202050201" pitchFamily="34" charset="0"/>
              </a:rPr>
              <a:t>SÅ </a:t>
            </a:r>
            <a:r>
              <a:rPr lang="es-ES" sz="3600" dirty="0" err="1">
                <a:solidFill>
                  <a:srgbClr val="0CB08E"/>
                </a:solidFill>
                <a:latin typeface="Bebas Neue Regular" panose="020B0606020202050201" pitchFamily="34" charset="0"/>
              </a:rPr>
              <a:t>påverkas</a:t>
            </a:r>
            <a:r>
              <a:rPr lang="es-ES" sz="3600" dirty="0">
                <a:solidFill>
                  <a:srgbClr val="0CB08E"/>
                </a:solidFill>
                <a:latin typeface="Bebas Neue Regular" panose="020B0606020202050201" pitchFamily="34" charset="0"/>
              </a:rPr>
              <a:t> </a:t>
            </a:r>
            <a:br>
              <a:rPr lang="es-ES" sz="3600" dirty="0">
                <a:solidFill>
                  <a:srgbClr val="0CB08E"/>
                </a:solidFill>
                <a:latin typeface="Bebas Neue Regular" panose="020B0606020202050201" pitchFamily="34" charset="0"/>
              </a:rPr>
            </a:br>
            <a:r>
              <a:rPr lang="es-ES" sz="3600" dirty="0" err="1">
                <a:solidFill>
                  <a:srgbClr val="0CB08E"/>
                </a:solidFill>
                <a:latin typeface="Bebas Neue Regular" panose="020B0606020202050201" pitchFamily="34" charset="0"/>
              </a:rPr>
              <a:t>Jorden</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av</a:t>
            </a:r>
            <a:r>
              <a:rPr lang="es-ES" sz="3600" dirty="0">
                <a:solidFill>
                  <a:srgbClr val="0CB08E"/>
                </a:solidFill>
                <a:latin typeface="Bebas Neue Regular" panose="020B0606020202050201" pitchFamily="34" charset="0"/>
              </a:rPr>
              <a:t> </a:t>
            </a:r>
            <a:r>
              <a:rPr lang="es-ES" sz="4800" baseline="-25000" dirty="0">
                <a:solidFill>
                  <a:srgbClr val="0CB08E"/>
                </a:solidFill>
                <a:latin typeface="Bebas Neue Regular" panose="020B0606020202050201" pitchFamily="34" charset="0"/>
              </a:rPr>
              <a:t>P</a:t>
            </a:r>
            <a:r>
              <a:rPr lang="es-ES" sz="3600" dirty="0">
                <a:solidFill>
                  <a:srgbClr val="0CB08E"/>
                </a:solidFill>
                <a:latin typeface="Bebas Neue Regular" panose="020B0606020202050201" pitchFamily="34" charset="0"/>
              </a:rPr>
              <a:t>H-</a:t>
            </a:r>
            <a:r>
              <a:rPr lang="es-ES" sz="3600" dirty="0" err="1">
                <a:solidFill>
                  <a:srgbClr val="0CB08E"/>
                </a:solidFill>
                <a:latin typeface="Bebas Neue Regular" panose="020B0606020202050201" pitchFamily="34" charset="0"/>
              </a:rPr>
              <a:t>värdet</a:t>
            </a:r>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F01F2B3C-DD27-BCB0-4A7A-FC4CFDB8EA04}"/>
              </a:ext>
            </a:extLst>
          </p:cNvPr>
          <p:cNvSpPr txBox="1"/>
          <p:nvPr/>
        </p:nvSpPr>
        <p:spPr>
          <a:xfrm>
            <a:off x="943821" y="2101271"/>
            <a:ext cx="4662905" cy="394723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t>Eleverna</a:t>
            </a:r>
            <a:r>
              <a:rPr lang="ca-ES" b="1" dirty="0"/>
              <a:t> testar </a:t>
            </a:r>
            <a:r>
              <a:rPr lang="ca-ES" b="1" dirty="0" err="1"/>
              <a:t>jordprovernas</a:t>
            </a:r>
            <a:r>
              <a:rPr lang="ca-ES" b="1" dirty="0"/>
              <a:t> pH-</a:t>
            </a:r>
            <a:r>
              <a:rPr lang="ca-ES" b="1" dirty="0" err="1"/>
              <a:t>värde</a:t>
            </a:r>
            <a:r>
              <a:rPr lang="ca-ES" b="1" dirty="0"/>
              <a:t>.  </a:t>
            </a:r>
            <a:r>
              <a:rPr lang="ca-ES" b="1" dirty="0" err="1"/>
              <a:t>Tillsammans</a:t>
            </a:r>
            <a:r>
              <a:rPr lang="ca-ES" b="1" dirty="0"/>
              <a:t> </a:t>
            </a:r>
            <a:r>
              <a:rPr lang="ca-ES" b="1" dirty="0" err="1"/>
              <a:t>letar</a:t>
            </a:r>
            <a:r>
              <a:rPr lang="ca-ES" b="1" dirty="0"/>
              <a:t> ni </a:t>
            </a:r>
            <a:r>
              <a:rPr lang="ca-ES" b="1" dirty="0" err="1"/>
              <a:t>upp</a:t>
            </a:r>
            <a:r>
              <a:rPr lang="ca-ES" b="1" dirty="0"/>
              <a:t> </a:t>
            </a:r>
            <a:r>
              <a:rPr lang="ca-ES" b="1" dirty="0" err="1"/>
              <a:t>information</a:t>
            </a:r>
            <a:r>
              <a:rPr lang="ca-ES" b="1" dirty="0"/>
              <a:t> om </a:t>
            </a:r>
            <a:r>
              <a:rPr lang="ca-ES" b="1" dirty="0" err="1"/>
              <a:t>hur</a:t>
            </a:r>
            <a:r>
              <a:rPr lang="ca-ES" b="1" dirty="0"/>
              <a:t> </a:t>
            </a:r>
            <a:r>
              <a:rPr lang="ca-ES" b="1" dirty="0" err="1"/>
              <a:t>det</a:t>
            </a:r>
            <a:r>
              <a:rPr lang="ca-ES" b="1" dirty="0"/>
              <a:t> </a:t>
            </a:r>
            <a:r>
              <a:rPr lang="ca-ES" b="1" dirty="0" err="1"/>
              <a:t>påverkar</a:t>
            </a:r>
            <a:r>
              <a:rPr lang="ca-ES" b="1" dirty="0"/>
              <a:t> </a:t>
            </a:r>
            <a:r>
              <a:rPr lang="ca-ES" b="1" dirty="0" err="1"/>
              <a:t>tillgången</a:t>
            </a:r>
            <a:r>
              <a:rPr lang="ca-ES" b="1" dirty="0"/>
              <a:t> </a:t>
            </a:r>
            <a:r>
              <a:rPr lang="ca-ES" b="1" dirty="0" err="1"/>
              <a:t>på</a:t>
            </a:r>
            <a:r>
              <a:rPr lang="ca-ES" b="1" dirty="0"/>
              <a:t> </a:t>
            </a:r>
            <a:r>
              <a:rPr lang="ca-ES" b="1" dirty="0" err="1"/>
              <a:t>näringsämnen</a:t>
            </a:r>
            <a:r>
              <a:rPr lang="ca-ES" b="1" dirty="0"/>
              <a:t> </a:t>
            </a:r>
            <a:r>
              <a:rPr lang="ca-ES" b="1" dirty="0" err="1"/>
              <a:t>samt</a:t>
            </a:r>
            <a:r>
              <a:rPr lang="ca-ES" b="1" dirty="0"/>
              <a:t> </a:t>
            </a:r>
            <a:r>
              <a:rPr lang="ca-ES" b="1" dirty="0" err="1"/>
              <a:t>plantornas</a:t>
            </a:r>
            <a:r>
              <a:rPr lang="ca-ES" b="1" dirty="0"/>
              <a:t> </a:t>
            </a:r>
            <a:r>
              <a:rPr lang="ca-ES" b="1" dirty="0" err="1"/>
              <a:t>tillväxt</a:t>
            </a:r>
            <a:r>
              <a:rPr lang="ca-ES" b="1" dirty="0"/>
              <a:t>. </a:t>
            </a:r>
          </a:p>
          <a:p>
            <a:pPr marL="0" indent="0">
              <a:buNone/>
            </a:pPr>
            <a:endParaRPr lang="ca-ES" b="1" dirty="0"/>
          </a:p>
          <a:p>
            <a:pPr marL="0" indent="0">
              <a:buNone/>
            </a:pPr>
            <a:r>
              <a:rPr lang="sv-SE" b="1" dirty="0">
                <a:solidFill>
                  <a:srgbClr val="0CAF8F"/>
                </a:solidFill>
              </a:rPr>
              <a:t>Ämne: </a:t>
            </a:r>
            <a:r>
              <a:rPr lang="sv-SE" dirty="0"/>
              <a:t>Kemi</a:t>
            </a:r>
            <a:br>
              <a:rPr lang="sv-SE" dirty="0"/>
            </a:br>
            <a:r>
              <a:rPr lang="sv-SE" b="1" dirty="0">
                <a:solidFill>
                  <a:srgbClr val="0CAF8F"/>
                </a:solidFill>
              </a:rPr>
              <a:t>Undervisningstid:  </a:t>
            </a:r>
            <a:r>
              <a:rPr lang="sv-SE" dirty="0"/>
              <a:t>40 min, uppdelat på tre block </a:t>
            </a:r>
          </a:p>
          <a:p>
            <a:pPr marL="0" indent="0">
              <a:buNone/>
            </a:pPr>
            <a:r>
              <a:rPr lang="sv-SE" b="1" dirty="0">
                <a:solidFill>
                  <a:srgbClr val="0CAF8F"/>
                </a:solidFill>
              </a:rPr>
              <a:t>Material:</a:t>
            </a:r>
          </a:p>
          <a:p>
            <a:pPr marL="171450" indent="-171450">
              <a:buFont typeface="Arial" panose="020B0604020202020204" pitchFamily="34" charset="0"/>
              <a:buChar char="•"/>
            </a:pPr>
            <a:r>
              <a:rPr lang="sv-SE" dirty="0"/>
              <a:t>Jordprover från olika miljöer från föregående övningar</a:t>
            </a:r>
          </a:p>
          <a:p>
            <a:pPr marL="171450" indent="-171450">
              <a:buFont typeface="Arial" panose="020B0604020202020204" pitchFamily="34" charset="0"/>
              <a:buChar char="•"/>
            </a:pPr>
            <a:r>
              <a:rPr lang="sv-SE" dirty="0"/>
              <a:t>pH-</a:t>
            </a:r>
            <a:r>
              <a:rPr lang="sv-SE" dirty="0" err="1"/>
              <a:t>testkit</a:t>
            </a:r>
            <a:r>
              <a:rPr lang="sv-SE" dirty="0"/>
              <a:t> eller testremsor</a:t>
            </a:r>
          </a:p>
          <a:p>
            <a:pPr marL="171450" indent="-171450">
              <a:buFont typeface="Arial" panose="020B0604020202020204" pitchFamily="34" charset="0"/>
              <a:buChar char="•"/>
            </a:pPr>
            <a:r>
              <a:rPr lang="sv-SE" dirty="0"/>
              <a:t>Destillerat vatten</a:t>
            </a:r>
          </a:p>
          <a:p>
            <a:pPr marL="171450" indent="-171450">
              <a:buFont typeface="Arial" panose="020B0604020202020204" pitchFamily="34" charset="0"/>
              <a:buChar char="•"/>
            </a:pPr>
            <a:r>
              <a:rPr lang="sv-SE" dirty="0"/>
              <a:t>Små behållare eller koppar</a:t>
            </a:r>
          </a:p>
          <a:p>
            <a:pPr marL="171450" indent="-171450">
              <a:buFont typeface="Arial" panose="020B0604020202020204" pitchFamily="34" charset="0"/>
              <a:buChar char="•"/>
            </a:pPr>
            <a:r>
              <a:rPr lang="sv-SE" dirty="0"/>
              <a:t>Färgdiagram (om testremsor används) – går även bra att visa på 32 </a:t>
            </a:r>
            <a:r>
              <a:rPr lang="sv-SE" dirty="0" err="1"/>
              <a:t>slide</a:t>
            </a:r>
            <a:r>
              <a:rPr lang="sv-SE" dirty="0"/>
              <a:t> </a:t>
            </a:r>
            <a:br>
              <a:rPr lang="sv-SE" dirty="0"/>
            </a:br>
            <a:endParaRPr lang="es-ES" dirty="0"/>
          </a:p>
        </p:txBody>
      </p:sp>
      <p:pic>
        <p:nvPicPr>
          <p:cNvPr id="6" name="Bildobjekt 5" descr="En bild som visar klocka, utomhus, mark, klippa&#10;&#10;AI-genererat innehåll kan vara felaktigt.">
            <a:extLst>
              <a:ext uri="{FF2B5EF4-FFF2-40B4-BE49-F238E27FC236}">
                <a16:creationId xmlns:a16="http://schemas.microsoft.com/office/drawing/2014/main" id="{3CA42AD4-88DF-084B-391C-E6691E45F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11318908" cy="8453101"/>
          </a:xfrm>
          <a:prstGeom prst="rect">
            <a:avLst/>
          </a:prstGeom>
        </p:spPr>
      </p:pic>
    </p:spTree>
    <p:extLst>
      <p:ext uri="{BB962C8B-B14F-4D97-AF65-F5344CB8AC3E}">
        <p14:creationId xmlns:p14="http://schemas.microsoft.com/office/powerpoint/2010/main" val="100738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B152D58D-51B2-EFFA-3E69-0B7081E34B7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BE2BA8C-19F3-6334-CB53-5B380ACC0257}"/>
              </a:ext>
            </a:extLst>
          </p:cNvPr>
          <p:cNvSpPr txBox="1"/>
          <p:nvPr/>
        </p:nvSpPr>
        <p:spPr>
          <a:xfrm>
            <a:off x="563858" y="544289"/>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För</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3</a:t>
            </a:r>
          </a:p>
        </p:txBody>
      </p:sp>
      <p:sp>
        <p:nvSpPr>
          <p:cNvPr id="7" name="CuadroTexto 8">
            <a:extLst>
              <a:ext uri="{FF2B5EF4-FFF2-40B4-BE49-F238E27FC236}">
                <a16:creationId xmlns:a16="http://schemas.microsoft.com/office/drawing/2014/main" id="{DA335E57-44CE-E20C-0967-48C0C1F04036}"/>
              </a:ext>
            </a:extLst>
          </p:cNvPr>
          <p:cNvSpPr txBox="1"/>
          <p:nvPr/>
        </p:nvSpPr>
        <p:spPr>
          <a:xfrm>
            <a:off x="563858" y="1252175"/>
            <a:ext cx="10515599"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(15 min):</a:t>
            </a:r>
          </a:p>
          <a:p>
            <a:pPr marL="0" indent="0">
              <a:buNone/>
            </a:pPr>
            <a:r>
              <a:rPr lang="sv-SE" noProof="1">
                <a:solidFill>
                  <a:schemeClr val="tx1"/>
                </a:solidFill>
              </a:rPr>
              <a:t>Eleverna testar jordprovernas pH-värde tillsammans med läraren. De ska lägga lite jord från varje prov i separata behållare och sedan tillsätta destillerat vatten i varje behållare för att skapa en jordig vätska. Med hjälp av pH-testkit eller testremsor mäter eleverna sedan pH-värdet i varje jordprov. Om testremsor används för att mäta pH-värdet ska eleverna jämföra färgen på testremsan med ett färgdiagram för att fastställa pH-värdet</a:t>
            </a:r>
          </a:p>
          <a:p>
            <a:pPr marL="0" indent="0">
              <a:buNone/>
            </a:pPr>
            <a:endParaRPr lang="sv-SE" noProof="1">
              <a:solidFill>
                <a:schemeClr val="tx1"/>
              </a:solidFill>
            </a:endParaRPr>
          </a:p>
          <a:p>
            <a:pPr marL="0" indent="0">
              <a:buNone/>
            </a:pPr>
            <a:r>
              <a:rPr lang="sv-SE" b="1" noProof="1">
                <a:solidFill>
                  <a:schemeClr val="tx1"/>
                </a:solidFill>
              </a:rPr>
              <a:t>BLOCK 2 (10 min):</a:t>
            </a:r>
          </a:p>
          <a:p>
            <a:pPr marL="0" indent="0">
              <a:buNone/>
            </a:pPr>
            <a:r>
              <a:rPr lang="sv-SE" noProof="1">
                <a:solidFill>
                  <a:schemeClr val="tx1"/>
                </a:solidFill>
              </a:rPr>
              <a:t>Eleverna anger pH-värdet på varje jordprov i sina anteckningsböcker. Sedan jämför de pH-värdena mellan de olika miljöerna och diskuterar vad dessa värden kan betyda för markhälsan.</a:t>
            </a:r>
          </a:p>
          <a:p>
            <a:pPr marL="0" indent="0">
              <a:buNone/>
            </a:pPr>
            <a:endParaRPr lang="sv-SE" noProof="1">
              <a:solidFill>
                <a:schemeClr val="tx1"/>
              </a:solidFill>
            </a:endParaRPr>
          </a:p>
          <a:p>
            <a:pPr marL="0" indent="0">
              <a:buNone/>
            </a:pPr>
            <a:r>
              <a:rPr lang="sv-SE" b="1" noProof="1">
                <a:solidFill>
                  <a:schemeClr val="tx1"/>
                </a:solidFill>
              </a:rPr>
              <a:t>BLOCK 3 (10 min):</a:t>
            </a:r>
          </a:p>
          <a:p>
            <a:pPr marL="0" indent="0">
              <a:buNone/>
            </a:pPr>
            <a:r>
              <a:rPr lang="sv-SE" noProof="1">
                <a:solidFill>
                  <a:schemeClr val="tx1"/>
                </a:solidFill>
              </a:rPr>
              <a:t>Eleverna använder sig av Internet för att undersöka sambandet mellan beräkningar av procentsatser och pH-värden, och de redovisar sina resultat med hjälp av ett kostnadsfritt diagramverktyg (tex Canva eller Padlet). Tips på sidor finns på sida</a:t>
            </a:r>
          </a:p>
          <a:p>
            <a:pPr marL="0" indent="0">
              <a:buNone/>
            </a:pPr>
            <a:endParaRPr lang="sv-SE" noProof="1">
              <a:solidFill>
                <a:schemeClr val="tx1"/>
              </a:solidFill>
            </a:endParaRPr>
          </a:p>
          <a:p>
            <a:pPr marL="0" indent="0">
              <a:buNone/>
            </a:pPr>
            <a:r>
              <a:rPr lang="sv-SE" b="1" noProof="1">
                <a:solidFill>
                  <a:schemeClr val="tx1"/>
                </a:solidFill>
              </a:rPr>
              <a:t>BLOCK 4 (10 min):</a:t>
            </a:r>
          </a:p>
          <a:p>
            <a:pPr marL="0" indent="0">
              <a:buNone/>
            </a:pPr>
            <a:r>
              <a:rPr lang="sv-SE" noProof="1">
                <a:solidFill>
                  <a:schemeClr val="tx1"/>
                </a:solidFill>
              </a:rPr>
              <a:t>Eleverna diskuterar hur jordens pH-värde påverkar tillgången på näringsämnen samt plantornas tillväxt. De måste fundera över varför pH-värdet varierar i olika miljöer och vad detta innebär för de växter och organismer som finns där.</a:t>
            </a:r>
            <a:endParaRPr lang="sv-SE" b="1" noProof="1">
              <a:solidFill>
                <a:schemeClr val="tx1"/>
              </a:solidFill>
            </a:endParaRPr>
          </a:p>
          <a:p>
            <a:pPr marL="0" indent="0">
              <a:buNone/>
            </a:pPr>
            <a:endParaRPr lang="sv-SE" noProof="1">
              <a:solidFill>
                <a:schemeClr val="tx1"/>
              </a:solidFill>
            </a:endParaRPr>
          </a:p>
        </p:txBody>
      </p:sp>
    </p:spTree>
    <p:extLst>
      <p:ext uri="{BB962C8B-B14F-4D97-AF65-F5344CB8AC3E}">
        <p14:creationId xmlns:p14="http://schemas.microsoft.com/office/powerpoint/2010/main" val="2782858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7536-3F94-287D-9DAB-6E84F7B2528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2C2A566-A89E-C800-8FE3-8208F4ECA0FA}"/>
              </a:ext>
            </a:extLst>
          </p:cNvPr>
          <p:cNvSpPr txBox="1"/>
          <p:nvPr/>
        </p:nvSpPr>
        <p:spPr>
          <a:xfrm>
            <a:off x="597312" y="809497"/>
            <a:ext cx="10875320"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(15 min) </a:t>
            </a:r>
            <a:r>
              <a:rPr lang="es-ES" sz="4400" dirty="0" err="1">
                <a:latin typeface="Bebas Neue Regular" panose="020B0606020202050201" pitchFamily="34" charset="0"/>
              </a:rPr>
              <a:t>Gissa</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CA9BA137-2CD1-A132-1712-833EE6DEDE2B}"/>
              </a:ext>
            </a:extLst>
          </p:cNvPr>
          <p:cNvSpPr txBox="1"/>
          <p:nvPr/>
        </p:nvSpPr>
        <p:spPr>
          <a:xfrm>
            <a:off x="597312" y="1678620"/>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Vad</a:t>
            </a:r>
            <a:r>
              <a:rPr lang="ca-ES" sz="2000" dirty="0">
                <a:solidFill>
                  <a:schemeClr val="tx1"/>
                </a:solidFill>
              </a:rPr>
              <a:t> kan </a:t>
            </a:r>
            <a:r>
              <a:rPr lang="ca-ES" sz="2000" dirty="0" err="1">
                <a:solidFill>
                  <a:schemeClr val="tx1"/>
                </a:solidFill>
              </a:rPr>
              <a:t>jordens</a:t>
            </a:r>
            <a:r>
              <a:rPr lang="ca-ES" sz="2000" dirty="0">
                <a:solidFill>
                  <a:schemeClr val="tx1"/>
                </a:solidFill>
              </a:rPr>
              <a:t> pH-</a:t>
            </a:r>
            <a:r>
              <a:rPr lang="ca-ES" sz="2000" dirty="0" err="1">
                <a:solidFill>
                  <a:schemeClr val="tx1"/>
                </a:solidFill>
              </a:rPr>
              <a:t>värde</a:t>
            </a:r>
            <a:r>
              <a:rPr lang="ca-ES" sz="2000" dirty="0">
                <a:solidFill>
                  <a:schemeClr val="tx1"/>
                </a:solidFill>
              </a:rPr>
              <a:t> </a:t>
            </a:r>
            <a:r>
              <a:rPr lang="ca-ES" sz="2000" dirty="0" err="1">
                <a:solidFill>
                  <a:schemeClr val="tx1"/>
                </a:solidFill>
              </a:rPr>
              <a:t>berätta</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oss</a:t>
            </a:r>
            <a:r>
              <a:rPr lang="ca-ES" sz="2000" dirty="0">
                <a:solidFill>
                  <a:schemeClr val="tx1"/>
                </a:solidFill>
              </a:rPr>
              <a:t>?</a:t>
            </a:r>
          </a:p>
          <a:p>
            <a:pPr marL="0" indent="0">
              <a:buNone/>
            </a:pPr>
            <a:r>
              <a:rPr lang="ca-ES" sz="2000" dirty="0">
                <a:solidFill>
                  <a:schemeClr val="tx1"/>
                </a:solidFill>
              </a:rPr>
              <a:t>a) </a:t>
            </a:r>
            <a:r>
              <a:rPr lang="ca-ES" sz="2000" dirty="0" err="1">
                <a:solidFill>
                  <a:schemeClr val="tx1"/>
                </a:solidFill>
              </a:rPr>
              <a:t>Jordens</a:t>
            </a:r>
            <a:r>
              <a:rPr lang="ca-ES" sz="2000" dirty="0">
                <a:solidFill>
                  <a:schemeClr val="tx1"/>
                </a:solidFill>
              </a:rPr>
              <a:t> </a:t>
            </a:r>
            <a:r>
              <a:rPr lang="ca-ES" sz="2000" dirty="0" err="1">
                <a:solidFill>
                  <a:schemeClr val="tx1"/>
                </a:solidFill>
              </a:rPr>
              <a:t>innehåll</a:t>
            </a:r>
            <a:r>
              <a:rPr lang="ca-ES" sz="2000" dirty="0">
                <a:solidFill>
                  <a:schemeClr val="tx1"/>
                </a:solidFill>
              </a:rPr>
              <a:t> av </a:t>
            </a:r>
            <a:r>
              <a:rPr lang="ca-ES" sz="2000" dirty="0" err="1">
                <a:solidFill>
                  <a:schemeClr val="tx1"/>
                </a:solidFill>
              </a:rPr>
              <a:t>organiskt</a:t>
            </a:r>
            <a:r>
              <a:rPr lang="ca-ES" sz="2000" dirty="0">
                <a:solidFill>
                  <a:schemeClr val="tx1"/>
                </a:solidFill>
              </a:rPr>
              <a:t> material.</a:t>
            </a:r>
          </a:p>
          <a:p>
            <a:pPr marL="0" indent="0">
              <a:buNone/>
            </a:pPr>
            <a:r>
              <a:rPr lang="ca-ES" sz="2000" dirty="0">
                <a:solidFill>
                  <a:schemeClr val="tx1"/>
                </a:solidFill>
              </a:rPr>
              <a:t>b) Om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sur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basisk</a:t>
            </a:r>
            <a:r>
              <a:rPr lang="ca-ES" sz="2000" dirty="0">
                <a:solidFill>
                  <a:schemeClr val="tx1"/>
                </a:solidFill>
              </a:rPr>
              <a:t>, </a:t>
            </a:r>
            <a:br>
              <a:rPr lang="ca-ES" sz="2000" dirty="0">
                <a:solidFill>
                  <a:schemeClr val="tx1"/>
                </a:solidFill>
              </a:rPr>
            </a:br>
            <a:r>
              <a:rPr lang="ca-ES" sz="2000" dirty="0" err="1">
                <a:solidFill>
                  <a:schemeClr val="tx1"/>
                </a:solidFill>
              </a:rPr>
              <a:t>vilket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tillgången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näringsämnen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mikrobiell</a:t>
            </a:r>
            <a:r>
              <a:rPr lang="ca-ES" sz="2000" dirty="0">
                <a:solidFill>
                  <a:schemeClr val="tx1"/>
                </a:solidFill>
              </a:rPr>
              <a:t> </a:t>
            </a:r>
            <a:r>
              <a:rPr lang="ca-ES" sz="2000" dirty="0" err="1">
                <a:solidFill>
                  <a:schemeClr val="tx1"/>
                </a:solidFill>
              </a:rPr>
              <a:t>aktivitet</a:t>
            </a:r>
            <a:r>
              <a:rPr lang="ca-ES" sz="2000" dirty="0">
                <a:solidFill>
                  <a:schemeClr val="tx1"/>
                </a:solidFill>
              </a:rPr>
              <a:t>.</a:t>
            </a:r>
          </a:p>
          <a:p>
            <a:pPr marL="0" indent="0">
              <a:buNone/>
            </a:pPr>
            <a:r>
              <a:rPr lang="ca-ES" sz="2000" dirty="0">
                <a:solidFill>
                  <a:schemeClr val="tx1"/>
                </a:solidFill>
              </a:rPr>
              <a:t>c) </a:t>
            </a:r>
            <a:r>
              <a:rPr lang="ca-ES" sz="2000" dirty="0" err="1">
                <a:solidFill>
                  <a:schemeClr val="tx1"/>
                </a:solidFill>
              </a:rPr>
              <a:t>Jordens</a:t>
            </a:r>
            <a:r>
              <a:rPr lang="ca-ES" sz="2000" dirty="0">
                <a:solidFill>
                  <a:schemeClr val="tx1"/>
                </a:solidFill>
              </a:rPr>
              <a:t> </a:t>
            </a:r>
            <a:r>
              <a:rPr lang="ca-ES" sz="2000" dirty="0" err="1">
                <a:solidFill>
                  <a:schemeClr val="tx1"/>
                </a:solidFill>
              </a:rPr>
              <a:t>fukthalt</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C7E624A3-D751-D846-56C6-ED034FAD2C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CD2F0913-B9FB-50E0-9154-1A1C8C451B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7DC4C90-231D-614C-0FB8-96290D9974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8CFB3F3-61A7-CFB4-0316-5FBC37E38E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257970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0E1AF-667B-65BE-26E1-54F24E94A9E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958CAC6-B45F-029D-5807-AB8DE6C61F73}"/>
              </a:ext>
            </a:extLst>
          </p:cNvPr>
          <p:cNvSpPr txBox="1"/>
          <p:nvPr/>
        </p:nvSpPr>
        <p:spPr>
          <a:xfrm>
            <a:off x="597312" y="809497"/>
            <a:ext cx="10875320" cy="769441"/>
          </a:xfrm>
          <a:prstGeom prst="rect">
            <a:avLst/>
          </a:prstGeom>
          <a:noFill/>
        </p:spPr>
        <p:txBody>
          <a:bodyPr wrap="square" rtlCol="0">
            <a:spAutoFit/>
          </a:bodyPr>
          <a:lstStyle/>
          <a:p>
            <a:r>
              <a:rPr lang="es-ES" sz="4400" dirty="0">
                <a:latin typeface="Bebas Neue Regular" panose="020B0606020202050201" pitchFamily="34" charset="0"/>
              </a:rPr>
              <a:t>GISSA</a:t>
            </a:r>
          </a:p>
        </p:txBody>
      </p:sp>
      <p:sp>
        <p:nvSpPr>
          <p:cNvPr id="9" name="CuadroTexto 8">
            <a:extLst>
              <a:ext uri="{FF2B5EF4-FFF2-40B4-BE49-F238E27FC236}">
                <a16:creationId xmlns:a16="http://schemas.microsoft.com/office/drawing/2014/main" id="{AA7D7C6D-C329-AD24-F97E-F080CFF1C6FC}"/>
              </a:ext>
            </a:extLst>
          </p:cNvPr>
          <p:cNvSpPr txBox="1"/>
          <p:nvPr/>
        </p:nvSpPr>
        <p:spPr>
          <a:xfrm>
            <a:off x="597312" y="1678620"/>
            <a:ext cx="10515599" cy="190052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Vad</a:t>
            </a:r>
            <a:r>
              <a:rPr lang="ca-ES" sz="2000" dirty="0">
                <a:solidFill>
                  <a:schemeClr val="tx1"/>
                </a:solidFill>
              </a:rPr>
              <a:t> kan </a:t>
            </a:r>
            <a:r>
              <a:rPr lang="ca-ES" sz="2000" dirty="0" err="1">
                <a:solidFill>
                  <a:schemeClr val="tx1"/>
                </a:solidFill>
              </a:rPr>
              <a:t>jordens</a:t>
            </a:r>
            <a:r>
              <a:rPr lang="ca-ES" sz="2000" dirty="0">
                <a:solidFill>
                  <a:schemeClr val="tx1"/>
                </a:solidFill>
              </a:rPr>
              <a:t> pH-</a:t>
            </a:r>
            <a:r>
              <a:rPr lang="ca-ES" sz="2000" dirty="0" err="1">
                <a:solidFill>
                  <a:schemeClr val="tx1"/>
                </a:solidFill>
              </a:rPr>
              <a:t>värde</a:t>
            </a:r>
            <a:r>
              <a:rPr lang="ca-ES" sz="2000" dirty="0">
                <a:solidFill>
                  <a:schemeClr val="tx1"/>
                </a:solidFill>
              </a:rPr>
              <a:t> </a:t>
            </a:r>
            <a:r>
              <a:rPr lang="ca-ES" sz="2000" dirty="0" err="1">
                <a:solidFill>
                  <a:schemeClr val="tx1"/>
                </a:solidFill>
              </a:rPr>
              <a:t>berätta</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oss</a:t>
            </a:r>
            <a:r>
              <a:rPr lang="ca-ES" sz="2000" dirty="0">
                <a:solidFill>
                  <a:schemeClr val="tx1"/>
                </a:solidFill>
              </a:rPr>
              <a:t>?</a:t>
            </a:r>
          </a:p>
          <a:p>
            <a:pPr marL="0" indent="0">
              <a:buNone/>
            </a:pPr>
            <a:r>
              <a:rPr lang="ca-ES" sz="2000" dirty="0">
                <a:solidFill>
                  <a:schemeClr val="tx1"/>
                </a:solidFill>
              </a:rPr>
              <a:t>b) Om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sur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basisk</a:t>
            </a:r>
            <a:r>
              <a:rPr lang="ca-ES" sz="2000" dirty="0">
                <a:solidFill>
                  <a:schemeClr val="tx1"/>
                </a:solidFill>
              </a:rPr>
              <a:t>, </a:t>
            </a:r>
            <a:r>
              <a:rPr lang="ca-ES" sz="2000" dirty="0" err="1">
                <a:solidFill>
                  <a:schemeClr val="tx1"/>
                </a:solidFill>
              </a:rPr>
              <a:t>vilket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tillgången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näringsämnen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mikrobiell</a:t>
            </a:r>
            <a:r>
              <a:rPr lang="ca-ES" sz="2000" dirty="0">
                <a:solidFill>
                  <a:schemeClr val="tx1"/>
                </a:solidFill>
              </a:rPr>
              <a:t> </a:t>
            </a:r>
            <a:r>
              <a:rPr lang="ca-ES" sz="2000" dirty="0" err="1">
                <a:solidFill>
                  <a:schemeClr val="tx1"/>
                </a:solidFill>
              </a:rPr>
              <a:t>aktivitet</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BE10991C-7E16-3278-ADED-A027EE3782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3B18EFAF-74AE-5784-62B6-0D9E0D2BF0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5566837A-4BBE-7AAF-6969-533CC8017E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1DE98B4-35C9-A923-14C9-D4CBA05904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6668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E9307B0-E5FD-4FFF-5476-9F3128169D41}"/>
              </a:ext>
            </a:extLst>
          </p:cNvPr>
          <p:cNvSpPr/>
          <p:nvPr/>
        </p:nvSpPr>
        <p:spPr>
          <a:xfrm flipH="1">
            <a:off x="2788918" y="-767443"/>
            <a:ext cx="11292841" cy="8392886"/>
          </a:xfrm>
          <a:prstGeom prst="rect">
            <a:avLst/>
          </a:prstGeom>
          <a:gradFill flip="none" rotWithShape="1">
            <a:gsLst>
              <a:gs pos="0">
                <a:schemeClr val="accent1">
                  <a:alpha val="89676"/>
                  <a:lumMod val="94342"/>
                </a:schemeClr>
              </a:gs>
              <a:gs pos="75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uadroTexto 7">
            <a:extLst>
              <a:ext uri="{FF2B5EF4-FFF2-40B4-BE49-F238E27FC236}">
                <a16:creationId xmlns:a16="http://schemas.microsoft.com/office/drawing/2014/main" id="{B1BB8E6C-6050-97D1-7903-09D8143ACE2E}"/>
              </a:ext>
            </a:extLst>
          </p:cNvPr>
          <p:cNvSpPr txBox="1"/>
          <p:nvPr/>
        </p:nvSpPr>
        <p:spPr>
          <a:xfrm>
            <a:off x="3472152" y="1426239"/>
            <a:ext cx="8719848" cy="646331"/>
          </a:xfrm>
          <a:prstGeom prst="rect">
            <a:avLst/>
          </a:prstGeom>
          <a:noFill/>
        </p:spPr>
        <p:txBody>
          <a:bodyPr wrap="square" rtlCol="0">
            <a:spAutoFit/>
          </a:bodyPr>
          <a:lstStyle/>
          <a:p>
            <a:r>
              <a:rPr lang="es-ES" sz="3600" dirty="0">
                <a:latin typeface="Bebas Neue Regular" panose="020B0606020202050201" pitchFamily="34" charset="0"/>
              </a:rPr>
              <a:t>INNEHÅLLSFÖRTECKNING</a:t>
            </a:r>
          </a:p>
        </p:txBody>
      </p:sp>
      <p:sp>
        <p:nvSpPr>
          <p:cNvPr id="4" name="CuadroTexto 5">
            <a:extLst>
              <a:ext uri="{FF2B5EF4-FFF2-40B4-BE49-F238E27FC236}">
                <a16:creationId xmlns:a16="http://schemas.microsoft.com/office/drawing/2014/main" id="{60A1B5D6-8326-BAD9-3317-6D49618CDFFD}"/>
              </a:ext>
            </a:extLst>
          </p:cNvPr>
          <p:cNvSpPr txBox="1"/>
          <p:nvPr/>
        </p:nvSpPr>
        <p:spPr>
          <a:xfrm>
            <a:off x="3519708" y="2114100"/>
            <a:ext cx="5817618" cy="4493538"/>
          </a:xfrm>
          <a:prstGeom prst="rect">
            <a:avLst/>
          </a:prstGeom>
          <a:noFill/>
        </p:spPr>
        <p:txBody>
          <a:bodyPr wrap="none" rtlCol="0">
            <a:spAutoFit/>
          </a:bodyPr>
          <a:lstStyle/>
          <a:p>
            <a:pPr>
              <a:lnSpc>
                <a:spcPct val="150000"/>
              </a:lnSpc>
            </a:pPr>
            <a:r>
              <a:rPr lang="es-ES" sz="1600" dirty="0">
                <a:solidFill>
                  <a:srgbClr val="5A312D"/>
                </a:solidFill>
                <a:latin typeface="Poppins" panose="00000500000000000000" pitchFamily="50" charset="0"/>
                <a:cs typeface="Poppins" panose="00000500000000000000" pitchFamily="50" charset="0"/>
              </a:rPr>
              <a:t>s 4		</a:t>
            </a:r>
            <a:r>
              <a:rPr lang="es-ES" sz="1600" dirty="0" err="1">
                <a:solidFill>
                  <a:srgbClr val="5A312D"/>
                </a:solidFill>
                <a:latin typeface="Poppins" panose="00000500000000000000" pitchFamily="50" charset="0"/>
                <a:cs typeface="Poppins" panose="00000500000000000000" pitchFamily="50" charset="0"/>
              </a:rPr>
              <a:t>Så</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funkar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lektionsupplägget</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5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1: </a:t>
            </a:r>
            <a:r>
              <a:rPr lang="es-ES" sz="1600" dirty="0" err="1">
                <a:solidFill>
                  <a:srgbClr val="5A312D"/>
                </a:solidFill>
                <a:latin typeface="Poppins" panose="00000500000000000000" pitchFamily="50" charset="0"/>
                <a:cs typeface="Poppins" panose="00000500000000000000" pitchFamily="50" charset="0"/>
              </a:rPr>
              <a:t>Jordens</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betydelse</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14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2: </a:t>
            </a:r>
            <a:r>
              <a:rPr lang="es-ES" sz="1600" dirty="0" err="1">
                <a:solidFill>
                  <a:srgbClr val="5A312D"/>
                </a:solidFill>
                <a:latin typeface="Poppins" panose="00000500000000000000" pitchFamily="50" charset="0"/>
                <a:cs typeface="Poppins" panose="00000500000000000000" pitchFamily="50" charset="0"/>
              </a:rPr>
              <a:t>Jord</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från</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olika</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miljötyper</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26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3: </a:t>
            </a:r>
            <a:r>
              <a:rPr lang="es-ES" sz="1600" dirty="0" err="1">
                <a:solidFill>
                  <a:srgbClr val="5A312D"/>
                </a:solidFill>
                <a:latin typeface="Poppins" panose="00000500000000000000" pitchFamily="50" charset="0"/>
                <a:cs typeface="Poppins" panose="00000500000000000000" pitchFamily="50" charset="0"/>
              </a:rPr>
              <a:t>Så</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påverkas</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jorden</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av</a:t>
            </a:r>
            <a:r>
              <a:rPr lang="es-ES" sz="1600" dirty="0">
                <a:solidFill>
                  <a:srgbClr val="5A312D"/>
                </a:solidFill>
                <a:latin typeface="Poppins" panose="00000500000000000000" pitchFamily="50" charset="0"/>
                <a:cs typeface="Poppins" panose="00000500000000000000" pitchFamily="50" charset="0"/>
              </a:rPr>
              <a:t> pH-</a:t>
            </a:r>
            <a:r>
              <a:rPr lang="es-ES" sz="1600" dirty="0" err="1">
                <a:solidFill>
                  <a:srgbClr val="5A312D"/>
                </a:solidFill>
                <a:latin typeface="Poppins" panose="00000500000000000000" pitchFamily="50" charset="0"/>
                <a:cs typeface="Poppins" panose="00000500000000000000" pitchFamily="50" charset="0"/>
              </a:rPr>
              <a:t>värdet</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36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4: Hur </a:t>
            </a:r>
            <a:r>
              <a:rPr lang="es-ES" sz="1600" dirty="0" err="1">
                <a:solidFill>
                  <a:srgbClr val="5A312D"/>
                </a:solidFill>
                <a:latin typeface="Poppins" panose="00000500000000000000" pitchFamily="50" charset="0"/>
                <a:cs typeface="Poppins" panose="00000500000000000000" pitchFamily="50" charset="0"/>
              </a:rPr>
              <a:t>snabbt</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växer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bakterier</a:t>
            </a:r>
            <a:r>
              <a:rPr lang="es-ES" sz="1600" dirty="0">
                <a:solidFill>
                  <a:srgbClr val="5A312D"/>
                </a:solidFill>
                <a:latin typeface="Poppins" panose="00000500000000000000" pitchFamily="50" charset="0"/>
                <a:cs typeface="Poppins" panose="00000500000000000000" pitchFamily="50" charset="0"/>
              </a:rPr>
              <a:t> i </a:t>
            </a:r>
            <a:r>
              <a:rPr lang="es-ES" sz="1600" dirty="0" err="1">
                <a:solidFill>
                  <a:srgbClr val="5A312D"/>
                </a:solidFill>
                <a:latin typeface="Poppins" panose="00000500000000000000" pitchFamily="50" charset="0"/>
                <a:cs typeface="Poppins" panose="00000500000000000000" pitchFamily="50" charset="0"/>
              </a:rPr>
              <a:t>jorden</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47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5: </a:t>
            </a:r>
            <a:r>
              <a:rPr lang="es-ES" sz="1600" dirty="0" err="1">
                <a:solidFill>
                  <a:srgbClr val="5A312D"/>
                </a:solidFill>
                <a:latin typeface="Poppins" panose="00000500000000000000" pitchFamily="50" charset="0"/>
                <a:cs typeface="Poppins" panose="00000500000000000000" pitchFamily="50" charset="0"/>
              </a:rPr>
              <a:t>Densitet</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och</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jord</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60		Material att </a:t>
            </a:r>
            <a:r>
              <a:rPr lang="es-ES" sz="1600" dirty="0" err="1">
                <a:solidFill>
                  <a:srgbClr val="5A312D"/>
                </a:solidFill>
                <a:latin typeface="Poppins" panose="00000500000000000000" pitchFamily="50" charset="0"/>
                <a:cs typeface="Poppins" panose="00000500000000000000" pitchFamily="50" charset="0"/>
              </a:rPr>
              <a:t>skriva</a:t>
            </a:r>
            <a:r>
              <a:rPr lang="es-ES" sz="1600" dirty="0">
                <a:solidFill>
                  <a:srgbClr val="5A312D"/>
                </a:solidFill>
                <a:latin typeface="Poppins" panose="00000500000000000000" pitchFamily="50" charset="0"/>
                <a:cs typeface="Poppins" panose="00000500000000000000" pitchFamily="50" charset="0"/>
              </a:rPr>
              <a:t> ut </a:t>
            </a:r>
          </a:p>
          <a:p>
            <a:pPr>
              <a:lnSpc>
                <a:spcPct val="150000"/>
              </a:lnSpc>
            </a:pPr>
            <a:r>
              <a:rPr lang="es-ES" sz="1600" dirty="0">
                <a:solidFill>
                  <a:srgbClr val="5A312D"/>
                </a:solidFill>
                <a:latin typeface="Poppins" panose="00000500000000000000" pitchFamily="50" charset="0"/>
                <a:cs typeface="Poppins" panose="00000500000000000000" pitchFamily="50" charset="0"/>
              </a:rPr>
              <a:t>s 62		</a:t>
            </a:r>
            <a:r>
              <a:rPr lang="es-ES" sz="1600" dirty="0" err="1">
                <a:solidFill>
                  <a:srgbClr val="5A312D"/>
                </a:solidFill>
                <a:latin typeface="Poppins" panose="00000500000000000000" pitchFamily="50" charset="0"/>
                <a:cs typeface="Poppins" panose="00000500000000000000" pitchFamily="50" charset="0"/>
              </a:rPr>
              <a:t>Fler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filmer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och</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länkar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jordhälsa</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på</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engelska</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64		Den </a:t>
            </a:r>
            <a:r>
              <a:rPr lang="es-ES" sz="1600" dirty="0" err="1">
                <a:solidFill>
                  <a:srgbClr val="5A312D"/>
                </a:solidFill>
                <a:latin typeface="Poppins" panose="00000500000000000000" pitchFamily="50" charset="0"/>
                <a:cs typeface="Poppins" panose="00000500000000000000" pitchFamily="50" charset="0"/>
              </a:rPr>
              <a:t>pedagogiska</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modellen</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endParaRPr lang="es-ES"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FontTx/>
              <a:buAutoNum type="arabicPeriod"/>
            </a:pPr>
            <a:endParaRPr lang="es-ES"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AutoNum type="arabicPeriod"/>
            </a:pPr>
            <a:endParaRPr lang="es-ES" sz="1600" dirty="0">
              <a:solidFill>
                <a:srgbClr val="5A312D"/>
              </a:solidFill>
              <a:latin typeface="Poppins" panose="00000500000000000000" pitchFamily="50" charset="0"/>
              <a:cs typeface="Poppins" panose="00000500000000000000" pitchFamily="50" charset="0"/>
            </a:endParaRPr>
          </a:p>
        </p:txBody>
      </p:sp>
      <p:pic>
        <p:nvPicPr>
          <p:cNvPr id="7" name="Bildobjekt 6">
            <a:extLst>
              <a:ext uri="{FF2B5EF4-FFF2-40B4-BE49-F238E27FC236}">
                <a16:creationId xmlns:a16="http://schemas.microsoft.com/office/drawing/2014/main" id="{69294723-29FC-91D1-C98C-3DC3A0A1E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22" y="4942085"/>
            <a:ext cx="1738582" cy="459319"/>
          </a:xfrm>
          <a:prstGeom prst="rect">
            <a:avLst/>
          </a:prstGeom>
        </p:spPr>
      </p:pic>
      <p:pic>
        <p:nvPicPr>
          <p:cNvPr id="9" name="Bildobjekt 8">
            <a:extLst>
              <a:ext uri="{FF2B5EF4-FFF2-40B4-BE49-F238E27FC236}">
                <a16:creationId xmlns:a16="http://schemas.microsoft.com/office/drawing/2014/main" id="{04A574A9-18D5-F84F-93CC-4721FE55B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22" y="5614863"/>
            <a:ext cx="1566161" cy="368048"/>
          </a:xfrm>
          <a:prstGeom prst="rect">
            <a:avLst/>
          </a:prstGeom>
        </p:spPr>
      </p:pic>
      <p:pic>
        <p:nvPicPr>
          <p:cNvPr id="10" name="Imagen 11">
            <a:extLst>
              <a:ext uri="{FF2B5EF4-FFF2-40B4-BE49-F238E27FC236}">
                <a16:creationId xmlns:a16="http://schemas.microsoft.com/office/drawing/2014/main" id="{39BC3E9E-29DC-1911-E69B-5A82116CA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2" y="6196370"/>
            <a:ext cx="1990398" cy="417984"/>
          </a:xfrm>
          <a:prstGeom prst="rect">
            <a:avLst/>
          </a:prstGeom>
        </p:spPr>
      </p:pic>
    </p:spTree>
    <p:extLst>
      <p:ext uri="{BB962C8B-B14F-4D97-AF65-F5344CB8AC3E}">
        <p14:creationId xmlns:p14="http://schemas.microsoft.com/office/powerpoint/2010/main" val="698390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AAF4548-B9A5-3A47-E6C1-60949C28E7EF}"/>
              </a:ext>
            </a:extLst>
          </p:cNvPr>
          <p:cNvSpPr txBox="1"/>
          <p:nvPr/>
        </p:nvSpPr>
        <p:spPr>
          <a:xfrm>
            <a:off x="597311" y="809497"/>
            <a:ext cx="9088555" cy="769441"/>
          </a:xfrm>
          <a:prstGeom prst="rect">
            <a:avLst/>
          </a:prstGeom>
          <a:noFill/>
        </p:spPr>
        <p:txBody>
          <a:bodyPr wrap="square" rtlCol="0">
            <a:spAutoFit/>
          </a:bodyPr>
          <a:lstStyle/>
          <a:p>
            <a:r>
              <a:rPr lang="es-ES" sz="4400" dirty="0">
                <a:latin typeface="Bebas Neue Regular" panose="020B0606020202050201" pitchFamily="34" charset="0"/>
              </a:rPr>
              <a:t>film: </a:t>
            </a:r>
            <a:r>
              <a:rPr lang="es-ES" sz="4400" dirty="0" err="1">
                <a:latin typeface="Bebas Neue Regular" panose="020B0606020202050201" pitchFamily="34" charset="0"/>
              </a:rPr>
              <a:t>så</a:t>
            </a:r>
            <a:r>
              <a:rPr lang="es-ES" sz="4400" dirty="0">
                <a:latin typeface="Bebas Neue Regular" panose="020B0606020202050201" pitchFamily="34" charset="0"/>
              </a:rPr>
              <a:t> </a:t>
            </a:r>
            <a:r>
              <a:rPr lang="es-ES" sz="4400" dirty="0" err="1">
                <a:latin typeface="Bebas Neue Regular" panose="020B0606020202050201" pitchFamily="34" charset="0"/>
              </a:rPr>
              <a:t>funkar</a:t>
            </a:r>
            <a:r>
              <a:rPr lang="es-ES" sz="4400" dirty="0">
                <a:latin typeface="Bebas Neue Regular" panose="020B0606020202050201" pitchFamily="34" charset="0"/>
              </a:rPr>
              <a:t> </a:t>
            </a:r>
            <a:r>
              <a:rPr lang="es-ES" sz="6600" baseline="-25000" dirty="0">
                <a:latin typeface="Bebas Neue Regular" panose="020B0606020202050201" pitchFamily="34" charset="0"/>
              </a:rPr>
              <a:t>P</a:t>
            </a:r>
            <a:r>
              <a:rPr lang="es-ES" sz="4400" dirty="0">
                <a:latin typeface="Bebas Neue Regular" panose="020B0606020202050201" pitchFamily="34" charset="0"/>
              </a:rPr>
              <a:t>H-</a:t>
            </a:r>
            <a:r>
              <a:rPr lang="es-ES" sz="4400" dirty="0" err="1">
                <a:latin typeface="Bebas Neue Regular" panose="020B0606020202050201" pitchFamily="34" charset="0"/>
              </a:rPr>
              <a:t>värde</a:t>
            </a:r>
            <a:r>
              <a:rPr lang="es-ES" sz="4400" dirty="0">
                <a:latin typeface="Bebas Neue Regular" panose="020B0606020202050201" pitchFamily="34" charset="0"/>
              </a:rPr>
              <a:t> (4 min)</a:t>
            </a:r>
          </a:p>
        </p:txBody>
      </p:sp>
      <p:pic>
        <p:nvPicPr>
          <p:cNvPr id="11" name="Gráfico 10">
            <a:extLst>
              <a:ext uri="{FF2B5EF4-FFF2-40B4-BE49-F238E27FC236}">
                <a16:creationId xmlns:a16="http://schemas.microsoft.com/office/drawing/2014/main" id="{38540A3E-64D9-C226-3F23-C40DE4795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7712938-6268-9B06-54D1-DE0C03F58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26C7082-54A1-C6C2-FB9E-DF73812EA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6827A75-F081-C365-2362-B1541D04A9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4" name="textruta 3">
            <a:extLst>
              <a:ext uri="{FF2B5EF4-FFF2-40B4-BE49-F238E27FC236}">
                <a16:creationId xmlns:a16="http://schemas.microsoft.com/office/drawing/2014/main" id="{CE6D53F1-F499-262F-1E36-6A3B2EB62D4A}"/>
              </a:ext>
            </a:extLst>
          </p:cNvPr>
          <p:cNvSpPr txBox="1"/>
          <p:nvPr/>
        </p:nvSpPr>
        <p:spPr>
          <a:xfrm>
            <a:off x="478558" y="6190050"/>
            <a:ext cx="7721499" cy="646331"/>
          </a:xfrm>
          <a:prstGeom prst="rect">
            <a:avLst/>
          </a:prstGeom>
          <a:noFill/>
        </p:spPr>
        <p:txBody>
          <a:bodyPr wrap="square" rtlCol="0">
            <a:spAutoFit/>
          </a:bodyPr>
          <a:lstStyle/>
          <a:p>
            <a:r>
              <a:rPr lang="ca-ES" dirty="0">
                <a:hlinkClick r:id="rId11"/>
              </a:rPr>
              <a:t>https://www.youtube.com/watch?v=XnNgHRbRwyo</a:t>
            </a:r>
            <a:endParaRPr lang="ca-ES" dirty="0"/>
          </a:p>
          <a:p>
            <a:endParaRPr lang="sv-SE" dirty="0"/>
          </a:p>
        </p:txBody>
      </p:sp>
      <p:pic>
        <p:nvPicPr>
          <p:cNvPr id="2" name="Onlinemedia 1" descr="Så funkar pH värde">
            <a:hlinkClick r:id="" action="ppaction://media"/>
            <a:extLst>
              <a:ext uri="{FF2B5EF4-FFF2-40B4-BE49-F238E27FC236}">
                <a16:creationId xmlns:a16="http://schemas.microsoft.com/office/drawing/2014/main" id="{000CFD59-A6CF-0DB9-D361-BC1B24EA3D72}"/>
              </a:ext>
            </a:extLst>
          </p:cNvPr>
          <p:cNvPicPr>
            <a:picLocks noRot="1" noChangeAspect="1"/>
          </p:cNvPicPr>
          <p:nvPr>
            <a:videoFile r:link="rId1"/>
          </p:nvPr>
        </p:nvPicPr>
        <p:blipFill>
          <a:blip r:embed="rId12"/>
          <a:stretch>
            <a:fillRect/>
          </a:stretch>
        </p:blipFill>
        <p:spPr>
          <a:xfrm>
            <a:off x="629393" y="1792694"/>
            <a:ext cx="6936004" cy="3918842"/>
          </a:xfrm>
          <a:prstGeom prst="rect">
            <a:avLst/>
          </a:prstGeom>
        </p:spPr>
      </p:pic>
    </p:spTree>
    <p:extLst>
      <p:ext uri="{BB962C8B-B14F-4D97-AF65-F5344CB8AC3E}">
        <p14:creationId xmlns:p14="http://schemas.microsoft.com/office/powerpoint/2010/main" val="25044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EA9D-A145-CE29-6405-C25FB9E16CC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ADCD6BB-2DD6-1B0A-809E-324479557AF0}"/>
              </a:ext>
            </a:extLst>
          </p:cNvPr>
          <p:cNvSpPr txBox="1"/>
          <p:nvPr/>
        </p:nvSpPr>
        <p:spPr>
          <a:xfrm>
            <a:off x="597312" y="296541"/>
            <a:ext cx="11346332" cy="769441"/>
          </a:xfrm>
          <a:prstGeom prst="rect">
            <a:avLst/>
          </a:prstGeom>
          <a:noFill/>
        </p:spPr>
        <p:txBody>
          <a:bodyPr wrap="square" rtlCol="0">
            <a:spAutoFit/>
          </a:bodyPr>
          <a:lstStyle/>
          <a:p>
            <a:r>
              <a:rPr lang="es-ES" sz="4400" dirty="0">
                <a:latin typeface="Bebas Neue Regular" panose="020B0606020202050201" pitchFamily="34" charset="0"/>
              </a:rPr>
              <a:t>Testa </a:t>
            </a:r>
            <a:r>
              <a:rPr lang="es-ES" sz="4400" dirty="0" err="1">
                <a:latin typeface="Bebas Neue Regular" panose="020B0606020202050201" pitchFamily="34" charset="0"/>
              </a:rPr>
              <a:t>Jordens</a:t>
            </a:r>
            <a:r>
              <a:rPr lang="es-ES" sz="4400" dirty="0">
                <a:latin typeface="Bebas Neue Regular" panose="020B0606020202050201" pitchFamily="34" charset="0"/>
              </a:rPr>
              <a:t> </a:t>
            </a:r>
            <a:r>
              <a:rPr lang="es-ES" sz="6600" baseline="-25000" dirty="0" err="1">
                <a:latin typeface="Bebas Neue Regular" panose="020B0606020202050201" pitchFamily="34" charset="0"/>
              </a:rPr>
              <a:t>P</a:t>
            </a:r>
            <a:r>
              <a:rPr lang="es-ES" sz="4400" dirty="0" err="1">
                <a:latin typeface="Bebas Neue Regular" panose="020B0606020202050201" pitchFamily="34" charset="0"/>
              </a:rPr>
              <a:t>h-värde</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89474F9B-B4DF-7ABF-46A0-69FA642FA47C}"/>
              </a:ext>
            </a:extLst>
          </p:cNvPr>
          <p:cNvSpPr txBox="1"/>
          <p:nvPr/>
        </p:nvSpPr>
        <p:spPr>
          <a:xfrm>
            <a:off x="597312" y="1165664"/>
            <a:ext cx="11167225"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ca-ES" sz="2000" dirty="0" err="1">
                <a:solidFill>
                  <a:schemeClr val="tx1"/>
                </a:solidFill>
              </a:rPr>
              <a:t>Lägg</a:t>
            </a:r>
            <a:r>
              <a:rPr lang="ca-ES" sz="2000" dirty="0">
                <a:solidFill>
                  <a:schemeClr val="tx1"/>
                </a:solidFill>
              </a:rPr>
              <a:t> </a:t>
            </a:r>
            <a:r>
              <a:rPr lang="ca-ES" sz="2000" dirty="0" err="1">
                <a:solidFill>
                  <a:schemeClr val="tx1"/>
                </a:solidFill>
              </a:rPr>
              <a:t>lite</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varje</a:t>
            </a:r>
            <a:r>
              <a:rPr lang="ca-ES" sz="2000" dirty="0">
                <a:solidFill>
                  <a:schemeClr val="tx1"/>
                </a:solidFill>
              </a:rPr>
              <a:t> </a:t>
            </a:r>
            <a:r>
              <a:rPr lang="ca-ES" sz="2000" dirty="0" err="1">
                <a:solidFill>
                  <a:schemeClr val="tx1"/>
                </a:solidFill>
              </a:rPr>
              <a:t>jordprov</a:t>
            </a:r>
            <a:r>
              <a:rPr lang="ca-ES" sz="2000" dirty="0">
                <a:solidFill>
                  <a:schemeClr val="tx1"/>
                </a:solidFill>
              </a:rPr>
              <a:t>, </a:t>
            </a:r>
            <a:r>
              <a:rPr lang="ca-ES" sz="2000" dirty="0" err="1">
                <a:solidFill>
                  <a:schemeClr val="tx1"/>
                </a:solidFill>
              </a:rPr>
              <a:t>ett</a:t>
            </a:r>
            <a:r>
              <a:rPr lang="ca-ES" sz="2000" dirty="0">
                <a:solidFill>
                  <a:schemeClr val="tx1"/>
                </a:solidFill>
              </a:rPr>
              <a:t> </a:t>
            </a:r>
            <a:r>
              <a:rPr lang="ca-ES" sz="2000" dirty="0" err="1">
                <a:solidFill>
                  <a:schemeClr val="tx1"/>
                </a:solidFill>
              </a:rPr>
              <a:t>jordprov</a:t>
            </a:r>
            <a:r>
              <a:rPr lang="ca-ES" sz="2000" dirty="0">
                <a:solidFill>
                  <a:schemeClr val="tx1"/>
                </a:solidFill>
              </a:rPr>
              <a:t> per </a:t>
            </a:r>
            <a:r>
              <a:rPr lang="ca-ES" sz="2000" dirty="0" err="1">
                <a:solidFill>
                  <a:schemeClr val="tx1"/>
                </a:solidFill>
              </a:rPr>
              <a:t>behållare</a:t>
            </a:r>
            <a:endParaRPr lang="ca-ES" sz="2000" dirty="0">
              <a:solidFill>
                <a:schemeClr val="tx1"/>
              </a:solidFill>
            </a:endParaRPr>
          </a:p>
          <a:p>
            <a:pPr marL="171450" indent="-171450">
              <a:buFont typeface="Arial" panose="020B0604020202020204" pitchFamily="34" charset="0"/>
              <a:buChar char="•"/>
            </a:pPr>
            <a:r>
              <a:rPr lang="ca-ES" sz="2000" dirty="0" err="1">
                <a:solidFill>
                  <a:schemeClr val="tx1"/>
                </a:solidFill>
              </a:rPr>
              <a:t>Tillsätt</a:t>
            </a:r>
            <a:r>
              <a:rPr lang="ca-ES" sz="2000" dirty="0">
                <a:solidFill>
                  <a:schemeClr val="tx1"/>
                </a:solidFill>
              </a:rPr>
              <a:t> </a:t>
            </a:r>
            <a:r>
              <a:rPr lang="ca-ES" sz="2000" dirty="0" err="1">
                <a:solidFill>
                  <a:schemeClr val="tx1"/>
                </a:solidFill>
              </a:rPr>
              <a:t>destillerat</a:t>
            </a:r>
            <a:r>
              <a:rPr lang="ca-ES" sz="2000" dirty="0">
                <a:solidFill>
                  <a:schemeClr val="tx1"/>
                </a:solidFill>
              </a:rPr>
              <a:t> </a:t>
            </a:r>
            <a:r>
              <a:rPr lang="ca-ES" sz="2000" dirty="0" err="1">
                <a:solidFill>
                  <a:schemeClr val="tx1"/>
                </a:solidFill>
              </a:rPr>
              <a:t>vatten</a:t>
            </a:r>
            <a:r>
              <a:rPr lang="ca-ES" sz="2000" dirty="0">
                <a:solidFill>
                  <a:schemeClr val="tx1"/>
                </a:solidFill>
              </a:rPr>
              <a:t> i </a:t>
            </a:r>
            <a:r>
              <a:rPr lang="ca-ES" sz="2000" dirty="0" err="1">
                <a:solidFill>
                  <a:schemeClr val="tx1"/>
                </a:solidFill>
              </a:rPr>
              <a:t>varje</a:t>
            </a:r>
            <a:r>
              <a:rPr lang="ca-ES" sz="2000" dirty="0">
                <a:solidFill>
                  <a:schemeClr val="tx1"/>
                </a:solidFill>
              </a:rPr>
              <a:t> </a:t>
            </a:r>
            <a:r>
              <a:rPr lang="ca-ES" sz="2000" dirty="0" err="1">
                <a:solidFill>
                  <a:schemeClr val="tx1"/>
                </a:solidFill>
              </a:rPr>
              <a:t>behållare</a:t>
            </a:r>
            <a:r>
              <a:rPr lang="ca-ES" sz="2000" dirty="0">
                <a:solidFill>
                  <a:schemeClr val="tx1"/>
                </a:solidFill>
              </a:rPr>
              <a:t> tills </a:t>
            </a:r>
            <a:r>
              <a:rPr lang="ca-ES" sz="2000" dirty="0" err="1">
                <a:solidFill>
                  <a:schemeClr val="tx1"/>
                </a:solidFill>
              </a:rPr>
              <a:t>det</a:t>
            </a:r>
            <a:r>
              <a:rPr lang="ca-ES" sz="2000" dirty="0">
                <a:solidFill>
                  <a:schemeClr val="tx1"/>
                </a:solidFill>
              </a:rPr>
              <a:t> </a:t>
            </a:r>
            <a:r>
              <a:rPr lang="ca-ES" sz="2000" dirty="0" err="1">
                <a:solidFill>
                  <a:schemeClr val="tx1"/>
                </a:solidFill>
              </a:rPr>
              <a:t>blir</a:t>
            </a:r>
            <a:r>
              <a:rPr lang="ca-ES" sz="2000" dirty="0">
                <a:solidFill>
                  <a:schemeClr val="tx1"/>
                </a:solidFill>
              </a:rPr>
              <a:t> en </a:t>
            </a:r>
            <a:r>
              <a:rPr lang="ca-ES" sz="2000" dirty="0" err="1">
                <a:solidFill>
                  <a:schemeClr val="tx1"/>
                </a:solidFill>
              </a:rPr>
              <a:t>jordig</a:t>
            </a:r>
            <a:r>
              <a:rPr lang="ca-ES" sz="2000" dirty="0">
                <a:solidFill>
                  <a:schemeClr val="tx1"/>
                </a:solidFill>
              </a:rPr>
              <a:t> </a:t>
            </a:r>
            <a:r>
              <a:rPr lang="ca-ES" sz="2000" dirty="0" err="1">
                <a:solidFill>
                  <a:schemeClr val="tx1"/>
                </a:solidFill>
              </a:rPr>
              <a:t>vätska</a:t>
            </a:r>
            <a:endParaRPr lang="ca-ES" sz="2000" dirty="0">
              <a:solidFill>
                <a:schemeClr val="tx1"/>
              </a:solidFill>
            </a:endParaRPr>
          </a:p>
          <a:p>
            <a:pPr marL="171450" indent="-171450">
              <a:buFont typeface="Arial" panose="020B0604020202020204" pitchFamily="34" charset="0"/>
              <a:buChar char="•"/>
            </a:pPr>
            <a:r>
              <a:rPr lang="ca-ES" sz="2000" dirty="0" err="1">
                <a:solidFill>
                  <a:schemeClr val="tx1"/>
                </a:solidFill>
              </a:rPr>
              <a:t>Håll</a:t>
            </a:r>
            <a:r>
              <a:rPr lang="ca-ES" sz="2000" dirty="0">
                <a:solidFill>
                  <a:schemeClr val="tx1"/>
                </a:solidFill>
              </a:rPr>
              <a:t> </a:t>
            </a:r>
            <a:r>
              <a:rPr lang="ca-ES" sz="2000" dirty="0" err="1">
                <a:solidFill>
                  <a:schemeClr val="tx1"/>
                </a:solidFill>
              </a:rPr>
              <a:t>reda</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vilken</a:t>
            </a:r>
            <a:r>
              <a:rPr lang="ca-ES" sz="2000" dirty="0">
                <a:solidFill>
                  <a:schemeClr val="tx1"/>
                </a:solidFill>
              </a:rPr>
              <a:t> </a:t>
            </a:r>
            <a:r>
              <a:rPr lang="ca-ES" sz="2000" dirty="0" err="1">
                <a:solidFill>
                  <a:schemeClr val="tx1"/>
                </a:solidFill>
              </a:rPr>
              <a:t>behållare</a:t>
            </a:r>
            <a:r>
              <a:rPr lang="ca-ES" sz="2000" dirty="0">
                <a:solidFill>
                  <a:schemeClr val="tx1"/>
                </a:solidFill>
              </a:rPr>
              <a:t> som </a:t>
            </a:r>
            <a:r>
              <a:rPr lang="ca-ES" sz="2000" dirty="0" err="1">
                <a:solidFill>
                  <a:schemeClr val="tx1"/>
                </a:solidFill>
              </a:rPr>
              <a:t>innehåller</a:t>
            </a:r>
            <a:r>
              <a:rPr lang="ca-ES" sz="2000" dirty="0">
                <a:solidFill>
                  <a:schemeClr val="tx1"/>
                </a:solidFill>
              </a:rPr>
              <a:t> </a:t>
            </a:r>
            <a:r>
              <a:rPr lang="ca-ES" sz="2000" dirty="0" err="1">
                <a:solidFill>
                  <a:schemeClr val="tx1"/>
                </a:solidFill>
              </a:rPr>
              <a:t>vilket</a:t>
            </a:r>
            <a:r>
              <a:rPr lang="ca-ES" sz="2000" dirty="0">
                <a:solidFill>
                  <a:schemeClr val="tx1"/>
                </a:solidFill>
              </a:rPr>
              <a:t> </a:t>
            </a:r>
            <a:r>
              <a:rPr lang="ca-ES" sz="2000" dirty="0" err="1">
                <a:solidFill>
                  <a:schemeClr val="tx1"/>
                </a:solidFill>
              </a:rPr>
              <a:t>jordprov</a:t>
            </a:r>
            <a:r>
              <a:rPr lang="ca-ES" sz="2000" dirty="0">
                <a:solidFill>
                  <a:schemeClr val="tx1"/>
                </a:solidFill>
              </a:rPr>
              <a:t> (Tips! </a:t>
            </a:r>
            <a:r>
              <a:rPr lang="ca-ES" sz="2000" dirty="0" err="1">
                <a:solidFill>
                  <a:schemeClr val="tx1"/>
                </a:solidFill>
              </a:rPr>
              <a:t>Ställ</a:t>
            </a:r>
            <a:r>
              <a:rPr lang="ca-ES" sz="2000" dirty="0">
                <a:solidFill>
                  <a:schemeClr val="tx1"/>
                </a:solidFill>
              </a:rPr>
              <a:t> </a:t>
            </a:r>
            <a:r>
              <a:rPr lang="ca-ES" sz="2000" dirty="0" err="1">
                <a:solidFill>
                  <a:schemeClr val="tx1"/>
                </a:solidFill>
              </a:rPr>
              <a:t>behållaren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ett</a:t>
            </a:r>
            <a:r>
              <a:rPr lang="ca-ES" sz="2000" dirty="0">
                <a:solidFill>
                  <a:schemeClr val="tx1"/>
                </a:solidFill>
              </a:rPr>
              <a:t> </a:t>
            </a:r>
            <a:r>
              <a:rPr lang="ca-ES" sz="2000" dirty="0" err="1">
                <a:solidFill>
                  <a:schemeClr val="tx1"/>
                </a:solidFill>
              </a:rPr>
              <a:t>papper</a:t>
            </a:r>
            <a:r>
              <a:rPr lang="ca-ES" sz="2000" dirty="0">
                <a:solidFill>
                  <a:schemeClr val="tx1"/>
                </a:solidFill>
              </a:rPr>
              <a:t> som du </a:t>
            </a:r>
            <a:r>
              <a:rPr lang="ca-ES" sz="2000" dirty="0" err="1">
                <a:solidFill>
                  <a:schemeClr val="tx1"/>
                </a:solidFill>
              </a:rPr>
              <a:t>skrivit</a:t>
            </a:r>
            <a:r>
              <a:rPr lang="ca-ES" sz="2000" dirty="0">
                <a:solidFill>
                  <a:schemeClr val="tx1"/>
                </a:solidFill>
              </a:rPr>
              <a:t> </a:t>
            </a:r>
            <a:r>
              <a:rPr lang="ca-ES" sz="2000" dirty="0" err="1">
                <a:solidFill>
                  <a:schemeClr val="tx1"/>
                </a:solidFill>
              </a:rPr>
              <a:t>vilken</a:t>
            </a:r>
            <a:r>
              <a:rPr lang="ca-ES" sz="2000" dirty="0">
                <a:solidFill>
                  <a:schemeClr val="tx1"/>
                </a:solidFill>
              </a:rPr>
              <a:t> </a:t>
            </a:r>
            <a:r>
              <a:rPr lang="ca-ES" sz="2000" dirty="0" err="1">
                <a:solidFill>
                  <a:schemeClr val="tx1"/>
                </a:solidFill>
              </a:rPr>
              <a:t>typ</a:t>
            </a:r>
            <a:r>
              <a:rPr lang="ca-ES" sz="2000" dirty="0">
                <a:solidFill>
                  <a:schemeClr val="tx1"/>
                </a:solidFill>
              </a:rPr>
              <a:t> av </a:t>
            </a:r>
            <a:r>
              <a:rPr lang="ca-ES" sz="2000" dirty="0" err="1">
                <a:solidFill>
                  <a:schemeClr val="tx1"/>
                </a:solidFill>
              </a:rPr>
              <a:t>jordprov</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är</a:t>
            </a:r>
            <a:r>
              <a:rPr lang="ca-ES" sz="2000" dirty="0">
                <a:solidFill>
                  <a:schemeClr val="tx1"/>
                </a:solidFill>
              </a:rPr>
              <a:t>, tex </a:t>
            </a:r>
            <a:r>
              <a:rPr lang="ca-ES" sz="2000" dirty="0" err="1">
                <a:solidFill>
                  <a:schemeClr val="tx1"/>
                </a:solidFill>
              </a:rPr>
              <a:t>från</a:t>
            </a:r>
            <a:r>
              <a:rPr lang="ca-ES" sz="2000" dirty="0">
                <a:solidFill>
                  <a:schemeClr val="tx1"/>
                </a:solidFill>
              </a:rPr>
              <a:t> </a:t>
            </a:r>
            <a:r>
              <a:rPr lang="ca-ES" sz="2000" dirty="0" err="1">
                <a:solidFill>
                  <a:schemeClr val="tx1"/>
                </a:solidFill>
              </a:rPr>
              <a:t>skog</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Mät</a:t>
            </a:r>
            <a:r>
              <a:rPr lang="ca-ES" sz="2000" dirty="0">
                <a:solidFill>
                  <a:schemeClr val="tx1"/>
                </a:solidFill>
              </a:rPr>
              <a:t> pH-</a:t>
            </a:r>
            <a:r>
              <a:rPr lang="ca-ES" sz="2000" dirty="0" err="1">
                <a:solidFill>
                  <a:schemeClr val="tx1"/>
                </a:solidFill>
              </a:rPr>
              <a:t>värdet</a:t>
            </a:r>
            <a:r>
              <a:rPr lang="ca-ES" sz="2000" dirty="0">
                <a:solidFill>
                  <a:schemeClr val="tx1"/>
                </a:solidFill>
              </a:rPr>
              <a:t> </a:t>
            </a:r>
            <a:r>
              <a:rPr lang="ca-ES" sz="2000" dirty="0" err="1">
                <a:solidFill>
                  <a:schemeClr val="tx1"/>
                </a:solidFill>
              </a:rPr>
              <a:t>genom</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sticka</a:t>
            </a:r>
            <a:r>
              <a:rPr lang="ca-ES" sz="2000" dirty="0">
                <a:solidFill>
                  <a:schemeClr val="tx1"/>
                </a:solidFill>
              </a:rPr>
              <a:t> </a:t>
            </a:r>
            <a:r>
              <a:rPr lang="ca-ES" sz="2000" dirty="0" err="1">
                <a:solidFill>
                  <a:schemeClr val="tx1"/>
                </a:solidFill>
              </a:rPr>
              <a:t>ner</a:t>
            </a:r>
            <a:r>
              <a:rPr lang="ca-ES" sz="2000" dirty="0">
                <a:solidFill>
                  <a:schemeClr val="tx1"/>
                </a:solidFill>
              </a:rPr>
              <a:t> en </a:t>
            </a:r>
            <a:r>
              <a:rPr lang="ca-ES" sz="2000" dirty="0" err="1">
                <a:solidFill>
                  <a:schemeClr val="tx1"/>
                </a:solidFill>
              </a:rPr>
              <a:t>testremsa</a:t>
            </a:r>
            <a:r>
              <a:rPr lang="ca-ES" sz="2000" dirty="0">
                <a:solidFill>
                  <a:schemeClr val="tx1"/>
                </a:solidFill>
              </a:rPr>
              <a:t> i den </a:t>
            </a:r>
            <a:r>
              <a:rPr lang="ca-ES" sz="2000" dirty="0" err="1">
                <a:solidFill>
                  <a:schemeClr val="tx1"/>
                </a:solidFill>
              </a:rPr>
              <a:t>jordiga</a:t>
            </a:r>
            <a:r>
              <a:rPr lang="ca-ES" sz="2000" dirty="0">
                <a:solidFill>
                  <a:schemeClr val="tx1"/>
                </a:solidFill>
              </a:rPr>
              <a:t> </a:t>
            </a:r>
            <a:r>
              <a:rPr lang="ca-ES" sz="2000" dirty="0" err="1">
                <a:solidFill>
                  <a:schemeClr val="tx1"/>
                </a:solidFill>
              </a:rPr>
              <a:t>vätskan</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Jämför</a:t>
            </a:r>
            <a:r>
              <a:rPr lang="ca-ES" sz="2000" dirty="0">
                <a:solidFill>
                  <a:schemeClr val="tx1"/>
                </a:solidFill>
              </a:rPr>
              <a:t> </a:t>
            </a:r>
            <a:r>
              <a:rPr lang="ca-ES" sz="2000" dirty="0" err="1">
                <a:solidFill>
                  <a:schemeClr val="tx1"/>
                </a:solidFill>
              </a:rPr>
              <a:t>färgen</a:t>
            </a:r>
            <a:r>
              <a:rPr lang="ca-ES" sz="2000" dirty="0">
                <a:solidFill>
                  <a:schemeClr val="tx1"/>
                </a:solidFill>
              </a:rPr>
              <a:t> mot </a:t>
            </a:r>
            <a:r>
              <a:rPr lang="ca-ES" sz="2000" dirty="0" err="1">
                <a:solidFill>
                  <a:schemeClr val="tx1"/>
                </a:solidFill>
              </a:rPr>
              <a:t>färgdiagrammet</a:t>
            </a:r>
            <a:r>
              <a:rPr lang="ca-ES" sz="2000" dirty="0">
                <a:solidFill>
                  <a:schemeClr val="tx1"/>
                </a:solidFill>
              </a:rPr>
              <a:t> </a:t>
            </a:r>
            <a:r>
              <a:rPr lang="ca-ES" sz="2000" dirty="0" err="1">
                <a:solidFill>
                  <a:schemeClr val="tx1"/>
                </a:solidFill>
              </a:rPr>
              <a:t>nedan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läs</a:t>
            </a:r>
            <a:r>
              <a:rPr lang="ca-ES" sz="2000" dirty="0">
                <a:solidFill>
                  <a:schemeClr val="tx1"/>
                </a:solidFill>
              </a:rPr>
              <a:t> av pH-</a:t>
            </a:r>
            <a:r>
              <a:rPr lang="ca-ES" sz="2000" dirty="0" err="1">
                <a:solidFill>
                  <a:schemeClr val="tx1"/>
                </a:solidFill>
              </a:rPr>
              <a:t>värdet</a:t>
            </a:r>
            <a:endParaRPr lang="ca-ES" sz="2000" dirty="0">
              <a:solidFill>
                <a:schemeClr val="tx1"/>
              </a:solidFill>
            </a:endParaRPr>
          </a:p>
          <a:p>
            <a:pPr marL="171450" indent="-171450">
              <a:buFont typeface="Arial" panose="020B0604020202020204" pitchFamily="34" charset="0"/>
              <a:buChar char="•"/>
            </a:pPr>
            <a:endParaRPr lang="ca-ES" sz="2000" dirty="0">
              <a:solidFill>
                <a:schemeClr val="tx1"/>
              </a:solidFill>
            </a:endParaRPr>
          </a:p>
        </p:txBody>
      </p:sp>
      <p:pic>
        <p:nvPicPr>
          <p:cNvPr id="11" name="Gráfico 10">
            <a:extLst>
              <a:ext uri="{FF2B5EF4-FFF2-40B4-BE49-F238E27FC236}">
                <a16:creationId xmlns:a16="http://schemas.microsoft.com/office/drawing/2014/main" id="{D05D6649-139E-7D7D-DEDA-D1001AE6C5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0C36573-07BC-2032-0F1C-7036702C58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94A720F-F670-E0A1-F286-D7CAAE5461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18E5D12-E456-6C5E-19A0-66FC5DAEC6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16" name="Bildobjekt 15">
            <a:extLst>
              <a:ext uri="{FF2B5EF4-FFF2-40B4-BE49-F238E27FC236}">
                <a16:creationId xmlns:a16="http://schemas.microsoft.com/office/drawing/2014/main" id="{613377BC-191C-E7CC-B235-FB51E33DBBFA}"/>
              </a:ext>
            </a:extLst>
          </p:cNvPr>
          <p:cNvPicPr>
            <a:picLocks noChangeAspect="1"/>
          </p:cNvPicPr>
          <p:nvPr/>
        </p:nvPicPr>
        <p:blipFill>
          <a:blip r:embed="rId10"/>
          <a:srcRect t="20934" b="37968"/>
          <a:stretch>
            <a:fillRect/>
          </a:stretch>
        </p:blipFill>
        <p:spPr>
          <a:xfrm>
            <a:off x="226740" y="4124528"/>
            <a:ext cx="9976625" cy="2733472"/>
          </a:xfrm>
          <a:prstGeom prst="rect">
            <a:avLst/>
          </a:prstGeom>
        </p:spPr>
      </p:pic>
    </p:spTree>
    <p:extLst>
      <p:ext uri="{BB962C8B-B14F-4D97-AF65-F5344CB8AC3E}">
        <p14:creationId xmlns:p14="http://schemas.microsoft.com/office/powerpoint/2010/main" val="304703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22DC-8E6E-629D-04BA-265A9313D29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C4376A3-7A47-4B5B-DE1C-58DB6A8FE89D}"/>
              </a:ext>
            </a:extLst>
          </p:cNvPr>
          <p:cNvSpPr txBox="1"/>
          <p:nvPr/>
        </p:nvSpPr>
        <p:spPr>
          <a:xfrm>
            <a:off x="597312" y="809497"/>
            <a:ext cx="11346332"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(10 min) </a:t>
            </a:r>
            <a:r>
              <a:rPr lang="es-ES" sz="4400" dirty="0" err="1">
                <a:latin typeface="Bebas Neue Regular" panose="020B0606020202050201" pitchFamily="34" charset="0"/>
              </a:rPr>
              <a:t>Registrera</a:t>
            </a:r>
            <a:r>
              <a:rPr lang="es-ES" sz="4400" dirty="0">
                <a:latin typeface="Bebas Neue Regular" panose="020B0606020202050201" pitchFamily="34" charset="0"/>
              </a:rPr>
              <a:t> </a:t>
            </a:r>
            <a:r>
              <a:rPr lang="es-ES" sz="6600" baseline="-25000" dirty="0">
                <a:latin typeface="Bebas Neue Regular" panose="020B0606020202050201" pitchFamily="34" charset="0"/>
              </a:rPr>
              <a:t>p</a:t>
            </a:r>
            <a:r>
              <a:rPr lang="es-ES" sz="4400" dirty="0">
                <a:latin typeface="Bebas Neue Regular" panose="020B0606020202050201" pitchFamily="34" charset="0"/>
              </a:rPr>
              <a:t>H-</a:t>
            </a:r>
            <a:r>
              <a:rPr lang="es-ES" sz="4400" dirty="0" err="1">
                <a:latin typeface="Bebas Neue Regular" panose="020B0606020202050201" pitchFamily="34" charset="0"/>
              </a:rPr>
              <a:t>värdet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E4729CB6-5879-6181-90A3-C5928FDA1306}"/>
              </a:ext>
            </a:extLst>
          </p:cNvPr>
          <p:cNvSpPr txBox="1"/>
          <p:nvPr/>
        </p:nvSpPr>
        <p:spPr>
          <a:xfrm>
            <a:off x="597312" y="1678620"/>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ca-ES" sz="2000" dirty="0">
                <a:solidFill>
                  <a:schemeClr val="tx1"/>
                </a:solidFill>
              </a:rPr>
              <a:t> </a:t>
            </a:r>
            <a:r>
              <a:rPr lang="ca-ES" sz="2000" dirty="0" err="1">
                <a:solidFill>
                  <a:schemeClr val="tx1"/>
                </a:solidFill>
              </a:rPr>
              <a:t>Anteckna</a:t>
            </a:r>
            <a:r>
              <a:rPr lang="ca-ES" sz="2000" dirty="0">
                <a:solidFill>
                  <a:schemeClr val="tx1"/>
                </a:solidFill>
              </a:rPr>
              <a:t> pH-</a:t>
            </a:r>
            <a:r>
              <a:rPr lang="ca-ES" sz="2000" dirty="0" err="1">
                <a:solidFill>
                  <a:schemeClr val="tx1"/>
                </a:solidFill>
              </a:rPr>
              <a:t>värdet</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varje</a:t>
            </a:r>
            <a:r>
              <a:rPr lang="ca-ES" sz="2000" dirty="0">
                <a:solidFill>
                  <a:schemeClr val="tx1"/>
                </a:solidFill>
              </a:rPr>
              <a:t> </a:t>
            </a:r>
            <a:r>
              <a:rPr lang="ca-ES" sz="2000" dirty="0" err="1">
                <a:solidFill>
                  <a:schemeClr val="tx1"/>
                </a:solidFill>
              </a:rPr>
              <a:t>jordprov</a:t>
            </a:r>
            <a:r>
              <a:rPr lang="ca-ES" sz="2000" dirty="0">
                <a:solidFill>
                  <a:schemeClr val="tx1"/>
                </a:solidFill>
              </a:rPr>
              <a:t> </a:t>
            </a:r>
          </a:p>
          <a:p>
            <a:r>
              <a:rPr lang="ca-ES" sz="2000" dirty="0" err="1">
                <a:solidFill>
                  <a:schemeClr val="tx1"/>
                </a:solidFill>
              </a:rPr>
              <a:t>Jämför</a:t>
            </a:r>
            <a:r>
              <a:rPr lang="ca-ES" sz="2000" dirty="0">
                <a:solidFill>
                  <a:schemeClr val="tx1"/>
                </a:solidFill>
              </a:rPr>
              <a:t>  pH-</a:t>
            </a:r>
            <a:r>
              <a:rPr lang="ca-ES" sz="2000" dirty="0" err="1">
                <a:solidFill>
                  <a:schemeClr val="tx1"/>
                </a:solidFill>
              </a:rPr>
              <a:t>värdena</a:t>
            </a:r>
            <a:r>
              <a:rPr lang="ca-ES" sz="2000" dirty="0">
                <a:solidFill>
                  <a:schemeClr val="tx1"/>
                </a:solidFill>
              </a:rPr>
              <a:t> som </a:t>
            </a:r>
            <a:r>
              <a:rPr lang="ca-ES" sz="2000" dirty="0" err="1">
                <a:solidFill>
                  <a:schemeClr val="tx1"/>
                </a:solidFill>
              </a:rPr>
              <a:t>finns</a:t>
            </a:r>
            <a:r>
              <a:rPr lang="ca-ES" sz="2000" dirty="0">
                <a:solidFill>
                  <a:schemeClr val="tx1"/>
                </a:solidFill>
              </a:rPr>
              <a:t> i de </a:t>
            </a:r>
            <a:r>
              <a:rPr lang="ca-ES" sz="2000" dirty="0" err="1">
                <a:solidFill>
                  <a:schemeClr val="tx1"/>
                </a:solidFill>
              </a:rPr>
              <a:t>olika</a:t>
            </a:r>
            <a:r>
              <a:rPr lang="ca-ES" sz="2000" dirty="0">
                <a:solidFill>
                  <a:schemeClr val="tx1"/>
                </a:solidFill>
              </a:rPr>
              <a:t> </a:t>
            </a:r>
            <a:r>
              <a:rPr lang="ca-ES" sz="2000" dirty="0" err="1">
                <a:solidFill>
                  <a:schemeClr val="tx1"/>
                </a:solidFill>
              </a:rPr>
              <a:t>miljöerna</a:t>
            </a:r>
            <a:r>
              <a:rPr lang="ca-ES" sz="2000" dirty="0">
                <a:solidFill>
                  <a:schemeClr val="tx1"/>
                </a:solidFill>
              </a:rPr>
              <a:t> </a:t>
            </a:r>
            <a:br>
              <a:rPr lang="ca-ES" sz="2000" dirty="0">
                <a:solidFill>
                  <a:schemeClr val="tx1"/>
                </a:solidFill>
              </a:rPr>
            </a:br>
            <a:r>
              <a:rPr lang="ca-ES" sz="2000" dirty="0">
                <a:solidFill>
                  <a:schemeClr val="tx1"/>
                </a:solidFill>
              </a:rPr>
              <a:t>– </a:t>
            </a:r>
            <a:r>
              <a:rPr lang="ca-ES" sz="2000" dirty="0" err="1">
                <a:solidFill>
                  <a:schemeClr val="tx1"/>
                </a:solidFill>
              </a:rPr>
              <a:t>skapa</a:t>
            </a:r>
            <a:r>
              <a:rPr lang="ca-ES" sz="2000" dirty="0">
                <a:solidFill>
                  <a:schemeClr val="tx1"/>
                </a:solidFill>
              </a:rPr>
              <a:t> </a:t>
            </a:r>
            <a:r>
              <a:rPr lang="ca-ES" sz="2000" dirty="0" err="1">
                <a:solidFill>
                  <a:schemeClr val="tx1"/>
                </a:solidFill>
              </a:rPr>
              <a:t>gärna</a:t>
            </a:r>
            <a:r>
              <a:rPr lang="ca-ES" sz="2000" dirty="0">
                <a:solidFill>
                  <a:schemeClr val="tx1"/>
                </a:solidFill>
              </a:rPr>
              <a:t> en </a:t>
            </a:r>
            <a:r>
              <a:rPr lang="ca-ES" sz="2000" dirty="0" err="1">
                <a:solidFill>
                  <a:schemeClr val="tx1"/>
                </a:solidFill>
              </a:rPr>
              <a:t>tabell</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göra</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överskådligt</a:t>
            </a:r>
            <a:endParaRPr lang="ca-ES" sz="2000" dirty="0">
              <a:solidFill>
                <a:schemeClr val="tx1"/>
              </a:solidFill>
            </a:endParaRPr>
          </a:p>
          <a:p>
            <a:pPr marL="0" indent="0">
              <a:buNone/>
            </a:pPr>
            <a:endParaRPr lang="ca-ES" sz="2000" dirty="0">
              <a:solidFill>
                <a:schemeClr val="tx1"/>
              </a:solidFill>
            </a:endParaRPr>
          </a:p>
          <a:p>
            <a:pPr marL="0" indent="0">
              <a:buNone/>
            </a:pPr>
            <a:r>
              <a:rPr lang="ca-ES" sz="2000" b="1" dirty="0" err="1">
                <a:solidFill>
                  <a:schemeClr val="tx1"/>
                </a:solidFill>
              </a:rPr>
              <a:t>Diskutera</a:t>
            </a:r>
            <a:r>
              <a:rPr lang="ca-ES" sz="2000" b="1" dirty="0">
                <a:solidFill>
                  <a:schemeClr val="tx1"/>
                </a:solidFill>
              </a:rPr>
              <a:t>:</a:t>
            </a:r>
          </a:p>
          <a:p>
            <a:pPr>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innebär</a:t>
            </a:r>
            <a:r>
              <a:rPr lang="ca-ES" sz="2000" dirty="0">
                <a:solidFill>
                  <a:schemeClr val="tx1"/>
                </a:solidFill>
              </a:rPr>
              <a:t> pH-</a:t>
            </a:r>
            <a:r>
              <a:rPr lang="ca-ES" sz="2000" dirty="0" err="1">
                <a:solidFill>
                  <a:schemeClr val="tx1"/>
                </a:solidFill>
              </a:rPr>
              <a:t>värdet</a:t>
            </a:r>
            <a:r>
              <a:rPr lang="ca-ES" sz="2000" dirty="0">
                <a:solidFill>
                  <a:schemeClr val="tx1"/>
                </a:solidFill>
              </a:rPr>
              <a:t> i </a:t>
            </a:r>
            <a:r>
              <a:rPr lang="ca-ES" sz="2000" dirty="0" err="1">
                <a:solidFill>
                  <a:schemeClr val="tx1"/>
                </a:solidFill>
              </a:rPr>
              <a:t>varje</a:t>
            </a:r>
            <a:r>
              <a:rPr lang="ca-ES" sz="2000" dirty="0">
                <a:solidFill>
                  <a:schemeClr val="tx1"/>
                </a:solidFill>
              </a:rPr>
              <a:t> </a:t>
            </a:r>
            <a:r>
              <a:rPr lang="ca-ES" sz="2000" dirty="0" err="1">
                <a:solidFill>
                  <a:schemeClr val="tx1"/>
                </a:solidFill>
              </a:rPr>
              <a:t>jordprov</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jordhälsan</a:t>
            </a:r>
            <a:r>
              <a:rPr lang="ca-ES" sz="2000" dirty="0">
                <a:solidFill>
                  <a:schemeClr val="tx1"/>
                </a:solidFill>
              </a:rPr>
              <a:t>? </a:t>
            </a:r>
          </a:p>
          <a:p>
            <a:pPr>
              <a:buFont typeface="Arial" panose="020B0604020202020204" pitchFamily="34" charset="0"/>
              <a:buChar char="•"/>
            </a:pPr>
            <a:r>
              <a:rPr lang="ca-ES" sz="2000" dirty="0" err="1">
                <a:solidFill>
                  <a:schemeClr val="tx1"/>
                </a:solidFill>
              </a:rPr>
              <a:t>Fanns</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stora</a:t>
            </a:r>
            <a:r>
              <a:rPr lang="ca-ES" sz="2000" dirty="0">
                <a:solidFill>
                  <a:schemeClr val="tx1"/>
                </a:solidFill>
              </a:rPr>
              <a:t> </a:t>
            </a:r>
            <a:r>
              <a:rPr lang="ca-ES" sz="2000" dirty="0" err="1">
                <a:solidFill>
                  <a:schemeClr val="tx1"/>
                </a:solidFill>
              </a:rPr>
              <a:t>skillnader</a:t>
            </a:r>
            <a:r>
              <a:rPr lang="ca-ES" sz="2000" dirty="0">
                <a:solidFill>
                  <a:schemeClr val="tx1"/>
                </a:solidFill>
              </a:rPr>
              <a:t> i pH-</a:t>
            </a:r>
            <a:r>
              <a:rPr lang="ca-ES" sz="2000" dirty="0" err="1">
                <a:solidFill>
                  <a:schemeClr val="tx1"/>
                </a:solidFill>
              </a:rPr>
              <a:t>värdet</a:t>
            </a:r>
            <a:r>
              <a:rPr lang="ca-ES" sz="2000" dirty="0">
                <a:solidFill>
                  <a:schemeClr val="tx1"/>
                </a:solidFill>
              </a:rPr>
              <a:t> </a:t>
            </a:r>
            <a:r>
              <a:rPr lang="ca-ES" sz="2000" dirty="0" err="1">
                <a:solidFill>
                  <a:schemeClr val="tx1"/>
                </a:solidFill>
              </a:rPr>
              <a:t>mellan</a:t>
            </a:r>
            <a:r>
              <a:rPr lang="ca-ES" sz="2000" dirty="0">
                <a:solidFill>
                  <a:schemeClr val="tx1"/>
                </a:solidFill>
              </a:rPr>
              <a:t> de </a:t>
            </a:r>
            <a:r>
              <a:rPr lang="ca-ES" sz="2000" dirty="0" err="1">
                <a:solidFill>
                  <a:schemeClr val="tx1"/>
                </a:solidFill>
              </a:rPr>
              <a:t>olika</a:t>
            </a:r>
            <a:r>
              <a:rPr lang="ca-ES" sz="2000" dirty="0">
                <a:solidFill>
                  <a:schemeClr val="tx1"/>
                </a:solidFill>
              </a:rPr>
              <a:t> </a:t>
            </a:r>
            <a:r>
              <a:rPr lang="ca-ES" sz="2000" dirty="0" err="1">
                <a:solidFill>
                  <a:schemeClr val="tx1"/>
                </a:solidFill>
              </a:rPr>
              <a:t>jordproverna</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vad</a:t>
            </a:r>
            <a:r>
              <a:rPr lang="ca-ES" sz="2000" dirty="0">
                <a:solidFill>
                  <a:schemeClr val="tx1"/>
                </a:solidFill>
              </a:rPr>
              <a:t> kan </a:t>
            </a:r>
            <a:r>
              <a:rPr lang="ca-ES" sz="2000" dirty="0" err="1">
                <a:solidFill>
                  <a:schemeClr val="tx1"/>
                </a:solidFill>
              </a:rPr>
              <a:t>dessa</a:t>
            </a:r>
            <a:r>
              <a:rPr lang="ca-ES" sz="2000" dirty="0">
                <a:solidFill>
                  <a:schemeClr val="tx1"/>
                </a:solidFill>
              </a:rPr>
              <a:t> </a:t>
            </a:r>
            <a:r>
              <a:rPr lang="ca-ES" sz="2000" dirty="0" err="1">
                <a:solidFill>
                  <a:schemeClr val="tx1"/>
                </a:solidFill>
              </a:rPr>
              <a:t>skillnader</a:t>
            </a:r>
            <a:r>
              <a:rPr lang="ca-ES" sz="2000" dirty="0">
                <a:solidFill>
                  <a:schemeClr val="tx1"/>
                </a:solidFill>
              </a:rPr>
              <a:t> i </a:t>
            </a:r>
            <a:r>
              <a:rPr lang="ca-ES" sz="2000" dirty="0" err="1">
                <a:solidFill>
                  <a:schemeClr val="tx1"/>
                </a:solidFill>
              </a:rPr>
              <a:t>sådana</a:t>
            </a:r>
            <a:r>
              <a:rPr lang="ca-ES" sz="2000" dirty="0">
                <a:solidFill>
                  <a:schemeClr val="tx1"/>
                </a:solidFill>
              </a:rPr>
              <a:t> fall </a:t>
            </a:r>
            <a:r>
              <a:rPr lang="ca-ES" sz="2000" dirty="0" err="1">
                <a:solidFill>
                  <a:schemeClr val="tx1"/>
                </a:solidFill>
              </a:rPr>
              <a:t>leda</a:t>
            </a:r>
            <a:r>
              <a:rPr lang="ca-ES" sz="2000" dirty="0">
                <a:solidFill>
                  <a:schemeClr val="tx1"/>
                </a:solidFill>
              </a:rPr>
              <a:t> till? </a:t>
            </a:r>
          </a:p>
          <a:p>
            <a:pPr>
              <a:buFont typeface="Arial" panose="020B0604020202020204" pitchFamily="34" charset="0"/>
              <a:buChar char="•"/>
            </a:pPr>
            <a:r>
              <a:rPr lang="ca-ES" sz="2000" dirty="0" err="1">
                <a:solidFill>
                  <a:schemeClr val="tx1"/>
                </a:solidFill>
              </a:rPr>
              <a:t>Hur</a:t>
            </a:r>
            <a:r>
              <a:rPr lang="ca-ES" sz="2000" dirty="0">
                <a:solidFill>
                  <a:schemeClr val="tx1"/>
                </a:solidFill>
              </a:rPr>
              <a:t> kan pH-</a:t>
            </a:r>
            <a:r>
              <a:rPr lang="ca-ES" sz="2000" dirty="0" err="1">
                <a:solidFill>
                  <a:schemeClr val="tx1"/>
                </a:solidFill>
              </a:rPr>
              <a:t>värdet</a:t>
            </a:r>
            <a:r>
              <a:rPr lang="ca-ES" sz="2000" dirty="0">
                <a:solidFill>
                  <a:schemeClr val="tx1"/>
                </a:solidFill>
              </a:rPr>
              <a:t> </a:t>
            </a:r>
            <a:r>
              <a:rPr lang="ca-ES" sz="2000" dirty="0" err="1">
                <a:solidFill>
                  <a:schemeClr val="tx1"/>
                </a:solidFill>
              </a:rPr>
              <a:t>påverka</a:t>
            </a:r>
            <a:r>
              <a:rPr lang="ca-ES" sz="2000" dirty="0">
                <a:solidFill>
                  <a:schemeClr val="tx1"/>
                </a:solidFill>
              </a:rPr>
              <a:t> </a:t>
            </a:r>
            <a:r>
              <a:rPr lang="ca-ES" sz="2000" dirty="0" err="1">
                <a:solidFill>
                  <a:schemeClr val="tx1"/>
                </a:solidFill>
              </a:rPr>
              <a:t>tillgången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näring</a:t>
            </a:r>
            <a:r>
              <a:rPr lang="ca-ES" sz="2000" dirty="0">
                <a:solidFill>
                  <a:schemeClr val="tx1"/>
                </a:solidFill>
              </a:rPr>
              <a:t> i </a:t>
            </a:r>
            <a:r>
              <a:rPr lang="ca-ES" sz="2000" dirty="0" err="1">
                <a:solidFill>
                  <a:schemeClr val="tx1"/>
                </a:solidFill>
              </a:rPr>
              <a:t>jorden</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169BFF96-E47B-21AA-E640-F44E9B5910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3E8470A-08BF-F00A-66DA-B4E61F6EE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4D1EC9E-5D31-CF66-AD57-37857F7C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E110B68-AADF-E727-6CC7-39B7073B33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60625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CD16-3DD9-917A-1BC5-5F1089E4044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CF8C3E8-F2D6-2C67-42CC-58429B790986}"/>
              </a:ext>
            </a:extLst>
          </p:cNvPr>
          <p:cNvSpPr txBox="1"/>
          <p:nvPr/>
        </p:nvSpPr>
        <p:spPr>
          <a:xfrm>
            <a:off x="597312" y="352297"/>
            <a:ext cx="11346332"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3 (10 min) </a:t>
            </a:r>
            <a:r>
              <a:rPr lang="es-ES" sz="4400" dirty="0" err="1">
                <a:latin typeface="Bebas Neue Regular" panose="020B0606020202050201" pitchFamily="34" charset="0"/>
              </a:rPr>
              <a:t>Procentsatser</a:t>
            </a:r>
            <a:r>
              <a:rPr lang="es-ES" sz="4400" dirty="0">
                <a:latin typeface="Bebas Neue Regular" panose="020B0606020202050201" pitchFamily="34" charset="0"/>
              </a:rPr>
              <a:t> </a:t>
            </a:r>
            <a:r>
              <a:rPr lang="es-ES" sz="4400" dirty="0" err="1">
                <a:latin typeface="Bebas Neue Regular" panose="020B0606020202050201" pitchFamily="34" charset="0"/>
              </a:rPr>
              <a:t>och</a:t>
            </a:r>
            <a:r>
              <a:rPr lang="es-ES" sz="4400" dirty="0">
                <a:latin typeface="Bebas Neue Regular" panose="020B0606020202050201" pitchFamily="34" charset="0"/>
              </a:rPr>
              <a:t> </a:t>
            </a:r>
            <a:r>
              <a:rPr lang="es-ES" sz="6600" baseline="-25000" dirty="0">
                <a:latin typeface="Bebas Neue Regular" panose="020B0606020202050201" pitchFamily="34" charset="0"/>
              </a:rPr>
              <a:t>P</a:t>
            </a:r>
            <a:r>
              <a:rPr lang="es-ES" sz="4400" dirty="0">
                <a:latin typeface="Bebas Neue Regular" panose="020B0606020202050201" pitchFamily="34" charset="0"/>
              </a:rPr>
              <a:t>H-</a:t>
            </a:r>
            <a:r>
              <a:rPr lang="es-ES" sz="4400" dirty="0" err="1">
                <a:latin typeface="Bebas Neue Regular" panose="020B0606020202050201" pitchFamily="34" charset="0"/>
              </a:rPr>
              <a:t>värden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A5EBC793-BFCF-69F4-1997-03E3F45BDC5F}"/>
              </a:ext>
            </a:extLst>
          </p:cNvPr>
          <p:cNvSpPr txBox="1"/>
          <p:nvPr/>
        </p:nvSpPr>
        <p:spPr>
          <a:xfrm>
            <a:off x="597312" y="1121738"/>
            <a:ext cx="10515599" cy="605550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Sök</a:t>
            </a:r>
            <a:r>
              <a:rPr lang="ca-ES" sz="2000" dirty="0">
                <a:solidFill>
                  <a:schemeClr val="tx1"/>
                </a:solidFill>
              </a:rPr>
              <a:t> </a:t>
            </a:r>
            <a:r>
              <a:rPr lang="ca-ES" sz="2000" dirty="0" err="1">
                <a:solidFill>
                  <a:schemeClr val="tx1"/>
                </a:solidFill>
              </a:rPr>
              <a:t>upp</a:t>
            </a:r>
            <a:r>
              <a:rPr lang="ca-ES" sz="2000" dirty="0">
                <a:solidFill>
                  <a:schemeClr val="tx1"/>
                </a:solidFill>
              </a:rPr>
              <a:t> </a:t>
            </a:r>
            <a:r>
              <a:rPr lang="ca-ES" sz="2000" dirty="0" err="1">
                <a:solidFill>
                  <a:schemeClr val="tx1"/>
                </a:solidFill>
              </a:rPr>
              <a:t>svaren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följande</a:t>
            </a:r>
            <a:r>
              <a:rPr lang="ca-ES" sz="2000" dirty="0">
                <a:solidFill>
                  <a:schemeClr val="tx1"/>
                </a:solidFill>
              </a:rPr>
              <a:t> </a:t>
            </a:r>
            <a:r>
              <a:rPr lang="ca-ES" sz="2000" dirty="0" err="1">
                <a:solidFill>
                  <a:schemeClr val="tx1"/>
                </a:solidFill>
              </a:rPr>
              <a:t>frågor</a:t>
            </a:r>
            <a:r>
              <a:rPr lang="ca-ES" sz="2000" dirty="0">
                <a:solidFill>
                  <a:schemeClr val="tx1"/>
                </a:solidFill>
              </a:rPr>
              <a:t>: </a:t>
            </a:r>
          </a:p>
          <a:p>
            <a:pPr>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är</a:t>
            </a:r>
            <a:r>
              <a:rPr lang="ca-ES" sz="2000" dirty="0">
                <a:solidFill>
                  <a:schemeClr val="tx1"/>
                </a:solidFill>
              </a:rPr>
              <a:t> pH-</a:t>
            </a:r>
            <a:r>
              <a:rPr lang="ca-ES" sz="2000" dirty="0" err="1">
                <a:solidFill>
                  <a:schemeClr val="tx1"/>
                </a:solidFill>
              </a:rPr>
              <a:t>värde</a:t>
            </a:r>
            <a:r>
              <a:rPr lang="ca-ES" sz="2000" dirty="0">
                <a:solidFill>
                  <a:schemeClr val="tx1"/>
                </a:solidFill>
              </a:rPr>
              <a:t>? </a:t>
            </a:r>
          </a:p>
          <a:p>
            <a:pPr>
              <a:buFont typeface="Arial" panose="020B0604020202020204" pitchFamily="34" charset="0"/>
              <a:buChar char="•"/>
            </a:pPr>
            <a:r>
              <a:rPr lang="ca-ES" sz="2000" dirty="0" err="1">
                <a:solidFill>
                  <a:schemeClr val="tx1"/>
                </a:solidFill>
              </a:rPr>
              <a:t>Hur</a:t>
            </a:r>
            <a:r>
              <a:rPr lang="ca-ES" sz="2000" dirty="0">
                <a:solidFill>
                  <a:schemeClr val="tx1"/>
                </a:solidFill>
              </a:rPr>
              <a:t> </a:t>
            </a:r>
            <a:r>
              <a:rPr lang="ca-ES" sz="2000" dirty="0" err="1">
                <a:solidFill>
                  <a:schemeClr val="tx1"/>
                </a:solidFill>
              </a:rPr>
              <a:t>beräknar</a:t>
            </a:r>
            <a:r>
              <a:rPr lang="ca-ES" sz="2000" dirty="0">
                <a:solidFill>
                  <a:schemeClr val="tx1"/>
                </a:solidFill>
              </a:rPr>
              <a:t> vi </a:t>
            </a:r>
            <a:r>
              <a:rPr lang="ca-ES" sz="2000" dirty="0" err="1">
                <a:solidFill>
                  <a:schemeClr val="tx1"/>
                </a:solidFill>
              </a:rPr>
              <a:t>det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vilken</a:t>
            </a:r>
            <a:r>
              <a:rPr lang="ca-ES" sz="2000" dirty="0">
                <a:solidFill>
                  <a:schemeClr val="tx1"/>
                </a:solidFill>
              </a:rPr>
              <a:t> </a:t>
            </a:r>
            <a:r>
              <a:rPr lang="ca-ES" sz="2000" dirty="0" err="1">
                <a:solidFill>
                  <a:schemeClr val="tx1"/>
                </a:solidFill>
              </a:rPr>
              <a:t>formel</a:t>
            </a:r>
            <a:r>
              <a:rPr lang="ca-ES" sz="2000" dirty="0">
                <a:solidFill>
                  <a:schemeClr val="tx1"/>
                </a:solidFill>
              </a:rPr>
              <a:t> </a:t>
            </a:r>
            <a:r>
              <a:rPr lang="ca-ES" sz="2000" dirty="0" err="1">
                <a:solidFill>
                  <a:schemeClr val="tx1"/>
                </a:solidFill>
              </a:rPr>
              <a:t>använder</a:t>
            </a:r>
            <a:r>
              <a:rPr lang="ca-ES" sz="2000" dirty="0">
                <a:solidFill>
                  <a:schemeClr val="tx1"/>
                </a:solidFill>
              </a:rPr>
              <a:t> vi? </a:t>
            </a:r>
          </a:p>
          <a:p>
            <a:pPr>
              <a:buFont typeface="Arial" panose="020B0604020202020204" pitchFamily="34" charset="0"/>
              <a:buChar char="•"/>
            </a:pPr>
            <a:r>
              <a:rPr lang="ca-ES" sz="2000" dirty="0" err="1">
                <a:solidFill>
                  <a:schemeClr val="tx1"/>
                </a:solidFill>
              </a:rPr>
              <a:t>Beskriv</a:t>
            </a:r>
            <a:r>
              <a:rPr lang="ca-ES" sz="2000" dirty="0">
                <a:solidFill>
                  <a:schemeClr val="tx1"/>
                </a:solidFill>
              </a:rPr>
              <a:t> </a:t>
            </a:r>
            <a:r>
              <a:rPr lang="ca-ES" sz="2000" dirty="0" err="1">
                <a:solidFill>
                  <a:schemeClr val="tx1"/>
                </a:solidFill>
              </a:rPr>
              <a:t>vad</a:t>
            </a:r>
            <a:r>
              <a:rPr lang="ca-ES" sz="2000" dirty="0">
                <a:solidFill>
                  <a:schemeClr val="tx1"/>
                </a:solidFill>
              </a:rPr>
              <a:t> pH-</a:t>
            </a:r>
            <a:r>
              <a:rPr lang="ca-ES" sz="2000" dirty="0" err="1">
                <a:solidFill>
                  <a:schemeClr val="tx1"/>
                </a:solidFill>
              </a:rPr>
              <a:t>skalan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vad</a:t>
            </a:r>
            <a:r>
              <a:rPr lang="ca-ES" sz="2000" dirty="0">
                <a:solidFill>
                  <a:schemeClr val="tx1"/>
                </a:solidFill>
              </a:rPr>
              <a:t> den </a:t>
            </a:r>
            <a:r>
              <a:rPr lang="ca-ES" sz="2000" dirty="0" err="1">
                <a:solidFill>
                  <a:schemeClr val="tx1"/>
                </a:solidFill>
              </a:rPr>
              <a:t>har</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koppling</a:t>
            </a:r>
            <a:r>
              <a:rPr lang="ca-ES" sz="2000" dirty="0">
                <a:solidFill>
                  <a:schemeClr val="tx1"/>
                </a:solidFill>
              </a:rPr>
              <a:t> till </a:t>
            </a:r>
            <a:r>
              <a:rPr lang="ca-ES" sz="2000" dirty="0" err="1">
                <a:solidFill>
                  <a:schemeClr val="tx1"/>
                </a:solidFill>
              </a:rPr>
              <a:t>koncentrationen</a:t>
            </a:r>
            <a:r>
              <a:rPr lang="ca-ES" sz="2000" dirty="0">
                <a:solidFill>
                  <a:schemeClr val="tx1"/>
                </a:solidFill>
              </a:rPr>
              <a:t> av </a:t>
            </a:r>
            <a:r>
              <a:rPr lang="ca-ES" sz="2000" dirty="0" err="1">
                <a:solidFill>
                  <a:schemeClr val="tx1"/>
                </a:solidFill>
              </a:rPr>
              <a:t>vätejoner</a:t>
            </a:r>
            <a:r>
              <a:rPr lang="ca-ES" sz="2000" dirty="0">
                <a:solidFill>
                  <a:schemeClr val="tx1"/>
                </a:solidFill>
              </a:rPr>
              <a:t>? </a:t>
            </a:r>
          </a:p>
          <a:p>
            <a:pPr>
              <a:buFont typeface="Arial" panose="020B0604020202020204" pitchFamily="34" charset="0"/>
              <a:buChar char="•"/>
            </a:pPr>
            <a:r>
              <a:rPr lang="ca-ES" sz="2000" dirty="0" err="1">
                <a:solidFill>
                  <a:schemeClr val="tx1"/>
                </a:solidFill>
              </a:rPr>
              <a:t>Hitta</a:t>
            </a:r>
            <a:r>
              <a:rPr lang="ca-ES" sz="2000" dirty="0">
                <a:solidFill>
                  <a:schemeClr val="tx1"/>
                </a:solidFill>
              </a:rPr>
              <a:t> </a:t>
            </a:r>
            <a:r>
              <a:rPr lang="ca-ES" sz="2000" dirty="0" err="1">
                <a:solidFill>
                  <a:schemeClr val="tx1"/>
                </a:solidFill>
              </a:rPr>
              <a:t>verkliga</a:t>
            </a:r>
            <a:r>
              <a:rPr lang="ca-ES" sz="2000" dirty="0">
                <a:solidFill>
                  <a:schemeClr val="tx1"/>
                </a:solidFill>
              </a:rPr>
              <a:t> </a:t>
            </a:r>
            <a:r>
              <a:rPr lang="ca-ES" sz="2000" dirty="0" err="1">
                <a:solidFill>
                  <a:schemeClr val="tx1"/>
                </a:solidFill>
              </a:rPr>
              <a:t>exempel</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ämnen</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varierande</a:t>
            </a:r>
            <a:r>
              <a:rPr lang="ca-ES" sz="2000" dirty="0">
                <a:solidFill>
                  <a:schemeClr val="tx1"/>
                </a:solidFill>
              </a:rPr>
              <a:t> pH-</a:t>
            </a:r>
            <a:r>
              <a:rPr lang="ca-ES" sz="2000" dirty="0" err="1">
                <a:solidFill>
                  <a:schemeClr val="tx1"/>
                </a:solidFill>
              </a:rPr>
              <a:t>värden</a:t>
            </a:r>
            <a:r>
              <a:rPr lang="ca-ES" sz="2000" dirty="0">
                <a:solidFill>
                  <a:schemeClr val="tx1"/>
                </a:solidFill>
              </a:rPr>
              <a:t> (</a:t>
            </a:r>
            <a:r>
              <a:rPr lang="ca-ES" sz="2000" dirty="0" err="1">
                <a:solidFill>
                  <a:schemeClr val="tx1"/>
                </a:solidFill>
              </a:rPr>
              <a:t>t.ex</a:t>
            </a:r>
            <a:r>
              <a:rPr lang="ca-ES" sz="2000" dirty="0">
                <a:solidFill>
                  <a:schemeClr val="tx1"/>
                </a:solidFill>
              </a:rPr>
              <a:t>. </a:t>
            </a:r>
            <a:r>
              <a:rPr lang="ca-ES" sz="2000" dirty="0" err="1">
                <a:solidFill>
                  <a:schemeClr val="tx1"/>
                </a:solidFill>
              </a:rPr>
              <a:t>citronsaft</a:t>
            </a:r>
            <a:r>
              <a:rPr lang="ca-ES" sz="2000" dirty="0">
                <a:solidFill>
                  <a:schemeClr val="tx1"/>
                </a:solidFill>
              </a:rPr>
              <a:t>, </a:t>
            </a:r>
            <a:r>
              <a:rPr lang="ca-ES" sz="2000" dirty="0" err="1">
                <a:solidFill>
                  <a:schemeClr val="tx1"/>
                </a:solidFill>
              </a:rPr>
              <a:t>mjölk</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kål</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presentera</a:t>
            </a:r>
            <a:r>
              <a:rPr lang="ca-ES" sz="2000" dirty="0">
                <a:solidFill>
                  <a:schemeClr val="tx1"/>
                </a:solidFill>
              </a:rPr>
              <a:t> </a:t>
            </a:r>
            <a:r>
              <a:rPr lang="ca-ES" sz="2000" dirty="0" err="1">
                <a:solidFill>
                  <a:schemeClr val="tx1"/>
                </a:solidFill>
              </a:rPr>
              <a:t>deras</a:t>
            </a:r>
            <a:r>
              <a:rPr lang="ca-ES" sz="2000" dirty="0">
                <a:solidFill>
                  <a:schemeClr val="tx1"/>
                </a:solidFill>
              </a:rPr>
              <a:t> pH-</a:t>
            </a:r>
            <a:r>
              <a:rPr lang="ca-ES" sz="2000" dirty="0" err="1">
                <a:solidFill>
                  <a:schemeClr val="tx1"/>
                </a:solidFill>
              </a:rPr>
              <a:t>värden</a:t>
            </a:r>
            <a:r>
              <a:rPr lang="ca-ES" sz="2000" dirty="0">
                <a:solidFill>
                  <a:schemeClr val="tx1"/>
                </a:solidFill>
              </a:rPr>
              <a:t>.</a:t>
            </a:r>
          </a:p>
          <a:p>
            <a:pPr marL="0" indent="0">
              <a:buNone/>
            </a:pPr>
            <a:endParaRPr lang="ca-ES" sz="2000" dirty="0">
              <a:solidFill>
                <a:schemeClr val="tx1"/>
              </a:solidFill>
            </a:endParaRPr>
          </a:p>
          <a:p>
            <a:pPr marL="0" indent="0">
              <a:buNone/>
            </a:pPr>
            <a:r>
              <a:rPr lang="ca-ES" sz="2000" b="1" dirty="0">
                <a:solidFill>
                  <a:schemeClr val="tx1"/>
                </a:solidFill>
              </a:rPr>
              <a:t>Tips </a:t>
            </a:r>
            <a:r>
              <a:rPr lang="ca-ES" sz="2000" b="1" dirty="0" err="1">
                <a:solidFill>
                  <a:schemeClr val="tx1"/>
                </a:solidFill>
              </a:rPr>
              <a:t>på</a:t>
            </a:r>
            <a:r>
              <a:rPr lang="ca-ES" sz="2000" b="1" dirty="0">
                <a:solidFill>
                  <a:schemeClr val="tx1"/>
                </a:solidFill>
              </a:rPr>
              <a:t> </a:t>
            </a:r>
            <a:r>
              <a:rPr lang="ca-ES" sz="2000" b="1" dirty="0" err="1">
                <a:solidFill>
                  <a:schemeClr val="tx1"/>
                </a:solidFill>
              </a:rPr>
              <a:t>sidor</a:t>
            </a:r>
            <a:r>
              <a:rPr lang="ca-ES" sz="2000" b="1" dirty="0">
                <a:solidFill>
                  <a:schemeClr val="tx1"/>
                </a:solidFill>
              </a:rPr>
              <a:t> </a:t>
            </a:r>
            <a:r>
              <a:rPr lang="ca-ES" sz="2000" b="1" dirty="0" err="1">
                <a:solidFill>
                  <a:schemeClr val="tx1"/>
                </a:solidFill>
              </a:rPr>
              <a:t>att</a:t>
            </a:r>
            <a:r>
              <a:rPr lang="ca-ES" sz="2000" b="1" dirty="0">
                <a:solidFill>
                  <a:schemeClr val="tx1"/>
                </a:solidFill>
              </a:rPr>
              <a:t> </a:t>
            </a:r>
            <a:r>
              <a:rPr lang="ca-ES" sz="2000" b="1" dirty="0" err="1">
                <a:solidFill>
                  <a:schemeClr val="tx1"/>
                </a:solidFill>
              </a:rPr>
              <a:t>leta</a:t>
            </a:r>
            <a:r>
              <a:rPr lang="ca-ES" sz="2000" b="1" dirty="0">
                <a:solidFill>
                  <a:schemeClr val="tx1"/>
                </a:solidFill>
              </a:rPr>
              <a:t> </a:t>
            </a:r>
            <a:r>
              <a:rPr lang="ca-ES" sz="2000" b="1" dirty="0" err="1">
                <a:solidFill>
                  <a:schemeClr val="tx1"/>
                </a:solidFill>
              </a:rPr>
              <a:t>information</a:t>
            </a:r>
            <a:r>
              <a:rPr lang="ca-ES" sz="2000" b="1" dirty="0">
                <a:solidFill>
                  <a:schemeClr val="tx1"/>
                </a:solidFill>
              </a:rPr>
              <a:t> </a:t>
            </a:r>
            <a:r>
              <a:rPr lang="ca-ES" sz="2000" b="1" dirty="0" err="1">
                <a:solidFill>
                  <a:schemeClr val="tx1"/>
                </a:solidFill>
              </a:rPr>
              <a:t>på</a:t>
            </a:r>
            <a:r>
              <a:rPr lang="ca-ES" sz="2000" b="1" dirty="0">
                <a:solidFill>
                  <a:schemeClr val="tx1"/>
                </a:solidFill>
              </a:rPr>
              <a:t>:</a:t>
            </a:r>
          </a:p>
          <a:p>
            <a:pPr>
              <a:buFont typeface="Arial" panose="020B0604020202020204" pitchFamily="34" charset="0"/>
              <a:buChar char="•"/>
            </a:pPr>
            <a:r>
              <a:rPr lang="ca-ES" sz="2000" dirty="0" err="1">
                <a:solidFill>
                  <a:schemeClr val="tx1"/>
                </a:solidFill>
              </a:rPr>
              <a:t>Ugglans</a:t>
            </a:r>
            <a:r>
              <a:rPr lang="ca-ES" sz="2000" dirty="0">
                <a:solidFill>
                  <a:schemeClr val="tx1"/>
                </a:solidFill>
              </a:rPr>
              <a:t> </a:t>
            </a:r>
            <a:r>
              <a:rPr lang="ca-ES" sz="2000" dirty="0" err="1">
                <a:solidFill>
                  <a:schemeClr val="tx1"/>
                </a:solidFill>
              </a:rPr>
              <a:t>kemi</a:t>
            </a:r>
            <a:r>
              <a:rPr lang="ca-ES" sz="2000" dirty="0">
                <a:solidFill>
                  <a:schemeClr val="tx1"/>
                </a:solidFill>
              </a:rPr>
              <a:t>: </a:t>
            </a:r>
            <a:r>
              <a:rPr lang="ca-ES" sz="2000" dirty="0" err="1">
                <a:solidFill>
                  <a:schemeClr val="tx1"/>
                </a:solidFill>
              </a:rPr>
              <a:t>https</a:t>
            </a:r>
            <a:r>
              <a:rPr lang="ca-ES" sz="2000" dirty="0">
                <a:solidFill>
                  <a:schemeClr val="tx1"/>
                </a:solidFill>
              </a:rPr>
              <a:t>://</a:t>
            </a:r>
            <a:r>
              <a:rPr lang="ca-ES" sz="2000" dirty="0" err="1">
                <a:solidFill>
                  <a:schemeClr val="tx1"/>
                </a:solidFill>
              </a:rPr>
              <a:t>kemi.ugglansno.se</a:t>
            </a:r>
            <a:r>
              <a:rPr lang="ca-ES" sz="2000" dirty="0">
                <a:solidFill>
                  <a:schemeClr val="tx1"/>
                </a:solidFill>
              </a:rPr>
              <a:t>/</a:t>
            </a:r>
            <a:r>
              <a:rPr lang="ca-ES" sz="2000" dirty="0" err="1">
                <a:solidFill>
                  <a:schemeClr val="tx1"/>
                </a:solidFill>
              </a:rPr>
              <a:t>oversikt-ph</a:t>
            </a:r>
            <a:r>
              <a:rPr lang="ca-ES" sz="2000" dirty="0">
                <a:solidFill>
                  <a:schemeClr val="tx1"/>
                </a:solidFill>
              </a:rPr>
              <a:t>/</a:t>
            </a:r>
          </a:p>
          <a:p>
            <a:pPr>
              <a:buFont typeface="Arial" panose="020B0604020202020204" pitchFamily="34" charset="0"/>
              <a:buChar char="•"/>
            </a:pPr>
            <a:r>
              <a:rPr lang="ca-ES" sz="2000" dirty="0">
                <a:solidFill>
                  <a:schemeClr val="tx1"/>
                </a:solidFill>
              </a:rPr>
              <a:t>SLU: </a:t>
            </a:r>
            <a:r>
              <a:rPr lang="ca-ES" sz="2000" dirty="0" err="1">
                <a:solidFill>
                  <a:schemeClr val="tx1"/>
                </a:solidFill>
              </a:rPr>
              <a:t>https</a:t>
            </a:r>
            <a:r>
              <a:rPr lang="ca-ES" sz="2000" dirty="0">
                <a:solidFill>
                  <a:schemeClr val="tx1"/>
                </a:solidFill>
              </a:rPr>
              <a:t>://</a:t>
            </a:r>
            <a:r>
              <a:rPr lang="ca-ES" sz="2000" dirty="0" err="1">
                <a:solidFill>
                  <a:schemeClr val="tx1"/>
                </a:solidFill>
              </a:rPr>
              <a:t>www.slu.se</a:t>
            </a:r>
            <a:r>
              <a:rPr lang="ca-ES" sz="2000" dirty="0">
                <a:solidFill>
                  <a:schemeClr val="tx1"/>
                </a:solidFill>
              </a:rPr>
              <a:t>/om-</a:t>
            </a:r>
            <a:r>
              <a:rPr lang="ca-ES" sz="2000" dirty="0" err="1">
                <a:solidFill>
                  <a:schemeClr val="tx1"/>
                </a:solidFill>
              </a:rPr>
              <a:t>slu</a:t>
            </a:r>
            <a:r>
              <a:rPr lang="ca-ES" sz="2000" dirty="0">
                <a:solidFill>
                  <a:schemeClr val="tx1"/>
                </a:solidFill>
              </a:rPr>
              <a:t>/</a:t>
            </a:r>
            <a:r>
              <a:rPr lang="ca-ES" sz="2000" dirty="0" err="1">
                <a:solidFill>
                  <a:schemeClr val="tx1"/>
                </a:solidFill>
              </a:rPr>
              <a:t>organisation</a:t>
            </a:r>
            <a:r>
              <a:rPr lang="ca-ES" sz="2000" dirty="0">
                <a:solidFill>
                  <a:schemeClr val="tx1"/>
                </a:solidFill>
              </a:rPr>
              <a:t>/</a:t>
            </a:r>
            <a:r>
              <a:rPr lang="ca-ES" sz="2000" dirty="0" err="1">
                <a:solidFill>
                  <a:schemeClr val="tx1"/>
                </a:solidFill>
              </a:rPr>
              <a:t>institutioner</a:t>
            </a:r>
            <a:r>
              <a:rPr lang="ca-ES" sz="2000" dirty="0">
                <a:solidFill>
                  <a:schemeClr val="tx1"/>
                </a:solidFill>
              </a:rPr>
              <a:t>/</a:t>
            </a:r>
            <a:r>
              <a:rPr lang="ca-ES" sz="2000" dirty="0" err="1">
                <a:solidFill>
                  <a:schemeClr val="tx1"/>
                </a:solidFill>
              </a:rPr>
              <a:t>mark-miljo</a:t>
            </a:r>
            <a:r>
              <a:rPr lang="ca-ES" sz="2000" dirty="0">
                <a:solidFill>
                  <a:schemeClr val="tx1"/>
                </a:solidFill>
              </a:rPr>
              <a:t>/</a:t>
            </a:r>
            <a:r>
              <a:rPr lang="ca-ES" sz="2000" dirty="0" err="1">
                <a:solidFill>
                  <a:schemeClr val="tx1"/>
                </a:solidFill>
              </a:rPr>
              <a:t>miljoanalys</a:t>
            </a:r>
            <a:r>
              <a:rPr lang="ca-ES" sz="2000" dirty="0">
                <a:solidFill>
                  <a:schemeClr val="tx1"/>
                </a:solidFill>
              </a:rPr>
              <a:t>/</a:t>
            </a:r>
            <a:r>
              <a:rPr lang="ca-ES" sz="2000" dirty="0" err="1">
                <a:solidFill>
                  <a:schemeClr val="tx1"/>
                </a:solidFill>
              </a:rPr>
              <a:t>markinfo</a:t>
            </a:r>
            <a:r>
              <a:rPr lang="ca-ES" sz="2000" dirty="0">
                <a:solidFill>
                  <a:schemeClr val="tx1"/>
                </a:solidFill>
              </a:rPr>
              <a:t>/</a:t>
            </a:r>
            <a:r>
              <a:rPr lang="ca-ES" sz="2000" dirty="0" err="1">
                <a:solidFill>
                  <a:schemeClr val="tx1"/>
                </a:solidFill>
              </a:rPr>
              <a:t>markkemi</a:t>
            </a:r>
            <a:r>
              <a:rPr lang="ca-ES" sz="2000" dirty="0">
                <a:solidFill>
                  <a:schemeClr val="tx1"/>
                </a:solidFill>
              </a:rPr>
              <a:t>/</a:t>
            </a:r>
            <a:r>
              <a:rPr lang="ca-ES" sz="2000" dirty="0" err="1">
                <a:solidFill>
                  <a:schemeClr val="tx1"/>
                </a:solidFill>
              </a:rPr>
              <a:t>ph</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D7693F02-C332-7F57-A18A-80357E0D20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C464B8A7-D05D-3083-F1FE-AD393FE4B6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3F536AC3-1403-3231-EAAB-2FE32813AE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A7D4378-8916-85FD-3A7D-BA346E61B8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066137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AAF4548-B9A5-3A47-E6C1-60949C28E7EF}"/>
              </a:ext>
            </a:extLst>
          </p:cNvPr>
          <p:cNvSpPr txBox="1"/>
          <p:nvPr/>
        </p:nvSpPr>
        <p:spPr>
          <a:xfrm>
            <a:off x="597311" y="809497"/>
            <a:ext cx="9088555" cy="769441"/>
          </a:xfrm>
          <a:prstGeom prst="rect">
            <a:avLst/>
          </a:prstGeom>
          <a:noFill/>
        </p:spPr>
        <p:txBody>
          <a:bodyPr wrap="square" rtlCol="0">
            <a:spAutoFit/>
          </a:bodyPr>
          <a:lstStyle/>
          <a:p>
            <a:r>
              <a:rPr lang="es-ES" sz="4400" dirty="0">
                <a:latin typeface="Bebas Neue Regular" panose="020B0606020202050201" pitchFamily="34" charset="0"/>
              </a:rPr>
              <a:t>Se </a:t>
            </a:r>
            <a:r>
              <a:rPr lang="es-ES" sz="4400" dirty="0" err="1">
                <a:latin typeface="Bebas Neue Regular" panose="020B0606020202050201" pitchFamily="34" charset="0"/>
              </a:rPr>
              <a:t>filmEN</a:t>
            </a:r>
            <a:r>
              <a:rPr lang="es-ES" sz="4400" dirty="0">
                <a:latin typeface="Bebas Neue Regular" panose="020B0606020202050201" pitchFamily="34" charset="0"/>
              </a:rPr>
              <a:t>: </a:t>
            </a:r>
            <a:r>
              <a:rPr lang="es-ES" sz="4400" dirty="0" err="1">
                <a:latin typeface="Bebas Neue Regular" panose="020B0606020202050201" pitchFamily="34" charset="0"/>
              </a:rPr>
              <a:t>jordens</a:t>
            </a:r>
            <a:r>
              <a:rPr lang="es-ES" sz="4400" dirty="0">
                <a:latin typeface="Bebas Neue Regular" panose="020B0606020202050201" pitchFamily="34" charset="0"/>
              </a:rPr>
              <a:t> </a:t>
            </a:r>
            <a:r>
              <a:rPr lang="es-ES" sz="6600" baseline="-25000" dirty="0">
                <a:latin typeface="Bebas Neue Regular" panose="020B0606020202050201" pitchFamily="34" charset="0"/>
              </a:rPr>
              <a:t>p</a:t>
            </a:r>
            <a:r>
              <a:rPr lang="es-ES" sz="4400" dirty="0">
                <a:latin typeface="Bebas Neue Regular" panose="020B0606020202050201" pitchFamily="34" charset="0"/>
              </a:rPr>
              <a:t>H-</a:t>
            </a:r>
            <a:r>
              <a:rPr lang="es-ES" sz="4400" dirty="0" err="1">
                <a:latin typeface="Bebas Neue Regular" panose="020B0606020202050201" pitchFamily="34" charset="0"/>
              </a:rPr>
              <a:t>värde</a:t>
            </a:r>
            <a:r>
              <a:rPr lang="es-ES" sz="4400" dirty="0">
                <a:latin typeface="Bebas Neue Regular" panose="020B0606020202050201" pitchFamily="34" charset="0"/>
              </a:rPr>
              <a:t> (7 min)</a:t>
            </a:r>
          </a:p>
        </p:txBody>
      </p:sp>
      <p:pic>
        <p:nvPicPr>
          <p:cNvPr id="11" name="Gráfico 10">
            <a:extLst>
              <a:ext uri="{FF2B5EF4-FFF2-40B4-BE49-F238E27FC236}">
                <a16:creationId xmlns:a16="http://schemas.microsoft.com/office/drawing/2014/main" id="{38540A3E-64D9-C226-3F23-C40DE4795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7712938-6268-9B06-54D1-DE0C03F58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26C7082-54A1-C6C2-FB9E-DF73812EA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6827A75-F081-C365-2362-B1541D04A9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3" name="Onlinemedia 2" descr="pH-värde i jorden">
            <a:hlinkClick r:id="" action="ppaction://media"/>
            <a:extLst>
              <a:ext uri="{FF2B5EF4-FFF2-40B4-BE49-F238E27FC236}">
                <a16:creationId xmlns:a16="http://schemas.microsoft.com/office/drawing/2014/main" id="{93BEE721-EC3B-7E1C-54D8-B91F1948A113}"/>
              </a:ext>
            </a:extLst>
          </p:cNvPr>
          <p:cNvPicPr>
            <a:picLocks noRot="1" noChangeAspect="1"/>
          </p:cNvPicPr>
          <p:nvPr>
            <a:videoFile r:link="rId1"/>
          </p:nvPr>
        </p:nvPicPr>
        <p:blipFill>
          <a:blip r:embed="rId11"/>
          <a:stretch>
            <a:fillRect/>
          </a:stretch>
        </p:blipFill>
        <p:spPr>
          <a:xfrm>
            <a:off x="597311" y="1897411"/>
            <a:ext cx="7033922" cy="3974166"/>
          </a:xfrm>
          <a:prstGeom prst="rect">
            <a:avLst/>
          </a:prstGeom>
        </p:spPr>
      </p:pic>
      <p:sp>
        <p:nvSpPr>
          <p:cNvPr id="4" name="textruta 3">
            <a:extLst>
              <a:ext uri="{FF2B5EF4-FFF2-40B4-BE49-F238E27FC236}">
                <a16:creationId xmlns:a16="http://schemas.microsoft.com/office/drawing/2014/main" id="{CE6D53F1-F499-262F-1E36-6A3B2EB62D4A}"/>
              </a:ext>
            </a:extLst>
          </p:cNvPr>
          <p:cNvSpPr txBox="1"/>
          <p:nvPr/>
        </p:nvSpPr>
        <p:spPr>
          <a:xfrm>
            <a:off x="597311" y="6222380"/>
            <a:ext cx="7721499" cy="369332"/>
          </a:xfrm>
          <a:prstGeom prst="rect">
            <a:avLst/>
          </a:prstGeom>
          <a:noFill/>
        </p:spPr>
        <p:txBody>
          <a:bodyPr wrap="square" rtlCol="0">
            <a:spAutoFit/>
          </a:bodyPr>
          <a:lstStyle/>
          <a:p>
            <a:r>
              <a:rPr lang="ca-ES" dirty="0">
                <a:hlinkClick r:id="rId12"/>
              </a:rPr>
              <a:t>https://www.youtube.com/watch?v=-CGyL9DeVyo</a:t>
            </a:r>
            <a:endParaRPr lang="sv-SE" dirty="0"/>
          </a:p>
        </p:txBody>
      </p:sp>
    </p:spTree>
    <p:extLst>
      <p:ext uri="{BB962C8B-B14F-4D97-AF65-F5344CB8AC3E}">
        <p14:creationId xmlns:p14="http://schemas.microsoft.com/office/powerpoint/2010/main" val="33592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6641-BCFD-74B3-6A0F-0CC6063AB71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E171B0C-8AB0-9E69-CCFA-40DFCE17790E}"/>
              </a:ext>
            </a:extLst>
          </p:cNvPr>
          <p:cNvSpPr txBox="1"/>
          <p:nvPr/>
        </p:nvSpPr>
        <p:spPr>
          <a:xfrm>
            <a:off x="597312" y="352297"/>
            <a:ext cx="11346332"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4 (10 min) </a:t>
            </a:r>
            <a:r>
              <a:rPr lang="es-ES" sz="4400" dirty="0" err="1">
                <a:latin typeface="Bebas Neue Regular" panose="020B0606020202050201" pitchFamily="34" charset="0"/>
              </a:rPr>
              <a:t>Diskutera</a:t>
            </a:r>
            <a:r>
              <a:rPr lang="es-ES" sz="4400" dirty="0">
                <a:latin typeface="Bebas Neue Regular" panose="020B0606020202050201" pitchFamily="34" charset="0"/>
              </a:rPr>
              <a:t> </a:t>
            </a:r>
            <a:r>
              <a:rPr lang="es-ES" sz="4400" dirty="0" err="1">
                <a:latin typeface="Bebas Neue Regular" panose="020B0606020202050201" pitchFamily="34" charset="0"/>
              </a:rPr>
              <a:t>tillsammans</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9D508CEB-328A-3A26-B756-F6AB02A16739}"/>
              </a:ext>
            </a:extLst>
          </p:cNvPr>
          <p:cNvSpPr txBox="1"/>
          <p:nvPr/>
        </p:nvSpPr>
        <p:spPr>
          <a:xfrm>
            <a:off x="597312" y="1389367"/>
            <a:ext cx="1051559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Hur</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jordens</a:t>
            </a:r>
            <a:r>
              <a:rPr lang="ca-ES" sz="2000" dirty="0">
                <a:solidFill>
                  <a:schemeClr val="tx1"/>
                </a:solidFill>
              </a:rPr>
              <a:t> pH-</a:t>
            </a:r>
            <a:r>
              <a:rPr lang="ca-ES" sz="2000" dirty="0" err="1">
                <a:solidFill>
                  <a:schemeClr val="tx1"/>
                </a:solidFill>
              </a:rPr>
              <a:t>värde</a:t>
            </a:r>
            <a:r>
              <a:rPr lang="ca-ES" sz="2000" dirty="0">
                <a:solidFill>
                  <a:schemeClr val="tx1"/>
                </a:solidFill>
              </a:rPr>
              <a:t> </a:t>
            </a:r>
            <a:r>
              <a:rPr lang="ca-ES" sz="2000" dirty="0" err="1">
                <a:solidFill>
                  <a:schemeClr val="tx1"/>
                </a:solidFill>
              </a:rPr>
              <a:t>förekomsten</a:t>
            </a:r>
            <a:r>
              <a:rPr lang="ca-ES" sz="2000" dirty="0">
                <a:solidFill>
                  <a:schemeClr val="tx1"/>
                </a:solidFill>
              </a:rPr>
              <a:t> av </a:t>
            </a:r>
            <a:r>
              <a:rPr lang="ca-ES" sz="2000" dirty="0" err="1">
                <a:solidFill>
                  <a:schemeClr val="tx1"/>
                </a:solidFill>
              </a:rPr>
              <a:t>näringsämnen</a:t>
            </a:r>
            <a:r>
              <a:rPr lang="ca-ES" sz="2000" dirty="0">
                <a:solidFill>
                  <a:schemeClr val="tx1"/>
                </a:solidFill>
              </a:rPr>
              <a:t> till </a:t>
            </a:r>
            <a:r>
              <a:rPr lang="ca-ES" sz="2000" dirty="0" err="1">
                <a:solidFill>
                  <a:schemeClr val="tx1"/>
                </a:solidFill>
              </a:rPr>
              <a:t>olika</a:t>
            </a:r>
            <a:r>
              <a:rPr lang="ca-ES" sz="2000" dirty="0">
                <a:solidFill>
                  <a:schemeClr val="tx1"/>
                </a:solidFill>
              </a:rPr>
              <a:t> </a:t>
            </a:r>
            <a:r>
              <a:rPr lang="ca-ES" sz="2000" dirty="0" err="1">
                <a:solidFill>
                  <a:schemeClr val="tx1"/>
                </a:solidFill>
              </a:rPr>
              <a:t>växter</a:t>
            </a:r>
            <a:r>
              <a:rPr lang="ca-ES" sz="2000" dirty="0">
                <a:solidFill>
                  <a:schemeClr val="tx1"/>
                </a:solidFill>
              </a:rPr>
              <a:t>? </a:t>
            </a:r>
          </a:p>
          <a:p>
            <a:pPr>
              <a:buFont typeface="Arial" panose="020B0604020202020204" pitchFamily="34" charset="0"/>
              <a:buChar char="•"/>
            </a:pPr>
            <a:r>
              <a:rPr lang="ca-ES" sz="2000" dirty="0">
                <a:solidFill>
                  <a:schemeClr val="tx1"/>
                </a:solidFill>
              </a:rPr>
              <a:t>Kan </a:t>
            </a:r>
            <a:r>
              <a:rPr lang="ca-ES" sz="2000" dirty="0" err="1">
                <a:solidFill>
                  <a:schemeClr val="tx1"/>
                </a:solidFill>
              </a:rPr>
              <a:t>människor</a:t>
            </a:r>
            <a:r>
              <a:rPr lang="ca-ES" sz="2000" dirty="0">
                <a:solidFill>
                  <a:schemeClr val="tx1"/>
                </a:solidFill>
              </a:rPr>
              <a:t> </a:t>
            </a:r>
            <a:r>
              <a:rPr lang="ca-ES" sz="2000" dirty="0" err="1">
                <a:solidFill>
                  <a:schemeClr val="tx1"/>
                </a:solidFill>
              </a:rPr>
              <a:t>förändra</a:t>
            </a:r>
            <a:r>
              <a:rPr lang="ca-ES" sz="2000" dirty="0">
                <a:solidFill>
                  <a:schemeClr val="tx1"/>
                </a:solidFill>
              </a:rPr>
              <a:t> </a:t>
            </a:r>
            <a:r>
              <a:rPr lang="ca-ES" sz="2000" dirty="0" err="1">
                <a:solidFill>
                  <a:schemeClr val="tx1"/>
                </a:solidFill>
              </a:rPr>
              <a:t>jordens</a:t>
            </a:r>
            <a:r>
              <a:rPr lang="ca-ES" sz="2000" dirty="0">
                <a:solidFill>
                  <a:schemeClr val="tx1"/>
                </a:solidFill>
              </a:rPr>
              <a:t> pH-</a:t>
            </a:r>
            <a:r>
              <a:rPr lang="ca-ES" sz="2000" dirty="0" err="1">
                <a:solidFill>
                  <a:schemeClr val="tx1"/>
                </a:solidFill>
              </a:rPr>
              <a:t>balans</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något</a:t>
            </a:r>
            <a:r>
              <a:rPr lang="ca-ES" sz="2000" dirty="0">
                <a:solidFill>
                  <a:schemeClr val="tx1"/>
                </a:solidFill>
              </a:rPr>
              <a:t> </a:t>
            </a:r>
            <a:r>
              <a:rPr lang="ca-ES" sz="2000" dirty="0" err="1">
                <a:solidFill>
                  <a:schemeClr val="tx1"/>
                </a:solidFill>
              </a:rPr>
              <a:t>sätt</a:t>
            </a:r>
            <a:r>
              <a:rPr lang="ca-ES" sz="2000" dirty="0">
                <a:solidFill>
                  <a:schemeClr val="tx1"/>
                </a:solidFill>
              </a:rPr>
              <a:t>? </a:t>
            </a:r>
          </a:p>
          <a:p>
            <a:pPr>
              <a:buFont typeface="Arial" panose="020B0604020202020204" pitchFamily="34" charset="0"/>
              <a:buChar char="•"/>
            </a:pPr>
            <a:r>
              <a:rPr lang="ca-ES" sz="2000" dirty="0">
                <a:solidFill>
                  <a:schemeClr val="tx1"/>
                </a:solidFill>
              </a:rPr>
              <a:t>Kan du </a:t>
            </a:r>
            <a:r>
              <a:rPr lang="ca-ES" sz="2000" dirty="0" err="1">
                <a:solidFill>
                  <a:schemeClr val="tx1"/>
                </a:solidFill>
              </a:rPr>
              <a:t>hitta</a:t>
            </a:r>
            <a:r>
              <a:rPr lang="ca-ES" sz="2000" dirty="0">
                <a:solidFill>
                  <a:schemeClr val="tx1"/>
                </a:solidFill>
              </a:rPr>
              <a:t> </a:t>
            </a:r>
            <a:r>
              <a:rPr lang="ca-ES" sz="2000" dirty="0" err="1">
                <a:solidFill>
                  <a:schemeClr val="tx1"/>
                </a:solidFill>
              </a:rPr>
              <a:t>några</a:t>
            </a:r>
            <a:r>
              <a:rPr lang="ca-ES" sz="2000" dirty="0">
                <a:solidFill>
                  <a:schemeClr val="tx1"/>
                </a:solidFill>
              </a:rPr>
              <a:t> </a:t>
            </a:r>
            <a:r>
              <a:rPr lang="ca-ES" sz="2000" dirty="0" err="1">
                <a:solidFill>
                  <a:schemeClr val="tx1"/>
                </a:solidFill>
              </a:rPr>
              <a:t>särskilda</a:t>
            </a:r>
            <a:r>
              <a:rPr lang="ca-ES" sz="2000" dirty="0">
                <a:solidFill>
                  <a:schemeClr val="tx1"/>
                </a:solidFill>
              </a:rPr>
              <a:t> </a:t>
            </a:r>
            <a:r>
              <a:rPr lang="ca-ES" sz="2000" dirty="0" err="1">
                <a:solidFill>
                  <a:schemeClr val="tx1"/>
                </a:solidFill>
              </a:rPr>
              <a:t>växter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djur</a:t>
            </a:r>
            <a:r>
              <a:rPr lang="ca-ES" sz="2000" dirty="0">
                <a:solidFill>
                  <a:schemeClr val="tx1"/>
                </a:solidFill>
              </a:rPr>
              <a:t> som kan </a:t>
            </a:r>
            <a:r>
              <a:rPr lang="ca-ES" sz="2000" dirty="0" err="1">
                <a:solidFill>
                  <a:schemeClr val="tx1"/>
                </a:solidFill>
              </a:rPr>
              <a:t>leva</a:t>
            </a:r>
            <a:r>
              <a:rPr lang="ca-ES" sz="2000" dirty="0">
                <a:solidFill>
                  <a:schemeClr val="tx1"/>
                </a:solidFill>
              </a:rPr>
              <a:t> i </a:t>
            </a:r>
            <a:r>
              <a:rPr lang="ca-ES" sz="2000" dirty="0" err="1">
                <a:solidFill>
                  <a:schemeClr val="tx1"/>
                </a:solidFill>
              </a:rPr>
              <a:t>miljöer</a:t>
            </a:r>
            <a:r>
              <a:rPr lang="ca-ES" sz="2000" dirty="0">
                <a:solidFill>
                  <a:schemeClr val="tx1"/>
                </a:solidFill>
              </a:rPr>
              <a:t> </a:t>
            </a:r>
            <a:r>
              <a:rPr lang="ca-ES" sz="2000" dirty="0" err="1">
                <a:solidFill>
                  <a:schemeClr val="tx1"/>
                </a:solidFill>
              </a:rPr>
              <a:t>med</a:t>
            </a:r>
            <a:r>
              <a:rPr lang="ca-ES" sz="2000" dirty="0">
                <a:solidFill>
                  <a:schemeClr val="tx1"/>
                </a:solidFill>
              </a:rPr>
              <a:t> extrema pH-</a:t>
            </a:r>
            <a:r>
              <a:rPr lang="ca-ES" sz="2000" dirty="0" err="1">
                <a:solidFill>
                  <a:schemeClr val="tx1"/>
                </a:solidFill>
              </a:rPr>
              <a:t>värden</a:t>
            </a:r>
            <a:r>
              <a:rPr lang="ca-ES" sz="2000" dirty="0">
                <a:solidFill>
                  <a:schemeClr val="tx1"/>
                </a:solidFill>
              </a:rPr>
              <a:t>? </a:t>
            </a:r>
          </a:p>
          <a:p>
            <a:pPr>
              <a:buFont typeface="Arial" panose="020B0604020202020204" pitchFamily="34" charset="0"/>
              <a:buChar char="•"/>
            </a:pPr>
            <a:r>
              <a:rPr lang="ca-ES" sz="2000" dirty="0" err="1">
                <a:solidFill>
                  <a:schemeClr val="tx1"/>
                </a:solidFill>
              </a:rPr>
              <a:t>Hur</a:t>
            </a:r>
            <a:r>
              <a:rPr lang="ca-ES" sz="2000" dirty="0">
                <a:solidFill>
                  <a:schemeClr val="tx1"/>
                </a:solidFill>
              </a:rPr>
              <a:t> kan </a:t>
            </a:r>
            <a:r>
              <a:rPr lang="ca-ES" sz="2000" dirty="0" err="1">
                <a:solidFill>
                  <a:schemeClr val="tx1"/>
                </a:solidFill>
              </a:rPr>
              <a:t>jordbrukare</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trädgårdsmästare</a:t>
            </a:r>
            <a:r>
              <a:rPr lang="ca-ES" sz="2000" dirty="0">
                <a:solidFill>
                  <a:schemeClr val="tx1"/>
                </a:solidFill>
              </a:rPr>
              <a:t> </a:t>
            </a:r>
            <a:r>
              <a:rPr lang="ca-ES" sz="2000" dirty="0" err="1">
                <a:solidFill>
                  <a:schemeClr val="tx1"/>
                </a:solidFill>
              </a:rPr>
              <a:t>justera</a:t>
            </a:r>
            <a:r>
              <a:rPr lang="ca-ES" sz="2000" dirty="0">
                <a:solidFill>
                  <a:schemeClr val="tx1"/>
                </a:solidFill>
              </a:rPr>
              <a:t> </a:t>
            </a:r>
            <a:r>
              <a:rPr lang="ca-ES" sz="2000" dirty="0" err="1">
                <a:solidFill>
                  <a:schemeClr val="tx1"/>
                </a:solidFill>
              </a:rPr>
              <a:t>jordens</a:t>
            </a:r>
            <a:r>
              <a:rPr lang="ca-ES" sz="2000" dirty="0">
                <a:solidFill>
                  <a:schemeClr val="tx1"/>
                </a:solidFill>
              </a:rPr>
              <a:t> pH-</a:t>
            </a:r>
            <a:r>
              <a:rPr lang="ca-ES" sz="2000" dirty="0" err="1">
                <a:solidFill>
                  <a:schemeClr val="tx1"/>
                </a:solidFill>
              </a:rPr>
              <a:t>värde</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anpassa</a:t>
            </a:r>
            <a:r>
              <a:rPr lang="ca-ES" sz="2000" dirty="0">
                <a:solidFill>
                  <a:schemeClr val="tx1"/>
                </a:solidFill>
              </a:rPr>
              <a:t> </a:t>
            </a:r>
            <a:r>
              <a:rPr lang="ca-ES" sz="2000" dirty="0" err="1">
                <a:solidFill>
                  <a:schemeClr val="tx1"/>
                </a:solidFill>
              </a:rPr>
              <a:t>det</a:t>
            </a:r>
            <a:r>
              <a:rPr lang="ca-ES" sz="2000" dirty="0">
                <a:solidFill>
                  <a:schemeClr val="tx1"/>
                </a:solidFill>
              </a:rPr>
              <a:t> till </a:t>
            </a:r>
            <a:r>
              <a:rPr lang="ca-ES" sz="2000" dirty="0" err="1">
                <a:solidFill>
                  <a:schemeClr val="tx1"/>
                </a:solidFill>
              </a:rPr>
              <a:t>vissa</a:t>
            </a:r>
            <a:r>
              <a:rPr lang="ca-ES" sz="2000" dirty="0">
                <a:solidFill>
                  <a:schemeClr val="tx1"/>
                </a:solidFill>
              </a:rPr>
              <a:t> </a:t>
            </a:r>
            <a:r>
              <a:rPr lang="ca-ES" sz="2000" dirty="0" err="1">
                <a:solidFill>
                  <a:schemeClr val="tx1"/>
                </a:solidFill>
              </a:rPr>
              <a:t>grödor</a:t>
            </a:r>
            <a:r>
              <a:rPr lang="ca-ES" sz="2000" dirty="0">
                <a:solidFill>
                  <a:schemeClr val="tx1"/>
                </a:solidFill>
              </a:rPr>
              <a:t>? </a:t>
            </a:r>
          </a:p>
          <a:p>
            <a:pPr>
              <a:buFont typeface="Arial" panose="020B0604020202020204" pitchFamily="34" charset="0"/>
              <a:buChar char="•"/>
            </a:pPr>
            <a:r>
              <a:rPr lang="ca-ES" sz="2000" dirty="0" err="1">
                <a:solidFill>
                  <a:schemeClr val="tx1"/>
                </a:solidFill>
              </a:rPr>
              <a:t>Vilka</a:t>
            </a:r>
            <a:r>
              <a:rPr lang="ca-ES" sz="2000" dirty="0">
                <a:solidFill>
                  <a:schemeClr val="tx1"/>
                </a:solidFill>
              </a:rPr>
              <a:t> </a:t>
            </a:r>
            <a:r>
              <a:rPr lang="ca-ES" sz="2000" dirty="0" err="1">
                <a:solidFill>
                  <a:schemeClr val="tx1"/>
                </a:solidFill>
              </a:rPr>
              <a:t>tecken</a:t>
            </a:r>
            <a:r>
              <a:rPr lang="ca-ES" sz="2000" dirty="0">
                <a:solidFill>
                  <a:schemeClr val="tx1"/>
                </a:solidFill>
              </a:rPr>
              <a:t> kan </a:t>
            </a:r>
            <a:r>
              <a:rPr lang="ca-ES" sz="2000" dirty="0" err="1">
                <a:solidFill>
                  <a:schemeClr val="tx1"/>
                </a:solidFill>
              </a:rPr>
              <a:t>jordbrukare</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trädgårdsmästare</a:t>
            </a:r>
            <a:r>
              <a:rPr lang="ca-ES" sz="2000" dirty="0">
                <a:solidFill>
                  <a:schemeClr val="tx1"/>
                </a:solidFill>
              </a:rPr>
              <a:t> se </a:t>
            </a:r>
            <a:r>
              <a:rPr lang="ca-ES" sz="2000" dirty="0" err="1">
                <a:solidFill>
                  <a:schemeClr val="tx1"/>
                </a:solidFill>
              </a:rPr>
              <a:t>hos</a:t>
            </a:r>
            <a:r>
              <a:rPr lang="ca-ES" sz="2000" dirty="0">
                <a:solidFill>
                  <a:schemeClr val="tx1"/>
                </a:solidFill>
              </a:rPr>
              <a:t> </a:t>
            </a:r>
            <a:r>
              <a:rPr lang="ca-ES" sz="2000" dirty="0" err="1">
                <a:solidFill>
                  <a:schemeClr val="tx1"/>
                </a:solidFill>
              </a:rPr>
              <a:t>plantor</a:t>
            </a:r>
            <a:r>
              <a:rPr lang="ca-ES" sz="2000" dirty="0">
                <a:solidFill>
                  <a:schemeClr val="tx1"/>
                </a:solidFill>
              </a:rPr>
              <a:t> som </a:t>
            </a:r>
            <a:r>
              <a:rPr lang="ca-ES" sz="2000" dirty="0" err="1">
                <a:solidFill>
                  <a:schemeClr val="tx1"/>
                </a:solidFill>
              </a:rPr>
              <a:t>växer</a:t>
            </a:r>
            <a:r>
              <a:rPr lang="ca-ES" sz="2000" dirty="0">
                <a:solidFill>
                  <a:schemeClr val="tx1"/>
                </a:solidFill>
              </a:rPr>
              <a:t> i </a:t>
            </a:r>
            <a:r>
              <a:rPr lang="ca-ES" sz="2000" dirty="0" err="1">
                <a:solidFill>
                  <a:schemeClr val="tx1"/>
                </a:solidFill>
              </a:rPr>
              <a:t>jord</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ett</a:t>
            </a:r>
            <a:r>
              <a:rPr lang="ca-ES" sz="2000" dirty="0">
                <a:solidFill>
                  <a:schemeClr val="tx1"/>
                </a:solidFill>
              </a:rPr>
              <a:t> </a:t>
            </a:r>
            <a:r>
              <a:rPr lang="ca-ES" sz="2000" dirty="0" err="1">
                <a:solidFill>
                  <a:schemeClr val="tx1"/>
                </a:solidFill>
              </a:rPr>
              <a:t>olämpligt</a:t>
            </a:r>
            <a:r>
              <a:rPr lang="ca-ES" sz="2000" dirty="0">
                <a:solidFill>
                  <a:schemeClr val="tx1"/>
                </a:solidFill>
              </a:rPr>
              <a:t> pH-</a:t>
            </a:r>
            <a:r>
              <a:rPr lang="ca-ES" sz="2000" dirty="0" err="1">
                <a:solidFill>
                  <a:schemeClr val="tx1"/>
                </a:solidFill>
              </a:rPr>
              <a:t>värde</a:t>
            </a:r>
            <a:r>
              <a:rPr lang="ca-ES" sz="2000" dirty="0">
                <a:solidFill>
                  <a:schemeClr val="tx1"/>
                </a:solidFill>
              </a:rPr>
              <a:t>?</a:t>
            </a:r>
          </a:p>
        </p:txBody>
      </p:sp>
      <p:pic>
        <p:nvPicPr>
          <p:cNvPr id="11" name="Gráfico 10">
            <a:extLst>
              <a:ext uri="{FF2B5EF4-FFF2-40B4-BE49-F238E27FC236}">
                <a16:creationId xmlns:a16="http://schemas.microsoft.com/office/drawing/2014/main" id="{DA1EED4E-BD93-B5D2-FA53-7595F08F35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07C0271-5592-9D12-F4BD-FCCC64075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6AACCAB-4F3E-4327-57A7-2F822C6140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3D30C05-F0AA-73FF-7F57-9694BC2A44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196843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DD12B1A8-DC09-4912-B05B-36813B4C6317}"/>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5F6CD80-2001-3F1E-ABA4-BF2127774ADA}"/>
              </a:ext>
            </a:extLst>
          </p:cNvPr>
          <p:cNvSpPr txBox="1"/>
          <p:nvPr/>
        </p:nvSpPr>
        <p:spPr>
          <a:xfrm>
            <a:off x="470100" y="144105"/>
            <a:ext cx="5293350" cy="1754326"/>
          </a:xfrm>
          <a:prstGeom prst="rect">
            <a:avLst/>
          </a:prstGeom>
          <a:noFill/>
        </p:spPr>
        <p:txBody>
          <a:bodyPr wrap="square" rtlCol="0">
            <a:spAutoFit/>
          </a:bodyPr>
          <a:lstStyle/>
          <a:p>
            <a:r>
              <a:rPr lang="sv-SE" sz="3600" noProof="1">
                <a:latin typeface="Bebas Neue Regular" panose="020B0606020202050201" pitchFamily="34" charset="0"/>
              </a:rPr>
              <a:t>Lektion 4 </a:t>
            </a:r>
            <a:r>
              <a:rPr lang="sv-SE" sz="3600" noProof="1">
                <a:solidFill>
                  <a:srgbClr val="0CB08E"/>
                </a:solidFill>
                <a:latin typeface="Bebas Neue Regular" panose="020B0606020202050201" pitchFamily="34" charset="0"/>
              </a:rPr>
              <a:t>Hur snabbt </a:t>
            </a:r>
            <a:br>
              <a:rPr lang="sv-SE" sz="3600" noProof="1">
                <a:solidFill>
                  <a:srgbClr val="0CB08E"/>
                </a:solidFill>
                <a:latin typeface="Bebas Neue Regular" panose="020B0606020202050201" pitchFamily="34" charset="0"/>
              </a:rPr>
            </a:br>
            <a:r>
              <a:rPr lang="sv-SE" sz="3600" noProof="1">
                <a:solidFill>
                  <a:srgbClr val="0CB08E"/>
                </a:solidFill>
                <a:latin typeface="Bebas Neue Regular" panose="020B0606020202050201" pitchFamily="34" charset="0"/>
              </a:rPr>
              <a:t>växer Bakterier i jorden?</a:t>
            </a:r>
          </a:p>
          <a:p>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6C128EB3-249B-33C6-A7F1-31A663C937CB}"/>
              </a:ext>
            </a:extLst>
          </p:cNvPr>
          <p:cNvSpPr txBox="1"/>
          <p:nvPr/>
        </p:nvSpPr>
        <p:spPr>
          <a:xfrm>
            <a:off x="470100" y="1458039"/>
            <a:ext cx="4662905"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t>Eleverna får träna på funktioner för att kunna räkna ut bakteriernas tillväxt i jorden. De får också skapa diagram för att visa den bakteriella tillväxten samt </a:t>
            </a:r>
          </a:p>
          <a:p>
            <a:pPr marL="0" indent="0">
              <a:buNone/>
            </a:pPr>
            <a:r>
              <a:rPr lang="sv-SE" b="1" noProof="1"/>
              <a:t>göra en muntlig presentation där de förklarar tillväxtmönstret och vad diagrammet visar.</a:t>
            </a:r>
          </a:p>
          <a:p>
            <a:pPr marL="0" indent="0">
              <a:buNone/>
            </a:pPr>
            <a:endParaRPr lang="sv-SE" b="1" noProof="1"/>
          </a:p>
          <a:p>
            <a:pPr marL="0" indent="0">
              <a:buNone/>
            </a:pPr>
            <a:r>
              <a:rPr lang="sv-SE" b="1" noProof="1">
                <a:solidFill>
                  <a:srgbClr val="0CAF8F"/>
                </a:solidFill>
              </a:rPr>
              <a:t>Ämne: </a:t>
            </a:r>
            <a:r>
              <a:rPr lang="sv-SE" noProof="1"/>
              <a:t>Matematik</a:t>
            </a:r>
            <a:br>
              <a:rPr lang="sv-SE" noProof="1"/>
            </a:br>
            <a:r>
              <a:rPr lang="sv-SE" b="1" noProof="1">
                <a:solidFill>
                  <a:srgbClr val="0CAF8F"/>
                </a:solidFill>
              </a:rPr>
              <a:t>Undervisningstid: </a:t>
            </a:r>
            <a:r>
              <a:rPr lang="sv-SE" noProof="1"/>
              <a:t>60 min, uppdelat på fyra block </a:t>
            </a:r>
          </a:p>
          <a:p>
            <a:pPr marL="0" indent="0">
              <a:buNone/>
            </a:pPr>
            <a:r>
              <a:rPr lang="sv-SE" b="1" noProof="1">
                <a:solidFill>
                  <a:srgbClr val="0CAF8F"/>
                </a:solidFill>
              </a:rPr>
              <a:t>Material:</a:t>
            </a:r>
          </a:p>
          <a:p>
            <a:pPr fontAlgn="base">
              <a:buFont typeface="Arial" panose="020B0604020202020204" pitchFamily="34" charset="0"/>
              <a:buChar char="•"/>
            </a:pPr>
            <a:r>
              <a:rPr lang="sv-SE" noProof="1"/>
              <a:t>Diagrampapper eller verktyg för att rita upp diagram (som Google Sheets eller MS Excel)</a:t>
            </a:r>
          </a:p>
          <a:p>
            <a:pPr fontAlgn="base">
              <a:buFont typeface="Arial" panose="020B0604020202020204" pitchFamily="34" charset="0"/>
              <a:buChar char="•"/>
            </a:pPr>
            <a:r>
              <a:rPr lang="sv-SE" noProof="1"/>
              <a:t>Miniräknare</a:t>
            </a:r>
          </a:p>
          <a:p>
            <a:pPr fontAlgn="base">
              <a:buFont typeface="Arial" panose="020B0604020202020204" pitchFamily="34" charset="0"/>
              <a:buChar char="•"/>
            </a:pPr>
            <a:r>
              <a:rPr lang="sv-SE" noProof="1"/>
              <a:t>Linjaler</a:t>
            </a:r>
          </a:p>
          <a:p>
            <a:pPr fontAlgn="base">
              <a:buFont typeface="Arial" panose="020B0604020202020204" pitchFamily="34" charset="0"/>
              <a:buChar char="•"/>
            </a:pPr>
            <a:r>
              <a:rPr lang="sv-SE" noProof="1"/>
              <a:t>Arbetsblad med tabeller</a:t>
            </a:r>
          </a:p>
          <a:p>
            <a:pPr fontAlgn="base">
              <a:buFont typeface="Arial" panose="020B0604020202020204" pitchFamily="34" charset="0"/>
              <a:buChar char="•"/>
            </a:pPr>
            <a:r>
              <a:rPr lang="sv-SE" noProof="1"/>
              <a:t>Märkpennor eller färgpennor</a:t>
            </a:r>
          </a:p>
          <a:p>
            <a:pPr fontAlgn="base">
              <a:buFont typeface="Arial" panose="020B0604020202020204" pitchFamily="34" charset="0"/>
              <a:buChar char="•"/>
            </a:pPr>
            <a:r>
              <a:rPr lang="sv-SE" noProof="1"/>
              <a:t>Information från prover på bakterietillväxt (tillhandahålls eller skapas av eleverna)</a:t>
            </a:r>
          </a:p>
          <a:p>
            <a:pPr fontAlgn="base">
              <a:buFont typeface="Arial" panose="020B0604020202020204" pitchFamily="34" charset="0"/>
              <a:buChar char="•"/>
            </a:pPr>
            <a:r>
              <a:rPr lang="sv-SE" noProof="1"/>
              <a:t>Ev. modell-lera eller liknande </a:t>
            </a:r>
          </a:p>
        </p:txBody>
      </p:sp>
      <p:pic>
        <p:nvPicPr>
          <p:cNvPr id="6" name="Bildobjekt 5" descr="En bild som visar person, gul&#10;&#10;AI-genererat innehåll kan vara felaktigt.">
            <a:extLst>
              <a:ext uri="{FF2B5EF4-FFF2-40B4-BE49-F238E27FC236}">
                <a16:creationId xmlns:a16="http://schemas.microsoft.com/office/drawing/2014/main" id="{A0C18AEB-4A0F-1967-55C7-531DAE2CA0BB}"/>
              </a:ext>
            </a:extLst>
          </p:cNvPr>
          <p:cNvPicPr>
            <a:picLocks noChangeAspect="1"/>
          </p:cNvPicPr>
          <p:nvPr/>
        </p:nvPicPr>
        <p:blipFill>
          <a:blip r:embed="rId2">
            <a:extLst>
              <a:ext uri="{28A0092B-C50C-407E-A947-70E740481C1C}">
                <a14:useLocalDpi xmlns:a14="http://schemas.microsoft.com/office/drawing/2010/main" val="0"/>
              </a:ext>
            </a:extLst>
          </a:blip>
          <a:srcRect l="4774"/>
          <a:stretch>
            <a:fillRect/>
          </a:stretch>
        </p:blipFill>
        <p:spPr>
          <a:xfrm>
            <a:off x="5509448" y="-26981"/>
            <a:ext cx="9872965" cy="6911961"/>
          </a:xfrm>
          <a:prstGeom prst="rect">
            <a:avLst/>
          </a:prstGeom>
        </p:spPr>
      </p:pic>
    </p:spTree>
    <p:extLst>
      <p:ext uri="{BB962C8B-B14F-4D97-AF65-F5344CB8AC3E}">
        <p14:creationId xmlns:p14="http://schemas.microsoft.com/office/powerpoint/2010/main" val="1168915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D03EC3C-EE43-4CC9-9E28-EA0709A6353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CFBF9F0-F951-58A9-6369-C670C0AC0BFA}"/>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4 </a:t>
            </a:r>
          </a:p>
        </p:txBody>
      </p:sp>
      <p:sp>
        <p:nvSpPr>
          <p:cNvPr id="7" name="CuadroTexto 8">
            <a:extLst>
              <a:ext uri="{FF2B5EF4-FFF2-40B4-BE49-F238E27FC236}">
                <a16:creationId xmlns:a16="http://schemas.microsoft.com/office/drawing/2014/main" id="{3F141504-ACC6-0418-9FE0-DB77BAFD8042}"/>
              </a:ext>
            </a:extLst>
          </p:cNvPr>
          <p:cNvSpPr txBox="1"/>
          <p:nvPr/>
        </p:nvSpPr>
        <p:spPr>
          <a:xfrm>
            <a:off x="597312" y="1079264"/>
            <a:ext cx="10515599"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(10 min): Introduktion – förklara betydelsen av att ha bakterier i jorden</a:t>
            </a:r>
          </a:p>
          <a:p>
            <a:pPr marL="0" indent="0">
              <a:buNone/>
            </a:pPr>
            <a:r>
              <a:rPr lang="sv-SE" noProof="1">
                <a:solidFill>
                  <a:schemeClr val="tx1"/>
                </a:solidFill>
              </a:rPr>
              <a:t>Förslag på introduktion: </a:t>
            </a:r>
            <a:br>
              <a:rPr lang="sv-SE" noProof="1">
                <a:solidFill>
                  <a:schemeClr val="tx1"/>
                </a:solidFill>
              </a:rPr>
            </a:br>
            <a:r>
              <a:rPr lang="sv-SE" i="1" noProof="1">
                <a:solidFill>
                  <a:schemeClr val="tx1"/>
                </a:solidFill>
              </a:rPr>
              <a:t>När vi undersöker liv i jorden är bakterier en viktig del. Idag ska vi titta på hur bakterier utvecklas i jorden med hjälp av en matematisk modell. Bakterier förökar sig på ett väldigt speciellt sätt, och antalet ökar väldigt snabbt, vilket vi kallar för exponentiell tillväxt. På dagens lektion kommer vi att använda en förenklad exponentialfunktion för att spåra hur antalet bakterier ändras samt visualisera den här tillväxten. Ni får se hur matematik kan hjälpa oss att förstå dynamiken kring bakterietillväxt i jorden, något som har stor betydelse för jordhälsan.</a:t>
            </a:r>
          </a:p>
          <a:p>
            <a:pPr marL="0" indent="0">
              <a:buNone/>
            </a:pPr>
            <a:endParaRPr lang="sv-SE" noProof="1">
              <a:solidFill>
                <a:schemeClr val="tx1"/>
              </a:solidFill>
            </a:endParaRPr>
          </a:p>
          <a:p>
            <a:pPr marL="0" indent="0">
              <a:buNone/>
            </a:pPr>
            <a:r>
              <a:rPr lang="sv-SE" b="1" noProof="1">
                <a:solidFill>
                  <a:schemeClr val="tx1"/>
                </a:solidFill>
              </a:rPr>
              <a:t>BLOCK 2 (20 min): Förklara exponentiell tillväxt</a:t>
            </a:r>
          </a:p>
          <a:p>
            <a:pPr marL="0" indent="0">
              <a:buNone/>
            </a:pPr>
            <a:r>
              <a:rPr lang="sv-SE" noProof="1">
                <a:solidFill>
                  <a:schemeClr val="tx1"/>
                </a:solidFill>
              </a:rPr>
              <a:t>Gå igenom begreppet exponentiell tillväxt och den förenklade exponentialfunktionen:</a:t>
            </a:r>
          </a:p>
          <a:p>
            <a:pPr marL="0" indent="0">
              <a:buNone/>
            </a:pPr>
            <a:r>
              <a:rPr lang="sv-SE" noProof="1">
                <a:solidFill>
                  <a:schemeClr val="tx1"/>
                </a:solidFill>
              </a:rPr>
              <a:t>N(t)=N</a:t>
            </a:r>
            <a:r>
              <a:rPr lang="sv-SE" baseline="-25000" noProof="1">
                <a:solidFill>
                  <a:schemeClr val="tx1"/>
                </a:solidFill>
              </a:rPr>
              <a:t>0</a:t>
            </a:r>
            <a:r>
              <a:rPr lang="sv-SE" noProof="1">
                <a:solidFill>
                  <a:schemeClr val="tx1"/>
                </a:solidFill>
              </a:rPr>
              <a:t> ⋅2</a:t>
            </a:r>
            <a:r>
              <a:rPr lang="sv-SE" baseline="30000" noProof="1">
                <a:solidFill>
                  <a:schemeClr val="tx1"/>
                </a:solidFill>
              </a:rPr>
              <a:t>t</a:t>
            </a:r>
          </a:p>
          <a:p>
            <a:pPr marL="0" indent="0">
              <a:buNone/>
            </a:pPr>
            <a:r>
              <a:rPr lang="sv-SE" noProof="1">
                <a:solidFill>
                  <a:schemeClr val="tx1"/>
                </a:solidFill>
              </a:rPr>
              <a:t>N</a:t>
            </a:r>
            <a:r>
              <a:rPr lang="sv-SE" baseline="-25000" noProof="1">
                <a:solidFill>
                  <a:schemeClr val="tx1"/>
                </a:solidFill>
              </a:rPr>
              <a:t>0</a:t>
            </a:r>
            <a:r>
              <a:rPr lang="sv-SE" noProof="1">
                <a:solidFill>
                  <a:schemeClr val="tx1"/>
                </a:solidFill>
              </a:rPr>
              <a:t> – antalet bakterier i början, </a:t>
            </a:r>
            <a:br>
              <a:rPr lang="sv-SE" noProof="1">
                <a:solidFill>
                  <a:schemeClr val="tx1"/>
                </a:solidFill>
              </a:rPr>
            </a:br>
            <a:r>
              <a:rPr lang="sv-SE" noProof="1">
                <a:solidFill>
                  <a:schemeClr val="tx1"/>
                </a:solidFill>
              </a:rPr>
              <a:t>t – tid (mätt i antalet fördubblingsperioder)</a:t>
            </a:r>
          </a:p>
          <a:p>
            <a:pPr marL="0" indent="0">
              <a:buNone/>
            </a:pPr>
            <a:r>
              <a:rPr lang="sv-SE" noProof="1">
                <a:solidFill>
                  <a:schemeClr val="tx1"/>
                </a:solidFill>
              </a:rPr>
              <a:t>Diskutera med eleverna hur den här modellen visar att bakterietillväxten fördubblas över tid. </a:t>
            </a:r>
          </a:p>
          <a:p>
            <a:pPr marL="0" indent="0">
              <a:buNone/>
            </a:pPr>
            <a:endParaRPr lang="sv-SE" b="1" noProof="1">
              <a:solidFill>
                <a:schemeClr val="tx1"/>
              </a:solidFill>
            </a:endParaRPr>
          </a:p>
          <a:p>
            <a:pPr marL="0" indent="0">
              <a:buNone/>
            </a:pPr>
            <a:r>
              <a:rPr lang="sv-SE" b="1" noProof="1">
                <a:solidFill>
                  <a:schemeClr val="tx1"/>
                </a:solidFill>
              </a:rPr>
              <a:t>Förslag på diskussionsfrågor </a:t>
            </a:r>
            <a:br>
              <a:rPr lang="sv-SE" noProof="1">
                <a:solidFill>
                  <a:schemeClr val="tx1"/>
                </a:solidFill>
              </a:rPr>
            </a:br>
            <a:r>
              <a:rPr lang="sv-SE" noProof="1">
                <a:solidFill>
                  <a:schemeClr val="tx1"/>
                </a:solidFill>
              </a:rPr>
              <a:t>Hur förändras antalet bakterier över tid i modellen för exponentiell tillväxt? Vad står N</a:t>
            </a:r>
            <a:r>
              <a:rPr lang="sv-SE" baseline="-25000" noProof="1">
                <a:solidFill>
                  <a:schemeClr val="tx1"/>
                </a:solidFill>
              </a:rPr>
              <a:t>0</a:t>
            </a:r>
            <a:r>
              <a:rPr lang="sv-SE" noProof="1">
                <a:solidFill>
                  <a:schemeClr val="tx1"/>
                </a:solidFill>
              </a:rPr>
              <a:t> för i ekvationen, och hur påverkar det tillväxtkurvan? Hur skulle diagrammet se ut om bakterierna dubblerades varje timme jämfört med var 30:e minut? </a:t>
            </a:r>
            <a:br>
              <a:rPr lang="sv-SE" noProof="1">
                <a:solidFill>
                  <a:schemeClr val="tx1"/>
                </a:solidFill>
              </a:rPr>
            </a:br>
            <a:r>
              <a:rPr lang="sv-SE" noProof="1">
                <a:solidFill>
                  <a:schemeClr val="tx1"/>
                </a:solidFill>
              </a:rPr>
              <a:t>Hur kan vi använda exponentialfunktionen för att beräkna antalet bakterier efter en viss tidsperiod?</a:t>
            </a:r>
          </a:p>
          <a:p>
            <a:pPr marL="0" indent="0">
              <a:buNone/>
            </a:pPr>
            <a:endParaRPr lang="sv-SE" noProof="1">
              <a:solidFill>
                <a:schemeClr val="tx1"/>
              </a:solidFill>
            </a:endParaRPr>
          </a:p>
        </p:txBody>
      </p:sp>
    </p:spTree>
    <p:extLst>
      <p:ext uri="{BB962C8B-B14F-4D97-AF65-F5344CB8AC3E}">
        <p14:creationId xmlns:p14="http://schemas.microsoft.com/office/powerpoint/2010/main" val="2211620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34C88E64-6B7D-DA5A-76AE-81006EDE99B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8AA1501-82CB-9EFE-613D-FA0B15DE4D69}"/>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4 </a:t>
            </a:r>
          </a:p>
        </p:txBody>
      </p:sp>
      <p:sp>
        <p:nvSpPr>
          <p:cNvPr id="7" name="CuadroTexto 8">
            <a:extLst>
              <a:ext uri="{FF2B5EF4-FFF2-40B4-BE49-F238E27FC236}">
                <a16:creationId xmlns:a16="http://schemas.microsoft.com/office/drawing/2014/main" id="{92DC9478-CF54-7081-7620-17A844734E0A}"/>
              </a:ext>
            </a:extLst>
          </p:cNvPr>
          <p:cNvSpPr txBox="1"/>
          <p:nvPr/>
        </p:nvSpPr>
        <p:spPr>
          <a:xfrm>
            <a:off x="597312" y="1079264"/>
            <a:ext cx="10515599"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Alternativ för yngre elever</a:t>
            </a:r>
          </a:p>
          <a:p>
            <a:pPr marL="0" indent="0">
              <a:buNone/>
            </a:pPr>
            <a:r>
              <a:rPr lang="sv-SE" noProof="1">
                <a:solidFill>
                  <a:schemeClr val="tx1"/>
                </a:solidFill>
              </a:rPr>
              <a:t>För yngre elever som inte känner till det matematiska begreppet funktioner, och då särskild exponentialfunktioner, kan den här övningen förenklas ytterligare. Regeln eller egenskapen för exponentiell tillväxt kan användas utan termen "exponentiell" eller funktionen.</a:t>
            </a:r>
          </a:p>
          <a:p>
            <a:pPr marL="0" indent="0">
              <a:buNone/>
            </a:pPr>
            <a:endParaRPr lang="sv-SE" noProof="1">
              <a:solidFill>
                <a:schemeClr val="tx1"/>
              </a:solidFill>
            </a:endParaRPr>
          </a:p>
          <a:p>
            <a:pPr marL="0" indent="0">
              <a:buNone/>
            </a:pPr>
            <a:r>
              <a:rPr lang="sv-SE" noProof="1">
                <a:solidFill>
                  <a:schemeClr val="tx1"/>
                </a:solidFill>
              </a:rPr>
              <a:t>Använd då lera och dela ut den till eleverna för att sedan leka en lek. I början av leken ska eleverna göra två små bollar. Var 30:e sekund ska de sedan göra en ny boll för varje boll som de redan har. Eleverna kan delas in i par, i grupper eller göra leken var för sig. Några omgångar räcker för att förstå begreppet tillväxt. De kan skriva in informationen i en tabell.</a:t>
            </a:r>
          </a:p>
          <a:p>
            <a:pPr marL="0" indent="0">
              <a:buNone/>
            </a:pPr>
            <a:endParaRPr lang="sv-SE" noProof="1">
              <a:solidFill>
                <a:schemeClr val="tx1"/>
              </a:solidFill>
            </a:endParaRPr>
          </a:p>
          <a:p>
            <a:pPr marL="0" indent="0">
              <a:buNone/>
            </a:pPr>
            <a:r>
              <a:rPr lang="sv-SE" b="1" noProof="1">
                <a:solidFill>
                  <a:schemeClr val="tx1"/>
                </a:solidFill>
              </a:rPr>
              <a:t>BLOCK 3 (10 min): Låt eleverna skapa en tabell</a:t>
            </a:r>
          </a:p>
          <a:p>
            <a:pPr marL="0" indent="0">
              <a:buNone/>
            </a:pPr>
            <a:r>
              <a:rPr lang="sv-SE" noProof="1">
                <a:solidFill>
                  <a:schemeClr val="tx1"/>
                </a:solidFill>
              </a:rPr>
              <a:t>Börja med 5 bakterier (N</a:t>
            </a:r>
            <a:r>
              <a:rPr lang="sv-SE" baseline="-25000" noProof="1">
                <a:solidFill>
                  <a:schemeClr val="tx1"/>
                </a:solidFill>
              </a:rPr>
              <a:t>0</a:t>
            </a:r>
            <a:r>
              <a:rPr lang="sv-SE" noProof="1">
                <a:solidFill>
                  <a:schemeClr val="tx1"/>
                </a:solidFill>
              </a:rPr>
              <a:t>=5).</a:t>
            </a:r>
          </a:p>
          <a:p>
            <a:pPr marL="0" indent="0">
              <a:buNone/>
            </a:pPr>
            <a:r>
              <a:rPr lang="sv-SE" noProof="1">
                <a:solidFill>
                  <a:schemeClr val="tx1"/>
                </a:solidFill>
              </a:rPr>
              <a:t>Beräkna antalet bakterier för t=0,1,2,3,4 med formeln</a:t>
            </a:r>
          </a:p>
          <a:p>
            <a:pPr marL="0" indent="0">
              <a:buNone/>
            </a:pPr>
            <a:r>
              <a:rPr lang="sv-SE" noProof="1">
                <a:solidFill>
                  <a:schemeClr val="tx1"/>
                </a:solidFill>
              </a:rPr>
              <a:t>N(t)= 5 ⋅2</a:t>
            </a:r>
            <a:r>
              <a:rPr lang="sv-SE" baseline="30000" noProof="1">
                <a:solidFill>
                  <a:schemeClr val="tx1"/>
                </a:solidFill>
              </a:rPr>
              <a:t>t</a:t>
            </a:r>
            <a:endParaRPr lang="sv-SE" noProof="1">
              <a:solidFill>
                <a:schemeClr val="tx1"/>
              </a:solidFill>
            </a:endParaRPr>
          </a:p>
          <a:p>
            <a:pPr marL="0" indent="0">
              <a:buNone/>
            </a:pPr>
            <a:r>
              <a:rPr lang="sv-SE" noProof="1">
                <a:solidFill>
                  <a:schemeClr val="tx1"/>
                </a:solidFill>
              </a:rPr>
              <a:t>Räkna ut tillsammans med eleverna och fyll i tabellen på sidan 30 </a:t>
            </a:r>
          </a:p>
          <a:p>
            <a:pPr marL="0" indent="0">
              <a:buNone/>
            </a:pPr>
            <a:endParaRPr lang="sv-SE" b="1" noProof="1">
              <a:solidFill>
                <a:schemeClr val="tx1"/>
              </a:solidFill>
            </a:endParaRPr>
          </a:p>
          <a:p>
            <a:pPr marL="0" indent="0">
              <a:buNone/>
            </a:pPr>
            <a:r>
              <a:rPr lang="sv-SE" b="1" noProof="1">
                <a:solidFill>
                  <a:schemeClr val="tx1"/>
                </a:solidFill>
              </a:rPr>
              <a:t>BLOCK 3 (15 min): Presentera och di</a:t>
            </a:r>
            <a:r>
              <a:rPr lang="sv-SE" noProof="1">
                <a:solidFill>
                  <a:schemeClr val="tx1"/>
                </a:solidFill>
              </a:rPr>
              <a:t>skutera resultat</a:t>
            </a:r>
          </a:p>
          <a:p>
            <a:pPr marL="0" indent="0">
              <a:buNone/>
            </a:pPr>
            <a:r>
              <a:rPr lang="sv-SE" noProof="1">
                <a:solidFill>
                  <a:schemeClr val="tx1"/>
                </a:solidFill>
              </a:rPr>
              <a:t>Låt eleverna presentera sina resultat för klassen, diskutera sina resultat och visa hur deras diagram speglar exponentiell tillväxt. Diskutera varför det är användbart att förstå exponentialfunktioner i vardagen, till exempel för att förutspå tillväxt </a:t>
            </a:r>
            <a:br>
              <a:rPr lang="sv-SE" noProof="1">
                <a:solidFill>
                  <a:schemeClr val="tx1"/>
                </a:solidFill>
              </a:rPr>
            </a:br>
            <a:r>
              <a:rPr lang="sv-SE" noProof="1">
                <a:solidFill>
                  <a:schemeClr val="tx1"/>
                </a:solidFill>
              </a:rPr>
              <a:t>i populationer eller förstå vetenskapliga fenomen.</a:t>
            </a:r>
          </a:p>
          <a:p>
            <a:pPr marL="0" indent="0">
              <a:buNone/>
            </a:pPr>
            <a:endParaRPr lang="sv-SE" b="1" noProof="1">
              <a:solidFill>
                <a:schemeClr val="tx1"/>
              </a:solidFill>
            </a:endParaRPr>
          </a:p>
        </p:txBody>
      </p:sp>
    </p:spTree>
    <p:extLst>
      <p:ext uri="{BB962C8B-B14F-4D97-AF65-F5344CB8AC3E}">
        <p14:creationId xmlns:p14="http://schemas.microsoft.com/office/powerpoint/2010/main" val="1711901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5803-000E-BBB1-D639-658E5F1AA21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81BD71B-8839-4C58-07DF-DD5DB4EEE929}"/>
              </a:ext>
            </a:extLst>
          </p:cNvPr>
          <p:cNvSpPr txBox="1"/>
          <p:nvPr/>
        </p:nvSpPr>
        <p:spPr>
          <a:xfrm>
            <a:off x="597311" y="809497"/>
            <a:ext cx="11357265"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(10 min) </a:t>
            </a:r>
            <a:r>
              <a:rPr lang="es-ES" sz="4400" dirty="0" err="1">
                <a:latin typeface="Bebas Neue Regular" panose="020B0606020202050201" pitchFamily="34" charset="0"/>
              </a:rPr>
              <a:t>Gissa</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DE7DE19C-609F-0E51-67C2-8A3AAB544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B7FF8A2-D380-973A-2C06-A9CD5C5B8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1AE46B4-73CD-B618-3870-A35987A45C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4629085-B0DE-3B39-B0C6-EFA0B2B9F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CuadroTexto 8">
            <a:extLst>
              <a:ext uri="{FF2B5EF4-FFF2-40B4-BE49-F238E27FC236}">
                <a16:creationId xmlns:a16="http://schemas.microsoft.com/office/drawing/2014/main" id="{E1FF629A-3322-A0E6-61B0-5C07FE1ED074}"/>
              </a:ext>
            </a:extLst>
          </p:cNvPr>
          <p:cNvSpPr txBox="1"/>
          <p:nvPr/>
        </p:nvSpPr>
        <p:spPr>
          <a:xfrm>
            <a:off x="569743" y="2002684"/>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err="1">
                <a:solidFill>
                  <a:schemeClr val="tx1"/>
                </a:solidFill>
              </a:rPr>
              <a:t>Varför</a:t>
            </a:r>
            <a:r>
              <a:rPr lang="ca-ES" sz="2000" b="1" dirty="0">
                <a:solidFill>
                  <a:schemeClr val="tx1"/>
                </a:solidFill>
              </a:rPr>
              <a:t> </a:t>
            </a:r>
            <a:r>
              <a:rPr lang="ca-ES" sz="2000" b="1" dirty="0" err="1">
                <a:solidFill>
                  <a:schemeClr val="tx1"/>
                </a:solidFill>
              </a:rPr>
              <a:t>är</a:t>
            </a:r>
            <a:r>
              <a:rPr lang="ca-ES" sz="2000" b="1" dirty="0">
                <a:solidFill>
                  <a:schemeClr val="tx1"/>
                </a:solidFill>
              </a:rPr>
              <a:t> </a:t>
            </a:r>
            <a:r>
              <a:rPr lang="ca-ES" sz="2000" b="1" dirty="0" err="1">
                <a:solidFill>
                  <a:schemeClr val="tx1"/>
                </a:solidFill>
              </a:rPr>
              <a:t>mikrobiell</a:t>
            </a:r>
            <a:r>
              <a:rPr lang="ca-ES" sz="2000" b="1" dirty="0">
                <a:solidFill>
                  <a:schemeClr val="tx1"/>
                </a:solidFill>
              </a:rPr>
              <a:t> </a:t>
            </a:r>
            <a:r>
              <a:rPr lang="ca-ES" sz="2000" b="1" dirty="0" err="1">
                <a:solidFill>
                  <a:schemeClr val="tx1"/>
                </a:solidFill>
              </a:rPr>
              <a:t>aktivitet</a:t>
            </a:r>
            <a:r>
              <a:rPr lang="ca-ES" sz="2000" b="1" dirty="0">
                <a:solidFill>
                  <a:schemeClr val="tx1"/>
                </a:solidFill>
              </a:rPr>
              <a:t> </a:t>
            </a:r>
            <a:r>
              <a:rPr lang="ca-ES" sz="2000" b="1" dirty="0" err="1">
                <a:solidFill>
                  <a:schemeClr val="tx1"/>
                </a:solidFill>
              </a:rPr>
              <a:t>viktig</a:t>
            </a:r>
            <a:r>
              <a:rPr lang="ca-ES" sz="2000" b="1" dirty="0">
                <a:solidFill>
                  <a:schemeClr val="tx1"/>
                </a:solidFill>
              </a:rPr>
              <a:t> </a:t>
            </a:r>
            <a:r>
              <a:rPr lang="ca-ES" sz="2000" b="1" dirty="0" err="1">
                <a:solidFill>
                  <a:schemeClr val="tx1"/>
                </a:solidFill>
              </a:rPr>
              <a:t>för</a:t>
            </a:r>
            <a:r>
              <a:rPr lang="ca-ES" sz="2000" b="1" dirty="0">
                <a:solidFill>
                  <a:schemeClr val="tx1"/>
                </a:solidFill>
              </a:rPr>
              <a:t> </a:t>
            </a:r>
            <a:r>
              <a:rPr lang="ca-ES" sz="2000" b="1" dirty="0" err="1">
                <a:solidFill>
                  <a:schemeClr val="tx1"/>
                </a:solidFill>
              </a:rPr>
              <a:t>jordhälsan</a:t>
            </a:r>
            <a:r>
              <a:rPr lang="ca-ES" sz="2000" b="1" dirty="0">
                <a:solidFill>
                  <a:schemeClr val="tx1"/>
                </a:solidFill>
              </a:rPr>
              <a:t>?</a:t>
            </a:r>
          </a:p>
          <a:p>
            <a:pPr marL="0" indent="0">
              <a:buNone/>
            </a:pPr>
            <a:r>
              <a:rPr lang="ca-ES" sz="2000" dirty="0">
                <a:solidFill>
                  <a:schemeClr val="tx1"/>
                </a:solidFill>
              </a:rPr>
              <a:t>a) Den </a:t>
            </a:r>
            <a:r>
              <a:rPr lang="ca-ES" sz="2000" dirty="0" err="1">
                <a:solidFill>
                  <a:schemeClr val="tx1"/>
                </a:solidFill>
              </a:rPr>
              <a:t>bidrar</a:t>
            </a:r>
            <a:r>
              <a:rPr lang="ca-ES" sz="2000" dirty="0">
                <a:solidFill>
                  <a:schemeClr val="tx1"/>
                </a:solidFill>
              </a:rPr>
              <a:t> till </a:t>
            </a:r>
            <a:r>
              <a:rPr lang="ca-ES" sz="2000" dirty="0" err="1">
                <a:solidFill>
                  <a:schemeClr val="tx1"/>
                </a:solidFill>
              </a:rPr>
              <a:t>jordens</a:t>
            </a:r>
            <a:r>
              <a:rPr lang="ca-ES" sz="2000" dirty="0">
                <a:solidFill>
                  <a:schemeClr val="tx1"/>
                </a:solidFill>
              </a:rPr>
              <a:t> </a:t>
            </a:r>
            <a:r>
              <a:rPr lang="ca-ES" sz="2000" dirty="0" err="1">
                <a:solidFill>
                  <a:schemeClr val="tx1"/>
                </a:solidFill>
              </a:rPr>
              <a:t>erosion</a:t>
            </a:r>
            <a:endParaRPr lang="ca-ES" sz="2000" dirty="0">
              <a:solidFill>
                <a:schemeClr val="tx1"/>
              </a:solidFill>
            </a:endParaRPr>
          </a:p>
          <a:p>
            <a:pPr marL="0" indent="0">
              <a:buNone/>
            </a:pPr>
            <a:r>
              <a:rPr lang="ca-ES" sz="2000" dirty="0">
                <a:solidFill>
                  <a:schemeClr val="tx1"/>
                </a:solidFill>
              </a:rPr>
              <a:t>b) Den </a:t>
            </a:r>
            <a:r>
              <a:rPr lang="ca-ES" sz="2000" dirty="0" err="1">
                <a:solidFill>
                  <a:schemeClr val="tx1"/>
                </a:solidFill>
              </a:rPr>
              <a:t>hjälper</a:t>
            </a:r>
            <a:r>
              <a:rPr lang="ca-ES" sz="2000" dirty="0">
                <a:solidFill>
                  <a:schemeClr val="tx1"/>
                </a:solidFill>
              </a:rPr>
              <a:t> </a:t>
            </a:r>
            <a:r>
              <a:rPr lang="ca-ES" sz="2000" dirty="0" err="1">
                <a:solidFill>
                  <a:schemeClr val="tx1"/>
                </a:solidFill>
              </a:rPr>
              <a:t>näringscykeln</a:t>
            </a:r>
            <a:r>
              <a:rPr lang="ca-ES" sz="2000" dirty="0">
                <a:solidFill>
                  <a:schemeClr val="tx1"/>
                </a:solidFill>
              </a:rPr>
              <a:t>, </a:t>
            </a:r>
            <a:r>
              <a:rPr lang="ca-ES" sz="2000" dirty="0" err="1">
                <a:solidFill>
                  <a:schemeClr val="tx1"/>
                </a:solidFill>
              </a:rPr>
              <a:t>bidrar</a:t>
            </a:r>
            <a:r>
              <a:rPr lang="ca-ES" sz="2000" dirty="0">
                <a:solidFill>
                  <a:schemeClr val="tx1"/>
                </a:solidFill>
              </a:rPr>
              <a:t> till </a:t>
            </a:r>
            <a:r>
              <a:rPr lang="ca-ES" sz="2000" dirty="0" err="1">
                <a:solidFill>
                  <a:schemeClr val="tx1"/>
                </a:solidFill>
              </a:rPr>
              <a:t>nedbrytning</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förbättrar</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bördighet</a:t>
            </a:r>
            <a:endParaRPr lang="ca-ES" sz="2000" dirty="0">
              <a:solidFill>
                <a:schemeClr val="tx1"/>
              </a:solidFill>
            </a:endParaRPr>
          </a:p>
          <a:p>
            <a:pPr marL="0" indent="0">
              <a:buNone/>
            </a:pPr>
            <a:r>
              <a:rPr lang="ca-ES" sz="2000" dirty="0">
                <a:solidFill>
                  <a:schemeClr val="tx1"/>
                </a:solidFill>
              </a:rPr>
              <a:t>c) Den </a:t>
            </a:r>
            <a:r>
              <a:rPr lang="ca-ES" sz="2000" dirty="0" err="1">
                <a:solidFill>
                  <a:schemeClr val="tx1"/>
                </a:solidFill>
              </a:rPr>
              <a:t>ökar</a:t>
            </a:r>
            <a:r>
              <a:rPr lang="ca-ES" sz="2000" dirty="0">
                <a:solidFill>
                  <a:schemeClr val="tx1"/>
                </a:solidFill>
              </a:rPr>
              <a:t> </a:t>
            </a:r>
            <a:r>
              <a:rPr lang="ca-ES" sz="2000" dirty="0" err="1">
                <a:solidFill>
                  <a:schemeClr val="tx1"/>
                </a:solidFill>
              </a:rPr>
              <a:t>salthalten</a:t>
            </a:r>
            <a:r>
              <a:rPr lang="ca-ES" sz="2000" dirty="0">
                <a:solidFill>
                  <a:schemeClr val="tx1"/>
                </a:solidFill>
              </a:rPr>
              <a:t> i </a:t>
            </a:r>
            <a:r>
              <a:rPr lang="ca-ES" sz="2000" dirty="0" err="1">
                <a:solidFill>
                  <a:schemeClr val="tx1"/>
                </a:solidFill>
              </a:rPr>
              <a:t>jorden</a:t>
            </a:r>
            <a:endParaRPr lang="ca-ES" sz="2000" dirty="0">
              <a:solidFill>
                <a:schemeClr val="tx1"/>
              </a:solidFill>
            </a:endParaRPr>
          </a:p>
        </p:txBody>
      </p:sp>
    </p:spTree>
    <p:extLst>
      <p:ext uri="{BB962C8B-B14F-4D97-AF65-F5344CB8AC3E}">
        <p14:creationId xmlns:p14="http://schemas.microsoft.com/office/powerpoint/2010/main" val="88840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EE7E727-3A7E-56AF-DF3D-8FA991851848}"/>
              </a:ext>
            </a:extLst>
          </p:cNvPr>
          <p:cNvSpPr txBox="1"/>
          <p:nvPr/>
        </p:nvSpPr>
        <p:spPr>
          <a:xfrm>
            <a:off x="597312" y="371378"/>
            <a:ext cx="7613038" cy="707886"/>
          </a:xfrm>
          <a:prstGeom prst="rect">
            <a:avLst/>
          </a:prstGeom>
          <a:noFill/>
        </p:spPr>
        <p:txBody>
          <a:bodyPr wrap="square" rtlCol="0">
            <a:spAutoFit/>
          </a:bodyPr>
          <a:lstStyle/>
          <a:p>
            <a:r>
              <a:rPr lang="es-ES" sz="4000" err="1">
                <a:latin typeface="Bebas Neue Regular" panose="020B0606020202050201" pitchFamily="34" charset="0"/>
              </a:rPr>
              <a:t>Så</a:t>
            </a:r>
            <a:r>
              <a:rPr lang="es-ES" sz="4000">
                <a:latin typeface="Bebas Neue Regular" panose="020B0606020202050201" pitchFamily="34" charset="0"/>
              </a:rPr>
              <a:t> </a:t>
            </a:r>
            <a:r>
              <a:rPr lang="es-ES" sz="4000" err="1">
                <a:latin typeface="Bebas Neue Regular" panose="020B0606020202050201" pitchFamily="34" charset="0"/>
              </a:rPr>
              <a:t>funkar</a:t>
            </a:r>
            <a:r>
              <a:rPr lang="es-ES" sz="4000">
                <a:latin typeface="Bebas Neue Regular" panose="020B0606020202050201" pitchFamily="34" charset="0"/>
              </a:rPr>
              <a:t> </a:t>
            </a:r>
            <a:r>
              <a:rPr lang="es-ES" sz="4000" err="1">
                <a:latin typeface="Bebas Neue Regular" panose="020B0606020202050201" pitchFamily="34" charset="0"/>
              </a:rPr>
              <a:t>lektionsupplägget</a:t>
            </a:r>
            <a:endParaRPr lang="es-ES" sz="4000">
              <a:latin typeface="Bebas Neue Regular" panose="020B0606020202050201" pitchFamily="34" charset="0"/>
            </a:endParaRPr>
          </a:p>
        </p:txBody>
      </p:sp>
      <p:sp>
        <p:nvSpPr>
          <p:cNvPr id="7" name="CuadroTexto 8">
            <a:extLst>
              <a:ext uri="{FF2B5EF4-FFF2-40B4-BE49-F238E27FC236}">
                <a16:creationId xmlns:a16="http://schemas.microsoft.com/office/drawing/2014/main" id="{6A34D2F8-8FA2-58AD-C0F4-E1CCC594697D}"/>
              </a:ext>
            </a:extLst>
          </p:cNvPr>
          <p:cNvSpPr txBox="1"/>
          <p:nvPr/>
        </p:nvSpPr>
        <p:spPr>
          <a:xfrm>
            <a:off x="597312" y="1079264"/>
            <a:ext cx="10515599" cy="644022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noProof="1">
                <a:solidFill>
                  <a:schemeClr val="tx1"/>
                </a:solidFill>
              </a:rPr>
              <a:t>I den här lärarhandledningen har vi kombinerat slides med information till dig som lärare med slides som kan visas direkt för eleverna. De med ljusgul bakgrund (som denna) är information till dig som lärare, vit bakgrund mot elever. Du kan så klart redigera texten och anpassa slidsen själv.</a:t>
            </a:r>
          </a:p>
          <a:p>
            <a:pPr marL="171450" indent="-171450">
              <a:buFont typeface="Arial" panose="020B0604020202020204" pitchFamily="34" charset="0"/>
              <a:buChar char="•"/>
            </a:pPr>
            <a:endParaRPr lang="sv-SE" noProof="1">
              <a:solidFill>
                <a:schemeClr val="tx1"/>
              </a:solidFill>
            </a:endParaRPr>
          </a:p>
          <a:p>
            <a:pPr marL="171450" indent="-171450">
              <a:buFont typeface="Arial" panose="020B0604020202020204" pitchFamily="34" charset="0"/>
              <a:buChar char="•"/>
            </a:pPr>
            <a:r>
              <a:rPr lang="sv-SE" noProof="1">
                <a:solidFill>
                  <a:schemeClr val="tx1"/>
                </a:solidFill>
              </a:rPr>
              <a:t>I de fallen det finns fler filmer inbäddade på efterföljande sidor – välj den du tycker passar bäst!</a:t>
            </a:r>
          </a:p>
          <a:p>
            <a:pPr marL="171450" indent="-171450">
              <a:buFont typeface="Arial" panose="020B0604020202020204" pitchFamily="34" charset="0"/>
              <a:buChar char="•"/>
            </a:pPr>
            <a:endParaRPr lang="sv-SE" noProof="1">
              <a:solidFill>
                <a:schemeClr val="tx1"/>
              </a:solidFill>
            </a:endParaRPr>
          </a:p>
          <a:p>
            <a:pPr marL="171450" indent="-171450">
              <a:buFont typeface="Arial" panose="020B0604020202020204" pitchFamily="34" charset="0"/>
              <a:buChar char="•"/>
            </a:pPr>
            <a:r>
              <a:rPr lang="sv-SE" noProof="1">
                <a:solidFill>
                  <a:schemeClr val="tx1"/>
                </a:solidFill>
              </a:rPr>
              <a:t>När de vita sidorna innehåller fakta finns, i de fall det har varit möjligt, en länk i kommentarsfältet för den som vill läsa mer information inför lektionen. På </a:t>
            </a:r>
            <a:r>
              <a:rPr lang="sv-SE" b="1" noProof="1">
                <a:solidFill>
                  <a:schemeClr val="tx1"/>
                </a:solidFill>
              </a:rPr>
              <a:t>vetenskapallmanhet.se/jordhalsa </a:t>
            </a:r>
            <a:r>
              <a:rPr lang="sv-SE" noProof="1">
                <a:solidFill>
                  <a:schemeClr val="tx1"/>
                </a:solidFill>
              </a:rPr>
              <a:t>finns det även en del information på svenska om jordhälsa och en ordlista.</a:t>
            </a:r>
            <a:br>
              <a:rPr lang="sv-SE" noProof="1">
                <a:solidFill>
                  <a:schemeClr val="tx1"/>
                </a:solidFill>
              </a:rPr>
            </a:br>
            <a:endParaRPr lang="sv-SE" noProof="1">
              <a:solidFill>
                <a:schemeClr val="tx1"/>
              </a:solidFill>
            </a:endParaRPr>
          </a:p>
          <a:p>
            <a:pPr marL="171450" indent="-171450">
              <a:buFont typeface="Arial" panose="020B0604020202020204" pitchFamily="34" charset="0"/>
              <a:buChar char="•"/>
            </a:pPr>
            <a:r>
              <a:rPr lang="sv-SE" noProof="1">
                <a:solidFill>
                  <a:schemeClr val="tx1"/>
                </a:solidFill>
              </a:rPr>
              <a:t>Samarbeta gärna inom arbetslaget med olika lektioner, exempelvis om ni vill arbeta med hållbar utveckling i tema-undervisning.</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Varje lektion kan startas med en flervalsfråga eleverna gemensamt kan gissa svaret på. Svaret ges på följande slide. </a:t>
            </a:r>
            <a:br>
              <a:rPr lang="sv-SE" noProof="1">
                <a:solidFill>
                  <a:schemeClr val="tx1"/>
                </a:solidFill>
              </a:rPr>
            </a:br>
            <a:endParaRPr lang="sv-SE" noProof="1">
              <a:solidFill>
                <a:schemeClr val="tx1"/>
              </a:solidFill>
            </a:endParaRPr>
          </a:p>
          <a:p>
            <a:pPr marL="0" indent="0">
              <a:buNone/>
            </a:pPr>
            <a:r>
              <a:rPr lang="sv-SE" b="1" noProof="1">
                <a:solidFill>
                  <a:schemeClr val="tx1"/>
                </a:solidFill>
              </a:rPr>
              <a:t>Författare</a:t>
            </a:r>
            <a:r>
              <a:rPr lang="sv-SE" noProof="1">
                <a:solidFill>
                  <a:schemeClr val="tx1"/>
                </a:solidFill>
              </a:rPr>
              <a:t>: Bosiljko Đerek och Tina Copot (LOESS), översatt och bearbetat av Vetenskap &amp; Allmänhet</a:t>
            </a:r>
          </a:p>
          <a:p>
            <a:pPr marL="0" indent="0">
              <a:buNone/>
            </a:pPr>
            <a:r>
              <a:rPr lang="sv-SE" b="1" dirty="0">
                <a:solidFill>
                  <a:schemeClr val="tx1"/>
                </a:solidFill>
              </a:rPr>
              <a:t>Foto: </a:t>
            </a:r>
            <a:r>
              <a:rPr lang="sv-SE" dirty="0" err="1">
                <a:solidFill>
                  <a:schemeClr val="tx1"/>
                </a:solidFill>
              </a:rPr>
              <a:t>Unsplash</a:t>
            </a:r>
            <a:r>
              <a:rPr lang="sv-SE" dirty="0">
                <a:solidFill>
                  <a:schemeClr val="tx1"/>
                </a:solidFill>
              </a:rPr>
              <a:t> om inget annat anges</a:t>
            </a:r>
          </a:p>
          <a:p>
            <a:pPr marL="0" indent="0">
              <a:buNone/>
            </a:pPr>
            <a:endParaRPr lang="sv-SE" dirty="0">
              <a:solidFill>
                <a:schemeClr val="tx1"/>
              </a:solidFill>
            </a:endParaRPr>
          </a:p>
          <a:p>
            <a:pPr marL="0" indent="0">
              <a:buNone/>
            </a:pPr>
            <a:r>
              <a:rPr lang="sv-SE" dirty="0">
                <a:solidFill>
                  <a:schemeClr val="tx1"/>
                </a:solidFill>
              </a:rPr>
              <a:t>Vi på Vetenskap &amp; Allmänhet välkomnar feedback på materialet och hur det används. </a:t>
            </a:r>
            <a:br>
              <a:rPr lang="sv-SE" dirty="0">
                <a:solidFill>
                  <a:schemeClr val="tx1"/>
                </a:solidFill>
              </a:rPr>
            </a:br>
            <a:r>
              <a:rPr lang="sv-SE" dirty="0">
                <a:solidFill>
                  <a:schemeClr val="tx1"/>
                </a:solidFill>
              </a:rPr>
              <a:t>Mejla gärna </a:t>
            </a:r>
            <a:r>
              <a:rPr lang="sv-SE" dirty="0">
                <a:solidFill>
                  <a:schemeClr val="tx1"/>
                </a:solidFill>
                <a:hlinkClick r:id="rId5"/>
              </a:rPr>
              <a:t>info@vetenskapallmanhet.se</a:t>
            </a:r>
            <a:r>
              <a:rPr lang="sv-SE" dirty="0">
                <a:solidFill>
                  <a:schemeClr val="tx1"/>
                </a:solidFill>
              </a:rPr>
              <a:t> om du har något medskick eller frågor. </a:t>
            </a:r>
          </a:p>
          <a:p>
            <a:pPr marL="0" indent="0">
              <a:buNone/>
            </a:pPr>
            <a:endParaRPr lang="sv-SE" dirty="0">
              <a:solidFill>
                <a:schemeClr val="tx1"/>
              </a:solidFill>
            </a:endParaRPr>
          </a:p>
          <a:p>
            <a:pPr marL="171450" indent="-171450">
              <a:buFont typeface="Arial" panose="020B0604020202020204" pitchFamily="34" charset="0"/>
              <a:buChar char="•"/>
            </a:pPr>
            <a:endParaRPr lang="sv-SE" noProof="1">
              <a:solidFill>
                <a:schemeClr val="tx1"/>
              </a:solidFill>
            </a:endParaRPr>
          </a:p>
          <a:p>
            <a:pPr marL="171450" indent="-171450">
              <a:buFont typeface="Arial" panose="020B0604020202020204" pitchFamily="34" charset="0"/>
              <a:buChar char="•"/>
            </a:pPr>
            <a:endParaRPr lang="sv-SE" noProof="1">
              <a:solidFill>
                <a:schemeClr val="tx1"/>
              </a:solidFill>
            </a:endParaRPr>
          </a:p>
          <a:p>
            <a:pPr marL="171450" indent="-171450">
              <a:buFont typeface="Arial" panose="020B0604020202020204" pitchFamily="34" charset="0"/>
              <a:buChar char="•"/>
            </a:pPr>
            <a:endParaRPr lang="sv-SE" noProof="1">
              <a:solidFill>
                <a:schemeClr val="tx1"/>
              </a:solidFill>
            </a:endParaRPr>
          </a:p>
        </p:txBody>
      </p:sp>
    </p:spTree>
    <p:extLst>
      <p:ext uri="{BB962C8B-B14F-4D97-AF65-F5344CB8AC3E}">
        <p14:creationId xmlns:p14="http://schemas.microsoft.com/office/powerpoint/2010/main" val="299711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BCF9-62D6-337E-612E-B66974603E5D}"/>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A23A1CEB-52C7-5E21-46A4-9ADC805985CD}"/>
              </a:ext>
            </a:extLst>
          </p:cNvPr>
          <p:cNvSpPr txBox="1"/>
          <p:nvPr/>
        </p:nvSpPr>
        <p:spPr>
          <a:xfrm>
            <a:off x="597311" y="809497"/>
            <a:ext cx="11357265"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Gissa</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581160C4-DFCC-BFA7-5774-CB5D832557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C962260A-8CB5-A667-F8E3-C39F5E490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8A3C230-E881-6A63-1C3C-6F7A4EF28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B316E6E-8006-A3E1-567A-F98C3740BE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CuadroTexto 8">
            <a:extLst>
              <a:ext uri="{FF2B5EF4-FFF2-40B4-BE49-F238E27FC236}">
                <a16:creationId xmlns:a16="http://schemas.microsoft.com/office/drawing/2014/main" id="{991DBDE5-3AB6-4BAD-E477-6C6719DA9978}"/>
              </a:ext>
            </a:extLst>
          </p:cNvPr>
          <p:cNvSpPr txBox="1"/>
          <p:nvPr/>
        </p:nvSpPr>
        <p:spPr>
          <a:xfrm>
            <a:off x="569743" y="2002684"/>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Varför</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mikrobiell</a:t>
            </a:r>
            <a:r>
              <a:rPr lang="ca-ES" sz="2000" dirty="0">
                <a:solidFill>
                  <a:schemeClr val="tx1"/>
                </a:solidFill>
              </a:rPr>
              <a:t> </a:t>
            </a:r>
            <a:r>
              <a:rPr lang="ca-ES" sz="2000" dirty="0" err="1">
                <a:solidFill>
                  <a:schemeClr val="tx1"/>
                </a:solidFill>
              </a:rPr>
              <a:t>aktivitet</a:t>
            </a:r>
            <a:r>
              <a:rPr lang="ca-ES" sz="2000" dirty="0">
                <a:solidFill>
                  <a:schemeClr val="tx1"/>
                </a:solidFill>
              </a:rPr>
              <a:t> </a:t>
            </a:r>
            <a:r>
              <a:rPr lang="ca-ES" sz="2000" dirty="0" err="1">
                <a:solidFill>
                  <a:schemeClr val="tx1"/>
                </a:solidFill>
              </a:rPr>
              <a:t>viktig</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jordhälsan</a:t>
            </a:r>
            <a:r>
              <a:rPr lang="ca-ES" sz="2000" dirty="0">
                <a:solidFill>
                  <a:schemeClr val="tx1"/>
                </a:solidFill>
              </a:rPr>
              <a:t>?</a:t>
            </a:r>
          </a:p>
          <a:p>
            <a:pPr marL="0" indent="0">
              <a:buNone/>
            </a:pPr>
            <a:r>
              <a:rPr lang="ca-ES" sz="2000" dirty="0">
                <a:solidFill>
                  <a:schemeClr val="tx1"/>
                </a:solidFill>
              </a:rPr>
              <a:t>b) Den </a:t>
            </a:r>
            <a:r>
              <a:rPr lang="ca-ES" sz="2000" dirty="0" err="1">
                <a:solidFill>
                  <a:schemeClr val="tx1"/>
                </a:solidFill>
              </a:rPr>
              <a:t>hjälper</a:t>
            </a:r>
            <a:r>
              <a:rPr lang="ca-ES" sz="2000" dirty="0">
                <a:solidFill>
                  <a:schemeClr val="tx1"/>
                </a:solidFill>
              </a:rPr>
              <a:t> </a:t>
            </a:r>
            <a:r>
              <a:rPr lang="ca-ES" sz="2000" dirty="0" err="1">
                <a:solidFill>
                  <a:schemeClr val="tx1"/>
                </a:solidFill>
              </a:rPr>
              <a:t>näringscykeln</a:t>
            </a:r>
            <a:r>
              <a:rPr lang="ca-ES" sz="2000" dirty="0">
                <a:solidFill>
                  <a:schemeClr val="tx1"/>
                </a:solidFill>
              </a:rPr>
              <a:t>, </a:t>
            </a:r>
            <a:r>
              <a:rPr lang="ca-ES" sz="2000" dirty="0" err="1">
                <a:solidFill>
                  <a:schemeClr val="tx1"/>
                </a:solidFill>
              </a:rPr>
              <a:t>bidrar</a:t>
            </a:r>
            <a:r>
              <a:rPr lang="ca-ES" sz="2000" dirty="0">
                <a:solidFill>
                  <a:schemeClr val="tx1"/>
                </a:solidFill>
              </a:rPr>
              <a:t> till </a:t>
            </a:r>
            <a:r>
              <a:rPr lang="ca-ES" sz="2000" dirty="0" err="1">
                <a:solidFill>
                  <a:schemeClr val="tx1"/>
                </a:solidFill>
              </a:rPr>
              <a:t>nedbrytning</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förbättrar</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bördighet</a:t>
            </a:r>
            <a:endParaRPr lang="ca-ES" sz="2000" dirty="0">
              <a:solidFill>
                <a:schemeClr val="tx1"/>
              </a:solidFill>
            </a:endParaRPr>
          </a:p>
        </p:txBody>
      </p:sp>
    </p:spTree>
    <p:extLst>
      <p:ext uri="{BB962C8B-B14F-4D97-AF65-F5344CB8AC3E}">
        <p14:creationId xmlns:p14="http://schemas.microsoft.com/office/powerpoint/2010/main" val="2217868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4870-E5CA-732B-3ACF-C5CE30FAE0A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56BBD17-1383-2BAE-141F-F6A00B29AF1E}"/>
              </a:ext>
            </a:extLst>
          </p:cNvPr>
          <p:cNvSpPr txBox="1"/>
          <p:nvPr/>
        </p:nvSpPr>
        <p:spPr>
          <a:xfrm>
            <a:off x="597312" y="809497"/>
            <a:ext cx="7613038" cy="769441"/>
          </a:xfrm>
          <a:prstGeom prst="rect">
            <a:avLst/>
          </a:prstGeom>
          <a:noFill/>
        </p:spPr>
        <p:txBody>
          <a:bodyPr wrap="square" rtlCol="0">
            <a:spAutoFit/>
          </a:bodyPr>
          <a:lstStyle/>
          <a:p>
            <a:r>
              <a:rPr lang="es-ES" sz="4400" dirty="0">
                <a:latin typeface="Bebas Neue Regular" panose="020B0606020202050201" pitchFamily="34" charset="0"/>
              </a:rPr>
              <a:t>EXPONENTIELLA </a:t>
            </a:r>
            <a:r>
              <a:rPr lang="es-ES" sz="4400" dirty="0" err="1">
                <a:latin typeface="Bebas Neue Regular" panose="020B0606020202050201" pitchFamily="34" charset="0"/>
              </a:rPr>
              <a:t>funktioner</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D207C2BC-0CA9-0447-02A8-BE4347E25C22}"/>
              </a:ext>
            </a:extLst>
          </p:cNvPr>
          <p:cNvSpPr txBox="1"/>
          <p:nvPr/>
        </p:nvSpPr>
        <p:spPr>
          <a:xfrm>
            <a:off x="597312" y="1678620"/>
            <a:ext cx="10515599" cy="476284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400" dirty="0" err="1">
                <a:solidFill>
                  <a:schemeClr val="tx1"/>
                </a:solidFill>
              </a:rPr>
              <a:t>N</a:t>
            </a:r>
            <a:r>
              <a:rPr lang="ca-ES" sz="2400" dirty="0">
                <a:solidFill>
                  <a:schemeClr val="tx1"/>
                </a:solidFill>
              </a:rPr>
              <a:t>(</a:t>
            </a:r>
            <a:r>
              <a:rPr lang="ca-ES" sz="2400" dirty="0" err="1">
                <a:solidFill>
                  <a:schemeClr val="tx1"/>
                </a:solidFill>
              </a:rPr>
              <a:t>t</a:t>
            </a:r>
            <a:r>
              <a:rPr lang="ca-ES" sz="2400" dirty="0">
                <a:solidFill>
                  <a:schemeClr val="tx1"/>
                </a:solidFill>
              </a:rPr>
              <a:t>)=N</a:t>
            </a:r>
            <a:r>
              <a:rPr lang="ca-ES" sz="2400" baseline="-25000" dirty="0">
                <a:solidFill>
                  <a:schemeClr val="tx1"/>
                </a:solidFill>
              </a:rPr>
              <a:t>0</a:t>
            </a:r>
            <a:r>
              <a:rPr lang="ca-ES" sz="2400" dirty="0">
                <a:solidFill>
                  <a:schemeClr val="tx1"/>
                </a:solidFill>
              </a:rPr>
              <a:t> ⋅2</a:t>
            </a:r>
            <a:r>
              <a:rPr lang="ca-ES" sz="2400" baseline="30000" dirty="0">
                <a:solidFill>
                  <a:schemeClr val="tx1"/>
                </a:solidFill>
              </a:rPr>
              <a:t>t</a:t>
            </a:r>
          </a:p>
          <a:p>
            <a:pPr marL="0" indent="0">
              <a:buNone/>
            </a:pPr>
            <a:endParaRPr lang="ca-ES" sz="2400" dirty="0">
              <a:solidFill>
                <a:schemeClr val="tx1"/>
              </a:solidFill>
            </a:endParaRPr>
          </a:p>
          <a:p>
            <a:pPr marL="0" indent="0">
              <a:buNone/>
            </a:pPr>
            <a:r>
              <a:rPr lang="ca-ES" sz="2400" dirty="0" err="1">
                <a:solidFill>
                  <a:schemeClr val="tx1"/>
                </a:solidFill>
              </a:rPr>
              <a:t>där</a:t>
            </a:r>
            <a:endParaRPr lang="ca-ES" sz="2400" dirty="0">
              <a:solidFill>
                <a:schemeClr val="tx1"/>
              </a:solidFill>
            </a:endParaRPr>
          </a:p>
          <a:p>
            <a:pPr marL="0" indent="0">
              <a:buNone/>
            </a:pPr>
            <a:endParaRPr lang="ca-ES" sz="2400" dirty="0">
              <a:solidFill>
                <a:schemeClr val="tx1"/>
              </a:solidFill>
            </a:endParaRPr>
          </a:p>
          <a:p>
            <a:pPr marL="0" indent="0">
              <a:buNone/>
            </a:pPr>
            <a:r>
              <a:rPr lang="ca-ES" sz="2400" dirty="0">
                <a:solidFill>
                  <a:schemeClr val="tx1"/>
                </a:solidFill>
              </a:rPr>
              <a:t>N</a:t>
            </a:r>
            <a:r>
              <a:rPr lang="ca-ES" sz="2400" baseline="-25000" dirty="0">
                <a:solidFill>
                  <a:schemeClr val="tx1"/>
                </a:solidFill>
              </a:rPr>
              <a:t>0</a:t>
            </a:r>
            <a:r>
              <a:rPr lang="ca-ES" sz="2400" dirty="0">
                <a:solidFill>
                  <a:schemeClr val="tx1"/>
                </a:solidFill>
              </a:rPr>
              <a:t> = </a:t>
            </a:r>
            <a:r>
              <a:rPr lang="ca-ES" sz="2400" dirty="0" err="1">
                <a:solidFill>
                  <a:schemeClr val="tx1"/>
                </a:solidFill>
              </a:rPr>
              <a:t>antalet</a:t>
            </a:r>
            <a:r>
              <a:rPr lang="ca-ES" sz="2400" dirty="0">
                <a:solidFill>
                  <a:schemeClr val="tx1"/>
                </a:solidFill>
              </a:rPr>
              <a:t> </a:t>
            </a:r>
            <a:r>
              <a:rPr lang="ca-ES" sz="2400" dirty="0" err="1">
                <a:solidFill>
                  <a:schemeClr val="tx1"/>
                </a:solidFill>
              </a:rPr>
              <a:t>bakterier</a:t>
            </a:r>
            <a:r>
              <a:rPr lang="ca-ES" sz="2400" dirty="0">
                <a:solidFill>
                  <a:schemeClr val="tx1"/>
                </a:solidFill>
              </a:rPr>
              <a:t> i </a:t>
            </a:r>
            <a:r>
              <a:rPr lang="ca-ES" sz="2400" dirty="0" err="1">
                <a:solidFill>
                  <a:schemeClr val="tx1"/>
                </a:solidFill>
              </a:rPr>
              <a:t>början</a:t>
            </a:r>
            <a:r>
              <a:rPr lang="ca-ES" sz="2400" dirty="0">
                <a:solidFill>
                  <a:schemeClr val="tx1"/>
                </a:solidFill>
              </a:rPr>
              <a:t> </a:t>
            </a:r>
          </a:p>
          <a:p>
            <a:pPr marL="0" indent="0">
              <a:buNone/>
            </a:pPr>
            <a:r>
              <a:rPr lang="ca-ES" sz="2400" dirty="0" err="1">
                <a:solidFill>
                  <a:schemeClr val="tx1"/>
                </a:solidFill>
              </a:rPr>
              <a:t>t</a:t>
            </a:r>
            <a:r>
              <a:rPr lang="ca-ES" sz="2400" dirty="0">
                <a:solidFill>
                  <a:schemeClr val="tx1"/>
                </a:solidFill>
              </a:rPr>
              <a:t> = </a:t>
            </a:r>
            <a:r>
              <a:rPr lang="ca-ES" sz="2400" dirty="0" err="1">
                <a:solidFill>
                  <a:schemeClr val="tx1"/>
                </a:solidFill>
              </a:rPr>
              <a:t>tid</a:t>
            </a:r>
            <a:r>
              <a:rPr lang="ca-ES" sz="2400" dirty="0">
                <a:solidFill>
                  <a:schemeClr val="tx1"/>
                </a:solidFill>
              </a:rPr>
              <a:t> (</a:t>
            </a:r>
            <a:r>
              <a:rPr lang="ca-ES" sz="2400" dirty="0" err="1">
                <a:solidFill>
                  <a:schemeClr val="tx1"/>
                </a:solidFill>
              </a:rPr>
              <a:t>antal</a:t>
            </a:r>
            <a:r>
              <a:rPr lang="ca-ES" sz="2400" dirty="0">
                <a:solidFill>
                  <a:schemeClr val="tx1"/>
                </a:solidFill>
              </a:rPr>
              <a:t> </a:t>
            </a:r>
            <a:r>
              <a:rPr lang="ca-ES" sz="2400" dirty="0" err="1">
                <a:solidFill>
                  <a:schemeClr val="tx1"/>
                </a:solidFill>
              </a:rPr>
              <a:t>fördubblingsperioder</a:t>
            </a:r>
            <a:r>
              <a:rPr lang="ca-ES" sz="2400" dirty="0">
                <a:solidFill>
                  <a:schemeClr val="tx1"/>
                </a:solidFill>
              </a:rPr>
              <a:t>)</a:t>
            </a: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b="1" dirty="0">
              <a:solidFill>
                <a:schemeClr val="tx1"/>
              </a:solidFill>
            </a:endParaRPr>
          </a:p>
        </p:txBody>
      </p:sp>
      <p:pic>
        <p:nvPicPr>
          <p:cNvPr id="11" name="Gráfico 10">
            <a:extLst>
              <a:ext uri="{FF2B5EF4-FFF2-40B4-BE49-F238E27FC236}">
                <a16:creationId xmlns:a16="http://schemas.microsoft.com/office/drawing/2014/main" id="{9EAD8EAE-D353-8E6E-D2EE-8312FC8A79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89A2007-ECE9-4943-8C46-9AEB0CD186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C97E965-0A74-E5FC-2138-F9B1A6C25C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40FB56D-9B49-F7B0-65E7-05695F3AE0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2" name="Tabell 1">
            <a:extLst>
              <a:ext uri="{FF2B5EF4-FFF2-40B4-BE49-F238E27FC236}">
                <a16:creationId xmlns:a16="http://schemas.microsoft.com/office/drawing/2014/main" id="{74D70251-2EA5-2359-4F8B-78D5ED8C02FA}"/>
              </a:ext>
            </a:extLst>
          </p:cNvPr>
          <p:cNvGraphicFramePr>
            <a:graphicFrameLocks noGrp="1"/>
          </p:cNvGraphicFramePr>
          <p:nvPr>
            <p:extLst>
              <p:ext uri="{D42A27DB-BD31-4B8C-83A1-F6EECF244321}">
                <p14:modId xmlns:p14="http://schemas.microsoft.com/office/powerpoint/2010/main" val="477933481"/>
              </p:ext>
            </p:extLst>
          </p:nvPr>
        </p:nvGraphicFramePr>
        <p:xfrm>
          <a:off x="6096000" y="1813750"/>
          <a:ext cx="5221112" cy="4032252"/>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429475822"/>
                    </a:ext>
                  </a:extLst>
                </a:gridCol>
                <a:gridCol w="2610556">
                  <a:extLst>
                    <a:ext uri="{9D8B030D-6E8A-4147-A177-3AD203B41FA5}">
                      <a16:colId xmlns:a16="http://schemas.microsoft.com/office/drawing/2014/main" val="1747944378"/>
                    </a:ext>
                  </a:extLst>
                </a:gridCol>
              </a:tblGrid>
              <a:tr h="672042">
                <a:tc>
                  <a:txBody>
                    <a:bodyPr/>
                    <a:lstStyle/>
                    <a:p>
                      <a:r>
                        <a:rPr lang="sv-SE" sz="1800" b="1" i="0" u="none" strike="noStrike" dirty="0">
                          <a:solidFill>
                            <a:srgbClr val="000000"/>
                          </a:solidFill>
                          <a:effectLst/>
                          <a:latin typeface="Poppins" pitchFamily="2" charset="77"/>
                        </a:rPr>
                        <a:t>Tidsintervall (t)</a:t>
                      </a:r>
                      <a:endParaRPr lang="sv-SE" dirty="0"/>
                    </a:p>
                  </a:txBody>
                  <a:tcPr anchor="ctr"/>
                </a:tc>
                <a:tc>
                  <a:txBody>
                    <a:bodyPr/>
                    <a:lstStyle/>
                    <a:p>
                      <a:r>
                        <a:rPr lang="sv-SE" sz="1800" b="1" i="0" u="none" strike="noStrike" dirty="0">
                          <a:solidFill>
                            <a:srgbClr val="000000"/>
                          </a:solidFill>
                          <a:effectLst/>
                          <a:latin typeface="Poppins" pitchFamily="2" charset="77"/>
                        </a:rPr>
                        <a:t>Antal bakterier (N)</a:t>
                      </a:r>
                      <a:endParaRPr lang="sv-SE" dirty="0"/>
                    </a:p>
                  </a:txBody>
                  <a:tcPr anchor="ctr"/>
                </a:tc>
                <a:extLst>
                  <a:ext uri="{0D108BD9-81ED-4DB2-BD59-A6C34878D82A}">
                    <a16:rowId xmlns:a16="http://schemas.microsoft.com/office/drawing/2014/main" val="2623843656"/>
                  </a:ext>
                </a:extLst>
              </a:tr>
              <a:tr h="672042">
                <a:tc>
                  <a:txBody>
                    <a:bodyPr/>
                    <a:lstStyle/>
                    <a:p>
                      <a:r>
                        <a:rPr lang="sv-SE" dirty="0"/>
                        <a:t>0</a:t>
                      </a:r>
                    </a:p>
                  </a:txBody>
                  <a:tcPr anchor="ctr"/>
                </a:tc>
                <a:tc>
                  <a:txBody>
                    <a:bodyPr/>
                    <a:lstStyle/>
                    <a:p>
                      <a:r>
                        <a:rPr lang="sv-SE" dirty="0"/>
                        <a:t>5</a:t>
                      </a:r>
                    </a:p>
                  </a:txBody>
                  <a:tcPr anchor="ctr"/>
                </a:tc>
                <a:extLst>
                  <a:ext uri="{0D108BD9-81ED-4DB2-BD59-A6C34878D82A}">
                    <a16:rowId xmlns:a16="http://schemas.microsoft.com/office/drawing/2014/main" val="3358373325"/>
                  </a:ext>
                </a:extLst>
              </a:tr>
              <a:tr h="672042">
                <a:tc>
                  <a:txBody>
                    <a:bodyPr/>
                    <a:lstStyle/>
                    <a:p>
                      <a:r>
                        <a:rPr lang="sv-SE" dirty="0"/>
                        <a:t>1</a:t>
                      </a:r>
                    </a:p>
                  </a:txBody>
                  <a:tcPr anchor="ctr"/>
                </a:tc>
                <a:tc>
                  <a:txBody>
                    <a:bodyPr/>
                    <a:lstStyle/>
                    <a:p>
                      <a:r>
                        <a:rPr lang="sv-SE" dirty="0"/>
                        <a:t>10</a:t>
                      </a:r>
                    </a:p>
                  </a:txBody>
                  <a:tcPr anchor="ctr"/>
                </a:tc>
                <a:extLst>
                  <a:ext uri="{0D108BD9-81ED-4DB2-BD59-A6C34878D82A}">
                    <a16:rowId xmlns:a16="http://schemas.microsoft.com/office/drawing/2014/main" val="1177692985"/>
                  </a:ext>
                </a:extLst>
              </a:tr>
              <a:tr h="672042">
                <a:tc>
                  <a:txBody>
                    <a:bodyPr/>
                    <a:lstStyle/>
                    <a:p>
                      <a:r>
                        <a:rPr lang="sv-SE" dirty="0"/>
                        <a:t>2</a:t>
                      </a:r>
                    </a:p>
                  </a:txBody>
                  <a:tcPr anchor="ctr"/>
                </a:tc>
                <a:tc>
                  <a:txBody>
                    <a:bodyPr/>
                    <a:lstStyle/>
                    <a:p>
                      <a:r>
                        <a:rPr lang="sv-SE" dirty="0"/>
                        <a:t>20</a:t>
                      </a:r>
                    </a:p>
                  </a:txBody>
                  <a:tcPr anchor="ctr"/>
                </a:tc>
                <a:extLst>
                  <a:ext uri="{0D108BD9-81ED-4DB2-BD59-A6C34878D82A}">
                    <a16:rowId xmlns:a16="http://schemas.microsoft.com/office/drawing/2014/main" val="2056235989"/>
                  </a:ext>
                </a:extLst>
              </a:tr>
              <a:tr h="672042">
                <a:tc>
                  <a:txBody>
                    <a:bodyPr/>
                    <a:lstStyle/>
                    <a:p>
                      <a:r>
                        <a:rPr lang="sv-SE" dirty="0"/>
                        <a:t>3</a:t>
                      </a:r>
                    </a:p>
                  </a:txBody>
                  <a:tcPr anchor="ctr"/>
                </a:tc>
                <a:tc>
                  <a:txBody>
                    <a:bodyPr/>
                    <a:lstStyle/>
                    <a:p>
                      <a:r>
                        <a:rPr lang="sv-SE" dirty="0"/>
                        <a:t>40</a:t>
                      </a:r>
                    </a:p>
                  </a:txBody>
                  <a:tcPr anchor="ctr"/>
                </a:tc>
                <a:extLst>
                  <a:ext uri="{0D108BD9-81ED-4DB2-BD59-A6C34878D82A}">
                    <a16:rowId xmlns:a16="http://schemas.microsoft.com/office/drawing/2014/main" val="3863339955"/>
                  </a:ext>
                </a:extLst>
              </a:tr>
              <a:tr h="672042">
                <a:tc>
                  <a:txBody>
                    <a:bodyPr/>
                    <a:lstStyle/>
                    <a:p>
                      <a:r>
                        <a:rPr lang="sv-SE" dirty="0"/>
                        <a:t>4</a:t>
                      </a:r>
                    </a:p>
                  </a:txBody>
                  <a:tcPr anchor="ctr"/>
                </a:tc>
                <a:tc>
                  <a:txBody>
                    <a:bodyPr/>
                    <a:lstStyle/>
                    <a:p>
                      <a:r>
                        <a:rPr lang="sv-SE" dirty="0"/>
                        <a:t>80</a:t>
                      </a:r>
                    </a:p>
                  </a:txBody>
                  <a:tcPr anchor="ctr"/>
                </a:tc>
                <a:extLst>
                  <a:ext uri="{0D108BD9-81ED-4DB2-BD59-A6C34878D82A}">
                    <a16:rowId xmlns:a16="http://schemas.microsoft.com/office/drawing/2014/main" val="2676350228"/>
                  </a:ext>
                </a:extLst>
              </a:tr>
            </a:tbl>
          </a:graphicData>
        </a:graphic>
      </p:graphicFrame>
    </p:spTree>
    <p:extLst>
      <p:ext uri="{BB962C8B-B14F-4D97-AF65-F5344CB8AC3E}">
        <p14:creationId xmlns:p14="http://schemas.microsoft.com/office/powerpoint/2010/main" val="1881964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E7D8542B-30D3-75A0-85FB-1D99246AB1AA}"/>
              </a:ext>
            </a:extLst>
          </p:cNvPr>
          <p:cNvSpPr txBox="1"/>
          <p:nvPr/>
        </p:nvSpPr>
        <p:spPr>
          <a:xfrm>
            <a:off x="512064" y="6140303"/>
            <a:ext cx="6096000" cy="923330"/>
          </a:xfrm>
          <a:prstGeom prst="rect">
            <a:avLst/>
          </a:prstGeom>
          <a:noFill/>
        </p:spPr>
        <p:txBody>
          <a:bodyPr wrap="square">
            <a:spAutoFit/>
          </a:bodyPr>
          <a:lstStyle/>
          <a:p>
            <a:r>
              <a:rPr lang="sv-SE" i="1" u="sng" dirty="0">
                <a:hlinkClick r:id="rId3"/>
              </a:rPr>
              <a:t>https://www.youtube.com/watch?v=Qk33zVR_I48</a:t>
            </a:r>
            <a:endParaRPr lang="sv-SE" dirty="0"/>
          </a:p>
          <a:p>
            <a:br>
              <a:rPr lang="sv-SE" dirty="0"/>
            </a:br>
            <a:endParaRPr lang="sv-SE" dirty="0"/>
          </a:p>
        </p:txBody>
      </p:sp>
      <p:pic>
        <p:nvPicPr>
          <p:cNvPr id="7" name="Onlinemedia 6" descr="Exponential Growth">
            <a:hlinkClick r:id="" action="ppaction://media"/>
            <a:extLst>
              <a:ext uri="{FF2B5EF4-FFF2-40B4-BE49-F238E27FC236}">
                <a16:creationId xmlns:a16="http://schemas.microsoft.com/office/drawing/2014/main" id="{897E182D-C4D1-0816-A8A9-A9F78C24B185}"/>
              </a:ext>
            </a:extLst>
          </p:cNvPr>
          <p:cNvPicPr>
            <a:picLocks noRot="1" noChangeAspect="1"/>
          </p:cNvPicPr>
          <p:nvPr>
            <a:videoFile r:link="rId1"/>
          </p:nvPr>
        </p:nvPicPr>
        <p:blipFill>
          <a:blip r:embed="rId4"/>
          <a:stretch>
            <a:fillRect/>
          </a:stretch>
        </p:blipFill>
        <p:spPr>
          <a:xfrm>
            <a:off x="512064" y="1638554"/>
            <a:ext cx="7219696" cy="4079128"/>
          </a:xfrm>
          <a:prstGeom prst="rect">
            <a:avLst/>
          </a:prstGeom>
        </p:spPr>
      </p:pic>
      <p:sp>
        <p:nvSpPr>
          <p:cNvPr id="8" name="CuadroTexto 5">
            <a:extLst>
              <a:ext uri="{FF2B5EF4-FFF2-40B4-BE49-F238E27FC236}">
                <a16:creationId xmlns:a16="http://schemas.microsoft.com/office/drawing/2014/main" id="{0A6702C9-02CE-3A52-526D-6A14183BF350}"/>
              </a:ext>
            </a:extLst>
          </p:cNvPr>
          <p:cNvSpPr txBox="1"/>
          <p:nvPr/>
        </p:nvSpPr>
        <p:spPr>
          <a:xfrm>
            <a:off x="597311" y="809497"/>
            <a:ext cx="9088555" cy="769441"/>
          </a:xfrm>
          <a:prstGeom prst="rect">
            <a:avLst/>
          </a:prstGeom>
          <a:noFill/>
        </p:spPr>
        <p:txBody>
          <a:bodyPr wrap="square" rtlCol="0">
            <a:spAutoFit/>
          </a:bodyPr>
          <a:lstStyle/>
          <a:p>
            <a:r>
              <a:rPr lang="es-ES" sz="4400" dirty="0" err="1">
                <a:latin typeface="Bebas Neue Regular" panose="020B0606020202050201" pitchFamily="34" charset="0"/>
              </a:rPr>
              <a:t>Exponentiell</a:t>
            </a:r>
            <a:r>
              <a:rPr lang="es-ES" sz="4400" dirty="0">
                <a:latin typeface="Bebas Neue Regular" panose="020B0606020202050201" pitchFamily="34" charset="0"/>
              </a:rPr>
              <a:t> </a:t>
            </a:r>
            <a:r>
              <a:rPr lang="es-ES" sz="4400" dirty="0" err="1">
                <a:latin typeface="Bebas Neue Regular" panose="020B0606020202050201" pitchFamily="34" charset="0"/>
              </a:rPr>
              <a:t>tillväxt</a:t>
            </a:r>
            <a:r>
              <a:rPr lang="es-ES" sz="4400" dirty="0">
                <a:latin typeface="Bebas Neue Regular" panose="020B0606020202050201" pitchFamily="34" charset="0"/>
              </a:rPr>
              <a:t> (3 min)</a:t>
            </a:r>
          </a:p>
        </p:txBody>
      </p:sp>
    </p:spTree>
    <p:extLst>
      <p:ext uri="{BB962C8B-B14F-4D97-AF65-F5344CB8AC3E}">
        <p14:creationId xmlns:p14="http://schemas.microsoft.com/office/powerpoint/2010/main" val="29110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AAF4548-B9A5-3A47-E6C1-60949C28E7EF}"/>
              </a:ext>
            </a:extLst>
          </p:cNvPr>
          <p:cNvSpPr txBox="1"/>
          <p:nvPr/>
        </p:nvSpPr>
        <p:spPr>
          <a:xfrm>
            <a:off x="597311" y="809497"/>
            <a:ext cx="9088555" cy="769441"/>
          </a:xfrm>
          <a:prstGeom prst="rect">
            <a:avLst/>
          </a:prstGeom>
          <a:noFill/>
        </p:spPr>
        <p:txBody>
          <a:bodyPr wrap="square" rtlCol="0">
            <a:spAutoFit/>
          </a:bodyPr>
          <a:lstStyle/>
          <a:p>
            <a:r>
              <a:rPr lang="es-ES" sz="4400" dirty="0" err="1">
                <a:latin typeface="Bebas Neue Regular" panose="020B0606020202050201" pitchFamily="34" charset="0"/>
              </a:rPr>
              <a:t>Exponentiell</a:t>
            </a:r>
            <a:r>
              <a:rPr lang="es-ES" sz="4400" dirty="0">
                <a:latin typeface="Bebas Neue Regular" panose="020B0606020202050201" pitchFamily="34" charset="0"/>
              </a:rPr>
              <a:t> </a:t>
            </a:r>
            <a:r>
              <a:rPr lang="es-ES" sz="4400" dirty="0" err="1">
                <a:latin typeface="Bebas Neue Regular" panose="020B0606020202050201" pitchFamily="34" charset="0"/>
              </a:rPr>
              <a:t>tillväxt</a:t>
            </a:r>
            <a:r>
              <a:rPr lang="es-ES" sz="4400" dirty="0">
                <a:latin typeface="Bebas Neue Regular" panose="020B0606020202050201" pitchFamily="34" charset="0"/>
              </a:rPr>
              <a:t> (5 min)</a:t>
            </a:r>
          </a:p>
        </p:txBody>
      </p:sp>
      <p:pic>
        <p:nvPicPr>
          <p:cNvPr id="11" name="Gráfico 10">
            <a:extLst>
              <a:ext uri="{FF2B5EF4-FFF2-40B4-BE49-F238E27FC236}">
                <a16:creationId xmlns:a16="http://schemas.microsoft.com/office/drawing/2014/main" id="{38540A3E-64D9-C226-3F23-C40DE4795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7712938-6268-9B06-54D1-DE0C03F58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26C7082-54A1-C6C2-FB9E-DF73812EA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6827A75-F081-C365-2362-B1541D04A9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4" name="textruta 3">
            <a:extLst>
              <a:ext uri="{FF2B5EF4-FFF2-40B4-BE49-F238E27FC236}">
                <a16:creationId xmlns:a16="http://schemas.microsoft.com/office/drawing/2014/main" id="{CE6D53F1-F499-262F-1E36-6A3B2EB62D4A}"/>
              </a:ext>
            </a:extLst>
          </p:cNvPr>
          <p:cNvSpPr txBox="1"/>
          <p:nvPr/>
        </p:nvSpPr>
        <p:spPr>
          <a:xfrm>
            <a:off x="499775" y="6190050"/>
            <a:ext cx="7721499" cy="369332"/>
          </a:xfrm>
          <a:prstGeom prst="rect">
            <a:avLst/>
          </a:prstGeom>
          <a:noFill/>
        </p:spPr>
        <p:txBody>
          <a:bodyPr wrap="square" rtlCol="0">
            <a:spAutoFit/>
          </a:bodyPr>
          <a:lstStyle/>
          <a:p>
            <a:pPr fontAlgn="base"/>
            <a:r>
              <a:rPr lang="sv-SE" i="1" u="sng" dirty="0">
                <a:hlinkClick r:id="rId11"/>
              </a:rPr>
              <a:t>https://www.youtube.com/watch?v=0BSaMH4hINY</a:t>
            </a:r>
            <a:endParaRPr lang="sv-SE" i="1" dirty="0"/>
          </a:p>
        </p:txBody>
      </p:sp>
      <p:pic>
        <p:nvPicPr>
          <p:cNvPr id="2" name="Onlinemedia 1" descr="Exponential Growth: a Commonsense Explanation.">
            <a:hlinkClick r:id="" action="ppaction://media"/>
            <a:extLst>
              <a:ext uri="{FF2B5EF4-FFF2-40B4-BE49-F238E27FC236}">
                <a16:creationId xmlns:a16="http://schemas.microsoft.com/office/drawing/2014/main" id="{F77B788A-7903-1923-FAFB-68F0BD1BC9C8}"/>
              </a:ext>
            </a:extLst>
          </p:cNvPr>
          <p:cNvPicPr>
            <a:picLocks noRot="1" noChangeAspect="1"/>
          </p:cNvPicPr>
          <p:nvPr>
            <a:videoFile r:link="rId1"/>
          </p:nvPr>
        </p:nvPicPr>
        <p:blipFill>
          <a:blip r:embed="rId12"/>
          <a:stretch>
            <a:fillRect/>
          </a:stretch>
        </p:blipFill>
        <p:spPr>
          <a:xfrm>
            <a:off x="597311" y="1731844"/>
            <a:ext cx="7022689" cy="3967819"/>
          </a:xfrm>
          <a:prstGeom prst="rect">
            <a:avLst/>
          </a:prstGeom>
        </p:spPr>
      </p:pic>
    </p:spTree>
    <p:extLst>
      <p:ext uri="{BB962C8B-B14F-4D97-AF65-F5344CB8AC3E}">
        <p14:creationId xmlns:p14="http://schemas.microsoft.com/office/powerpoint/2010/main" val="338508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69DC1-8A0F-EB69-E8EF-13BB869DDC9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568E0F6-D6EA-F55F-50FA-5436314E3BAB}"/>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(20 MIN) </a:t>
            </a:r>
            <a:r>
              <a:rPr lang="es-ES" sz="4400" dirty="0" err="1">
                <a:latin typeface="Bebas Neue Regular" panose="020B0606020202050201" pitchFamily="34" charset="0"/>
              </a:rPr>
              <a:t>räkna</a:t>
            </a:r>
            <a:r>
              <a:rPr lang="es-ES" sz="4400" dirty="0">
                <a:latin typeface="Bebas Neue Regular" panose="020B0606020202050201" pitchFamily="34" charset="0"/>
              </a:rPr>
              <a:t> </a:t>
            </a:r>
            <a:r>
              <a:rPr lang="es-ES" sz="4400" dirty="0" err="1">
                <a:latin typeface="Bebas Neue Regular" panose="020B0606020202050201" pitchFamily="34" charset="0"/>
              </a:rPr>
              <a:t>själv</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E2BEDE6F-ACCE-F3E0-7A63-12D8B44BB87F}"/>
              </a:ext>
            </a:extLst>
          </p:cNvPr>
          <p:cNvSpPr txBox="1"/>
          <p:nvPr/>
        </p:nvSpPr>
        <p:spPr>
          <a:xfrm>
            <a:off x="597312" y="1678620"/>
            <a:ext cx="5498687" cy="503214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400" dirty="0" err="1">
                <a:solidFill>
                  <a:schemeClr val="tx1"/>
                </a:solidFill>
              </a:rPr>
              <a:t>Välj</a:t>
            </a:r>
            <a:r>
              <a:rPr lang="ca-ES" sz="2400" dirty="0">
                <a:solidFill>
                  <a:schemeClr val="tx1"/>
                </a:solidFill>
              </a:rPr>
              <a:t> nu </a:t>
            </a:r>
            <a:r>
              <a:rPr lang="ca-ES" sz="2400" dirty="0" err="1">
                <a:solidFill>
                  <a:schemeClr val="tx1"/>
                </a:solidFill>
              </a:rPr>
              <a:t>ett</a:t>
            </a:r>
            <a:r>
              <a:rPr lang="ca-ES" sz="2400" dirty="0">
                <a:solidFill>
                  <a:schemeClr val="tx1"/>
                </a:solidFill>
              </a:rPr>
              <a:t> </a:t>
            </a:r>
            <a:r>
              <a:rPr lang="ca-ES" sz="2400" dirty="0" err="1">
                <a:solidFill>
                  <a:schemeClr val="tx1"/>
                </a:solidFill>
              </a:rPr>
              <a:t>eget</a:t>
            </a:r>
            <a:r>
              <a:rPr lang="ca-ES" sz="2400" dirty="0">
                <a:solidFill>
                  <a:schemeClr val="tx1"/>
                </a:solidFill>
              </a:rPr>
              <a:t> </a:t>
            </a:r>
            <a:r>
              <a:rPr lang="ca-ES" sz="2400" dirty="0" err="1">
                <a:solidFill>
                  <a:schemeClr val="tx1"/>
                </a:solidFill>
              </a:rPr>
              <a:t>startvärde</a:t>
            </a:r>
            <a:r>
              <a:rPr lang="ca-ES" sz="2400" dirty="0">
                <a:solidFill>
                  <a:schemeClr val="tx1"/>
                </a:solidFill>
              </a:rPr>
              <a:t> </a:t>
            </a:r>
            <a:r>
              <a:rPr lang="ca-ES" sz="2400" dirty="0" err="1">
                <a:solidFill>
                  <a:schemeClr val="tx1"/>
                </a:solidFill>
              </a:rPr>
              <a:t>för</a:t>
            </a:r>
            <a:r>
              <a:rPr lang="ca-ES" sz="2400" dirty="0">
                <a:solidFill>
                  <a:schemeClr val="tx1"/>
                </a:solidFill>
              </a:rPr>
              <a:t> </a:t>
            </a:r>
            <a:r>
              <a:rPr lang="ca-ES" sz="2400" dirty="0" err="1">
                <a:solidFill>
                  <a:schemeClr val="tx1"/>
                </a:solidFill>
              </a:rPr>
              <a:t>antalet</a:t>
            </a:r>
            <a:r>
              <a:rPr lang="ca-ES" sz="2400" dirty="0">
                <a:solidFill>
                  <a:schemeClr val="tx1"/>
                </a:solidFill>
              </a:rPr>
              <a:t> </a:t>
            </a:r>
            <a:r>
              <a:rPr lang="ca-ES" sz="2400" dirty="0" err="1">
                <a:solidFill>
                  <a:schemeClr val="tx1"/>
                </a:solidFill>
              </a:rPr>
              <a:t>bakterier</a:t>
            </a:r>
            <a:r>
              <a:rPr lang="ca-ES" sz="2400" dirty="0">
                <a:solidFill>
                  <a:schemeClr val="tx1"/>
                </a:solidFill>
              </a:rPr>
              <a:t> </a:t>
            </a:r>
            <a:r>
              <a:rPr lang="ca-ES" sz="2400" dirty="0" err="1">
                <a:solidFill>
                  <a:schemeClr val="tx1"/>
                </a:solidFill>
              </a:rPr>
              <a:t>och</a:t>
            </a:r>
            <a:r>
              <a:rPr lang="ca-ES" sz="2400" dirty="0">
                <a:solidFill>
                  <a:schemeClr val="tx1"/>
                </a:solidFill>
              </a:rPr>
              <a:t> </a:t>
            </a:r>
            <a:r>
              <a:rPr lang="ca-ES" sz="2400" dirty="0" err="1">
                <a:solidFill>
                  <a:schemeClr val="tx1"/>
                </a:solidFill>
              </a:rPr>
              <a:t>gör</a:t>
            </a:r>
            <a:r>
              <a:rPr lang="ca-ES" sz="2400" dirty="0">
                <a:solidFill>
                  <a:schemeClr val="tx1"/>
                </a:solidFill>
              </a:rPr>
              <a:t> en </a:t>
            </a:r>
            <a:r>
              <a:rPr lang="ca-ES" sz="2400" dirty="0" err="1">
                <a:solidFill>
                  <a:schemeClr val="tx1"/>
                </a:solidFill>
              </a:rPr>
              <a:t>egen</a:t>
            </a:r>
            <a:r>
              <a:rPr lang="ca-ES" sz="2400" dirty="0">
                <a:solidFill>
                  <a:schemeClr val="tx1"/>
                </a:solidFill>
              </a:rPr>
              <a:t> </a:t>
            </a:r>
            <a:r>
              <a:rPr lang="ca-ES" sz="2400" dirty="0" err="1">
                <a:solidFill>
                  <a:schemeClr val="tx1"/>
                </a:solidFill>
              </a:rPr>
              <a:t>tabell</a:t>
            </a:r>
            <a:endParaRPr lang="ca-ES" sz="2400" dirty="0">
              <a:solidFill>
                <a:schemeClr val="tx1"/>
              </a:solidFill>
            </a:endParaRPr>
          </a:p>
          <a:p>
            <a:pPr marL="0" indent="0">
              <a:buNone/>
            </a:pPr>
            <a:endParaRPr lang="ca-ES" sz="2400" dirty="0">
              <a:solidFill>
                <a:schemeClr val="tx1"/>
              </a:solidFill>
            </a:endParaRPr>
          </a:p>
          <a:p>
            <a:pPr marL="0" indent="0">
              <a:buNone/>
            </a:pPr>
            <a:r>
              <a:rPr lang="ca-ES" sz="2400" dirty="0" err="1">
                <a:solidFill>
                  <a:schemeClr val="tx1"/>
                </a:solidFill>
              </a:rPr>
              <a:t>N</a:t>
            </a:r>
            <a:r>
              <a:rPr lang="ca-ES" sz="2400" dirty="0">
                <a:solidFill>
                  <a:schemeClr val="tx1"/>
                </a:solidFill>
              </a:rPr>
              <a:t>(</a:t>
            </a:r>
            <a:r>
              <a:rPr lang="ca-ES" sz="2400" dirty="0" err="1">
                <a:solidFill>
                  <a:schemeClr val="tx1"/>
                </a:solidFill>
              </a:rPr>
              <a:t>t</a:t>
            </a:r>
            <a:r>
              <a:rPr lang="ca-ES" sz="2400" dirty="0">
                <a:solidFill>
                  <a:schemeClr val="tx1"/>
                </a:solidFill>
              </a:rPr>
              <a:t>)=N</a:t>
            </a:r>
            <a:r>
              <a:rPr lang="ca-ES" sz="2400" baseline="-25000" dirty="0">
                <a:solidFill>
                  <a:schemeClr val="tx1"/>
                </a:solidFill>
              </a:rPr>
              <a:t>0</a:t>
            </a:r>
            <a:r>
              <a:rPr lang="ca-ES" sz="2400" dirty="0">
                <a:solidFill>
                  <a:schemeClr val="tx1"/>
                </a:solidFill>
              </a:rPr>
              <a:t> ⋅ 2</a:t>
            </a:r>
            <a:r>
              <a:rPr lang="ca-ES" sz="2400" baseline="30000" dirty="0">
                <a:solidFill>
                  <a:schemeClr val="tx1"/>
                </a:solidFill>
              </a:rPr>
              <a:t>t</a:t>
            </a:r>
          </a:p>
          <a:p>
            <a:pPr marL="0" indent="0">
              <a:buNone/>
            </a:pPr>
            <a:endParaRPr lang="ca-ES" sz="2400" dirty="0">
              <a:solidFill>
                <a:schemeClr val="tx1"/>
              </a:solidFill>
            </a:endParaRPr>
          </a:p>
          <a:p>
            <a:pPr marL="0" indent="0">
              <a:buNone/>
            </a:pPr>
            <a:r>
              <a:rPr lang="ca-ES" sz="2400" dirty="0">
                <a:solidFill>
                  <a:schemeClr val="tx1"/>
                </a:solidFill>
              </a:rPr>
              <a:t>N</a:t>
            </a:r>
            <a:r>
              <a:rPr lang="ca-ES" sz="2400" baseline="-25000" dirty="0">
                <a:solidFill>
                  <a:schemeClr val="tx1"/>
                </a:solidFill>
              </a:rPr>
              <a:t>0</a:t>
            </a:r>
            <a:r>
              <a:rPr lang="ca-ES" sz="2400" dirty="0">
                <a:solidFill>
                  <a:schemeClr val="tx1"/>
                </a:solidFill>
              </a:rPr>
              <a:t> = </a:t>
            </a:r>
            <a:r>
              <a:rPr lang="ca-ES" sz="2400" dirty="0" err="1">
                <a:solidFill>
                  <a:schemeClr val="tx1"/>
                </a:solidFill>
              </a:rPr>
              <a:t>antalet</a:t>
            </a:r>
            <a:r>
              <a:rPr lang="ca-ES" sz="2400" dirty="0">
                <a:solidFill>
                  <a:schemeClr val="tx1"/>
                </a:solidFill>
              </a:rPr>
              <a:t> </a:t>
            </a:r>
            <a:r>
              <a:rPr lang="ca-ES" sz="2400" dirty="0" err="1">
                <a:solidFill>
                  <a:schemeClr val="tx1"/>
                </a:solidFill>
              </a:rPr>
              <a:t>bakterier</a:t>
            </a:r>
            <a:r>
              <a:rPr lang="ca-ES" sz="2400" dirty="0">
                <a:solidFill>
                  <a:schemeClr val="tx1"/>
                </a:solidFill>
              </a:rPr>
              <a:t> i </a:t>
            </a:r>
            <a:r>
              <a:rPr lang="ca-ES" sz="2400" dirty="0" err="1">
                <a:solidFill>
                  <a:schemeClr val="tx1"/>
                </a:solidFill>
              </a:rPr>
              <a:t>början</a:t>
            </a:r>
            <a:r>
              <a:rPr lang="ca-ES" sz="2400" dirty="0">
                <a:solidFill>
                  <a:schemeClr val="tx1"/>
                </a:solidFill>
              </a:rPr>
              <a:t> </a:t>
            </a:r>
          </a:p>
          <a:p>
            <a:pPr marL="0" indent="0">
              <a:buNone/>
            </a:pPr>
            <a:r>
              <a:rPr lang="ca-ES" sz="2400" dirty="0" err="1">
                <a:solidFill>
                  <a:schemeClr val="tx1"/>
                </a:solidFill>
              </a:rPr>
              <a:t>t</a:t>
            </a:r>
            <a:r>
              <a:rPr lang="ca-ES" sz="2400" dirty="0">
                <a:solidFill>
                  <a:schemeClr val="tx1"/>
                </a:solidFill>
              </a:rPr>
              <a:t> = </a:t>
            </a:r>
            <a:r>
              <a:rPr lang="ca-ES" sz="2400" dirty="0" err="1">
                <a:solidFill>
                  <a:schemeClr val="tx1"/>
                </a:solidFill>
              </a:rPr>
              <a:t>tid</a:t>
            </a:r>
            <a:r>
              <a:rPr lang="ca-ES" sz="2400" dirty="0">
                <a:solidFill>
                  <a:schemeClr val="tx1"/>
                </a:solidFill>
              </a:rPr>
              <a:t> (</a:t>
            </a:r>
            <a:r>
              <a:rPr lang="ca-ES" sz="2400" dirty="0" err="1">
                <a:solidFill>
                  <a:schemeClr val="tx1"/>
                </a:solidFill>
              </a:rPr>
              <a:t>antalet</a:t>
            </a:r>
            <a:r>
              <a:rPr lang="ca-ES" sz="2400" dirty="0">
                <a:solidFill>
                  <a:schemeClr val="tx1"/>
                </a:solidFill>
              </a:rPr>
              <a:t> </a:t>
            </a:r>
            <a:r>
              <a:rPr lang="ca-ES" sz="2400" dirty="0" err="1">
                <a:solidFill>
                  <a:schemeClr val="tx1"/>
                </a:solidFill>
              </a:rPr>
              <a:t>färdubblings-perioder</a:t>
            </a:r>
            <a:r>
              <a:rPr lang="ca-ES" sz="2400" dirty="0">
                <a:solidFill>
                  <a:schemeClr val="tx1"/>
                </a:solidFill>
              </a:rPr>
              <a:t>)</a:t>
            </a:r>
          </a:p>
        </p:txBody>
      </p:sp>
      <p:pic>
        <p:nvPicPr>
          <p:cNvPr id="11" name="Gráfico 10">
            <a:extLst>
              <a:ext uri="{FF2B5EF4-FFF2-40B4-BE49-F238E27FC236}">
                <a16:creationId xmlns:a16="http://schemas.microsoft.com/office/drawing/2014/main" id="{09E796DD-865D-B175-A1CD-B9B67238D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13D2896-B002-B3EA-069C-8696A95C7A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082CDB1F-7832-29F0-71F8-1C2A886582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918CCF3E-AB13-1571-1A21-53D9D611C3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2" name="Tabell 1">
            <a:extLst>
              <a:ext uri="{FF2B5EF4-FFF2-40B4-BE49-F238E27FC236}">
                <a16:creationId xmlns:a16="http://schemas.microsoft.com/office/drawing/2014/main" id="{02891B9E-A853-C4A2-C701-EE24F6927D68}"/>
              </a:ext>
            </a:extLst>
          </p:cNvPr>
          <p:cNvGraphicFramePr>
            <a:graphicFrameLocks noGrp="1"/>
          </p:cNvGraphicFramePr>
          <p:nvPr>
            <p:extLst>
              <p:ext uri="{D42A27DB-BD31-4B8C-83A1-F6EECF244321}">
                <p14:modId xmlns:p14="http://schemas.microsoft.com/office/powerpoint/2010/main" val="3359249980"/>
              </p:ext>
            </p:extLst>
          </p:nvPr>
        </p:nvGraphicFramePr>
        <p:xfrm>
          <a:off x="6096000" y="1813750"/>
          <a:ext cx="5221112" cy="4032252"/>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429475822"/>
                    </a:ext>
                  </a:extLst>
                </a:gridCol>
                <a:gridCol w="2610556">
                  <a:extLst>
                    <a:ext uri="{9D8B030D-6E8A-4147-A177-3AD203B41FA5}">
                      <a16:colId xmlns:a16="http://schemas.microsoft.com/office/drawing/2014/main" val="1747944378"/>
                    </a:ext>
                  </a:extLst>
                </a:gridCol>
              </a:tblGrid>
              <a:tr h="672042">
                <a:tc>
                  <a:txBody>
                    <a:bodyPr/>
                    <a:lstStyle/>
                    <a:p>
                      <a:r>
                        <a:rPr lang="sv-SE" sz="1800" b="1" i="0" u="none" strike="noStrike" dirty="0">
                          <a:solidFill>
                            <a:srgbClr val="000000"/>
                          </a:solidFill>
                          <a:effectLst/>
                          <a:latin typeface="Poppins" pitchFamily="2" charset="77"/>
                        </a:rPr>
                        <a:t>Tidsintervall (t)</a:t>
                      </a:r>
                      <a:endParaRPr lang="sv-SE" dirty="0"/>
                    </a:p>
                  </a:txBody>
                  <a:tcPr anchor="ctr"/>
                </a:tc>
                <a:tc>
                  <a:txBody>
                    <a:bodyPr/>
                    <a:lstStyle/>
                    <a:p>
                      <a:r>
                        <a:rPr lang="sv-SE" sz="1800" b="1" i="0" u="none" strike="noStrike" dirty="0">
                          <a:solidFill>
                            <a:srgbClr val="000000"/>
                          </a:solidFill>
                          <a:effectLst/>
                          <a:latin typeface="Poppins" pitchFamily="2" charset="77"/>
                        </a:rPr>
                        <a:t>Antal bakterier (N)</a:t>
                      </a:r>
                      <a:endParaRPr lang="sv-SE" dirty="0"/>
                    </a:p>
                  </a:txBody>
                  <a:tcPr anchor="ctr"/>
                </a:tc>
                <a:extLst>
                  <a:ext uri="{0D108BD9-81ED-4DB2-BD59-A6C34878D82A}">
                    <a16:rowId xmlns:a16="http://schemas.microsoft.com/office/drawing/2014/main" val="2623843656"/>
                  </a:ext>
                </a:extLst>
              </a:tr>
              <a:tr h="672042">
                <a:tc>
                  <a:txBody>
                    <a:bodyPr/>
                    <a:lstStyle/>
                    <a:p>
                      <a:r>
                        <a:rPr lang="sv-SE" dirty="0"/>
                        <a:t>0</a:t>
                      </a:r>
                    </a:p>
                  </a:txBody>
                  <a:tcPr anchor="ctr"/>
                </a:tc>
                <a:tc>
                  <a:txBody>
                    <a:bodyPr/>
                    <a:lstStyle/>
                    <a:p>
                      <a:r>
                        <a:rPr lang="sv-SE" dirty="0"/>
                        <a:t>x</a:t>
                      </a:r>
                    </a:p>
                  </a:txBody>
                  <a:tcPr anchor="ctr"/>
                </a:tc>
                <a:extLst>
                  <a:ext uri="{0D108BD9-81ED-4DB2-BD59-A6C34878D82A}">
                    <a16:rowId xmlns:a16="http://schemas.microsoft.com/office/drawing/2014/main" val="3358373325"/>
                  </a:ext>
                </a:extLst>
              </a:tr>
              <a:tr h="672042">
                <a:tc>
                  <a:txBody>
                    <a:bodyPr/>
                    <a:lstStyle/>
                    <a:p>
                      <a:r>
                        <a:rPr lang="sv-SE" dirty="0"/>
                        <a:t>1</a:t>
                      </a:r>
                    </a:p>
                  </a:txBody>
                  <a:tcPr anchor="ctr"/>
                </a:tc>
                <a:tc>
                  <a:txBody>
                    <a:bodyPr/>
                    <a:lstStyle/>
                    <a:p>
                      <a:r>
                        <a:rPr lang="sv-SE" dirty="0"/>
                        <a:t>x</a:t>
                      </a:r>
                    </a:p>
                  </a:txBody>
                  <a:tcPr anchor="ctr"/>
                </a:tc>
                <a:extLst>
                  <a:ext uri="{0D108BD9-81ED-4DB2-BD59-A6C34878D82A}">
                    <a16:rowId xmlns:a16="http://schemas.microsoft.com/office/drawing/2014/main" val="1177692985"/>
                  </a:ext>
                </a:extLst>
              </a:tr>
              <a:tr h="672042">
                <a:tc>
                  <a:txBody>
                    <a:bodyPr/>
                    <a:lstStyle/>
                    <a:p>
                      <a:r>
                        <a:rPr lang="sv-SE" dirty="0"/>
                        <a:t>2</a:t>
                      </a:r>
                    </a:p>
                  </a:txBody>
                  <a:tcPr anchor="ctr"/>
                </a:tc>
                <a:tc>
                  <a:txBody>
                    <a:bodyPr/>
                    <a:lstStyle/>
                    <a:p>
                      <a:r>
                        <a:rPr lang="sv-SE" dirty="0"/>
                        <a:t>x</a:t>
                      </a:r>
                    </a:p>
                  </a:txBody>
                  <a:tcPr anchor="ctr"/>
                </a:tc>
                <a:extLst>
                  <a:ext uri="{0D108BD9-81ED-4DB2-BD59-A6C34878D82A}">
                    <a16:rowId xmlns:a16="http://schemas.microsoft.com/office/drawing/2014/main" val="2056235989"/>
                  </a:ext>
                </a:extLst>
              </a:tr>
              <a:tr h="672042">
                <a:tc>
                  <a:txBody>
                    <a:bodyPr/>
                    <a:lstStyle/>
                    <a:p>
                      <a:r>
                        <a:rPr lang="sv-SE" dirty="0"/>
                        <a:t>3</a:t>
                      </a:r>
                    </a:p>
                  </a:txBody>
                  <a:tcPr anchor="ctr"/>
                </a:tc>
                <a:tc>
                  <a:txBody>
                    <a:bodyPr/>
                    <a:lstStyle/>
                    <a:p>
                      <a:r>
                        <a:rPr lang="sv-SE" dirty="0"/>
                        <a:t>x</a:t>
                      </a:r>
                    </a:p>
                  </a:txBody>
                  <a:tcPr anchor="ctr"/>
                </a:tc>
                <a:extLst>
                  <a:ext uri="{0D108BD9-81ED-4DB2-BD59-A6C34878D82A}">
                    <a16:rowId xmlns:a16="http://schemas.microsoft.com/office/drawing/2014/main" val="3863339955"/>
                  </a:ext>
                </a:extLst>
              </a:tr>
              <a:tr h="672042">
                <a:tc>
                  <a:txBody>
                    <a:bodyPr/>
                    <a:lstStyle/>
                    <a:p>
                      <a:r>
                        <a:rPr lang="sv-SE" dirty="0"/>
                        <a:t>4</a:t>
                      </a:r>
                    </a:p>
                  </a:txBody>
                  <a:tcPr anchor="ctr"/>
                </a:tc>
                <a:tc>
                  <a:txBody>
                    <a:bodyPr/>
                    <a:lstStyle/>
                    <a:p>
                      <a:r>
                        <a:rPr lang="sv-SE" dirty="0"/>
                        <a:t>x</a:t>
                      </a:r>
                    </a:p>
                  </a:txBody>
                  <a:tcPr anchor="ctr"/>
                </a:tc>
                <a:extLst>
                  <a:ext uri="{0D108BD9-81ED-4DB2-BD59-A6C34878D82A}">
                    <a16:rowId xmlns:a16="http://schemas.microsoft.com/office/drawing/2014/main" val="2676350228"/>
                  </a:ext>
                </a:extLst>
              </a:tr>
            </a:tbl>
          </a:graphicData>
        </a:graphic>
      </p:graphicFrame>
    </p:spTree>
    <p:extLst>
      <p:ext uri="{BB962C8B-B14F-4D97-AF65-F5344CB8AC3E}">
        <p14:creationId xmlns:p14="http://schemas.microsoft.com/office/powerpoint/2010/main" val="322802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15989-4C3A-EAD9-FDE9-91838724E9E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EC9720E-C7B4-0FB7-97B3-945E5D052344}"/>
              </a:ext>
            </a:extLst>
          </p:cNvPr>
          <p:cNvSpPr txBox="1"/>
          <p:nvPr/>
        </p:nvSpPr>
        <p:spPr>
          <a:xfrm>
            <a:off x="569743" y="386164"/>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3 (10 min) </a:t>
            </a:r>
            <a:r>
              <a:rPr lang="es-ES" sz="4400" dirty="0">
                <a:latin typeface="Bebas Neue Regular" panose="020B0606020202050201" pitchFamily="34" charset="0"/>
              </a:rPr>
              <a:t>Rita </a:t>
            </a:r>
            <a:r>
              <a:rPr lang="es-ES" sz="4400" dirty="0" err="1">
                <a:latin typeface="Bebas Neue Regular" panose="020B0606020202050201" pitchFamily="34" charset="0"/>
              </a:rPr>
              <a:t>upp</a:t>
            </a:r>
            <a:r>
              <a:rPr lang="es-ES" sz="4400" dirty="0">
                <a:latin typeface="Bebas Neue Regular" panose="020B0606020202050201" pitchFamily="34" charset="0"/>
              </a:rPr>
              <a:t> </a:t>
            </a:r>
            <a:r>
              <a:rPr lang="es-ES" sz="4400" dirty="0" err="1">
                <a:latin typeface="Bebas Neue Regular" panose="020B0606020202050201" pitchFamily="34" charset="0"/>
              </a:rPr>
              <a:t>diagram</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1CFBBD4D-A50D-6B04-81F6-E4E8FA94B71C}"/>
              </a:ext>
            </a:extLst>
          </p:cNvPr>
          <p:cNvSpPr txBox="1"/>
          <p:nvPr/>
        </p:nvSpPr>
        <p:spPr>
          <a:xfrm>
            <a:off x="569743" y="1255287"/>
            <a:ext cx="10515599"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Gå</a:t>
            </a:r>
            <a:r>
              <a:rPr lang="ca-ES" sz="2000" dirty="0">
                <a:solidFill>
                  <a:schemeClr val="tx1"/>
                </a:solidFill>
              </a:rPr>
              <a:t> in </a:t>
            </a:r>
            <a:r>
              <a:rPr lang="ca-ES" sz="2000" dirty="0" err="1">
                <a:solidFill>
                  <a:schemeClr val="tx1"/>
                </a:solidFill>
              </a:rPr>
              <a:t>på</a:t>
            </a:r>
            <a:r>
              <a:rPr lang="ca-ES" sz="2000" dirty="0">
                <a:solidFill>
                  <a:schemeClr val="tx1"/>
                </a:solidFill>
              </a:rPr>
              <a:t> </a:t>
            </a:r>
            <a:r>
              <a:rPr lang="ca-ES" sz="2000" dirty="0" err="1">
                <a:solidFill>
                  <a:schemeClr val="tx1"/>
                </a:solidFill>
              </a:rPr>
              <a:t>GeoGebra</a:t>
            </a:r>
            <a:r>
              <a:rPr lang="ca-ES" sz="2000" dirty="0">
                <a:solidFill>
                  <a:schemeClr val="tx1"/>
                </a:solidFill>
              </a:rPr>
              <a:t>, </a:t>
            </a:r>
          </a:p>
          <a:p>
            <a:pPr>
              <a:buFont typeface="Arial" panose="020B0604020202020204" pitchFamily="34" charset="0"/>
              <a:buChar char="•"/>
            </a:pPr>
            <a:r>
              <a:rPr lang="ca-ES" sz="2000" dirty="0" err="1">
                <a:solidFill>
                  <a:schemeClr val="tx1"/>
                </a:solidFill>
              </a:rPr>
              <a:t>Välj</a:t>
            </a:r>
            <a:r>
              <a:rPr lang="ca-ES" sz="2000" dirty="0">
                <a:solidFill>
                  <a:schemeClr val="tx1"/>
                </a:solidFill>
              </a:rPr>
              <a:t> </a:t>
            </a:r>
            <a:r>
              <a:rPr lang="ca-ES" sz="2000" dirty="0" err="1">
                <a:solidFill>
                  <a:schemeClr val="tx1"/>
                </a:solidFill>
              </a:rPr>
              <a:t>grafräknare</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tabell</a:t>
            </a:r>
            <a:br>
              <a:rPr lang="ca-ES" sz="2000" dirty="0">
                <a:solidFill>
                  <a:schemeClr val="tx1"/>
                </a:solidFill>
              </a:rPr>
            </a:br>
            <a:r>
              <a:rPr lang="ca-ES" sz="2000" dirty="0" err="1">
                <a:solidFill>
                  <a:schemeClr val="tx1"/>
                </a:solidFill>
              </a:rPr>
              <a:t>Fyll</a:t>
            </a:r>
            <a:r>
              <a:rPr lang="ca-ES" sz="2000" dirty="0">
                <a:solidFill>
                  <a:schemeClr val="tx1"/>
                </a:solidFill>
              </a:rPr>
              <a:t> i </a:t>
            </a:r>
            <a:r>
              <a:rPr lang="ca-ES" sz="2000" dirty="0" err="1">
                <a:solidFill>
                  <a:schemeClr val="tx1"/>
                </a:solidFill>
              </a:rPr>
              <a:t>samma</a:t>
            </a:r>
            <a:r>
              <a:rPr lang="ca-ES" sz="2000" dirty="0">
                <a:solidFill>
                  <a:schemeClr val="tx1"/>
                </a:solidFill>
              </a:rPr>
              <a:t> </a:t>
            </a:r>
            <a:r>
              <a:rPr lang="ca-ES" sz="2000" dirty="0" err="1">
                <a:solidFill>
                  <a:schemeClr val="tx1"/>
                </a:solidFill>
              </a:rPr>
              <a:t>värden</a:t>
            </a:r>
            <a:r>
              <a:rPr lang="ca-ES" sz="2000" dirty="0">
                <a:solidFill>
                  <a:schemeClr val="tx1"/>
                </a:solidFill>
              </a:rPr>
              <a:t> ni </a:t>
            </a:r>
            <a:r>
              <a:rPr lang="ca-ES" sz="2000" dirty="0" err="1">
                <a:solidFill>
                  <a:schemeClr val="tx1"/>
                </a:solidFill>
              </a:rPr>
              <a:t>skrev</a:t>
            </a:r>
            <a:r>
              <a:rPr lang="ca-ES" sz="2000" dirty="0">
                <a:solidFill>
                  <a:schemeClr val="tx1"/>
                </a:solidFill>
              </a:rPr>
              <a:t> in i </a:t>
            </a:r>
            <a:r>
              <a:rPr lang="ca-ES" sz="2000" dirty="0" err="1">
                <a:solidFill>
                  <a:schemeClr val="tx1"/>
                </a:solidFill>
              </a:rPr>
              <a:t>tabellen</a:t>
            </a:r>
            <a:endParaRPr lang="ca-ES" sz="2000" dirty="0">
              <a:solidFill>
                <a:schemeClr val="tx1"/>
              </a:solidFill>
            </a:endParaRPr>
          </a:p>
          <a:p>
            <a:pPr marL="0" indent="0">
              <a:buNone/>
            </a:pPr>
            <a:endParaRPr lang="ca-ES" sz="2000" b="1" dirty="0">
              <a:solidFill>
                <a:schemeClr val="tx1"/>
              </a:solidFill>
            </a:endParaRPr>
          </a:p>
          <a:p>
            <a:pPr marL="0" indent="0">
              <a:buNone/>
            </a:pPr>
            <a:r>
              <a:rPr lang="ca-ES" sz="2000" dirty="0">
                <a:solidFill>
                  <a:schemeClr val="tx1"/>
                </a:solidFill>
              </a:rPr>
              <a:t>X-</a:t>
            </a:r>
            <a:r>
              <a:rPr lang="ca-ES" sz="2000" dirty="0" err="1">
                <a:solidFill>
                  <a:schemeClr val="tx1"/>
                </a:solidFill>
              </a:rPr>
              <a:t>axeln</a:t>
            </a:r>
            <a:r>
              <a:rPr lang="ca-ES" sz="2000" dirty="0">
                <a:solidFill>
                  <a:schemeClr val="tx1"/>
                </a:solidFill>
              </a:rPr>
              <a:t> </a:t>
            </a:r>
            <a:r>
              <a:rPr lang="ca-ES" sz="2000" dirty="0" err="1">
                <a:solidFill>
                  <a:schemeClr val="tx1"/>
                </a:solidFill>
              </a:rPr>
              <a:t>ska</a:t>
            </a:r>
            <a:r>
              <a:rPr lang="ca-ES" sz="2000" dirty="0">
                <a:solidFill>
                  <a:schemeClr val="tx1"/>
                </a:solidFill>
              </a:rPr>
              <a:t> </a:t>
            </a:r>
            <a:r>
              <a:rPr lang="ca-ES" sz="2000" dirty="0" err="1">
                <a:solidFill>
                  <a:schemeClr val="tx1"/>
                </a:solidFill>
              </a:rPr>
              <a:t>ange</a:t>
            </a:r>
            <a:r>
              <a:rPr lang="ca-ES" sz="2000" dirty="0">
                <a:solidFill>
                  <a:schemeClr val="tx1"/>
                </a:solidFill>
              </a:rPr>
              <a:t> </a:t>
            </a:r>
            <a:r>
              <a:rPr lang="ca-ES" sz="2000" dirty="0" err="1">
                <a:solidFill>
                  <a:schemeClr val="tx1"/>
                </a:solidFill>
              </a:rPr>
              <a:t>tidsintervaller</a:t>
            </a:r>
            <a:endParaRPr lang="ca-ES" sz="2000" dirty="0">
              <a:solidFill>
                <a:schemeClr val="tx1"/>
              </a:solidFill>
            </a:endParaRPr>
          </a:p>
          <a:p>
            <a:pPr marL="0" indent="0">
              <a:buNone/>
            </a:pPr>
            <a:r>
              <a:rPr lang="ca-ES" sz="2000" dirty="0">
                <a:solidFill>
                  <a:schemeClr val="tx1"/>
                </a:solidFill>
              </a:rPr>
              <a:t>Y-</a:t>
            </a:r>
            <a:r>
              <a:rPr lang="ca-ES" sz="2000" dirty="0" err="1">
                <a:solidFill>
                  <a:schemeClr val="tx1"/>
                </a:solidFill>
              </a:rPr>
              <a:t>axeln</a:t>
            </a:r>
            <a:r>
              <a:rPr lang="ca-ES" sz="2000" dirty="0">
                <a:solidFill>
                  <a:schemeClr val="tx1"/>
                </a:solidFill>
              </a:rPr>
              <a:t> </a:t>
            </a:r>
            <a:r>
              <a:rPr lang="ca-ES" sz="2000" dirty="0" err="1">
                <a:solidFill>
                  <a:schemeClr val="tx1"/>
                </a:solidFill>
              </a:rPr>
              <a:t>ska</a:t>
            </a:r>
            <a:r>
              <a:rPr lang="ca-ES" sz="2000" dirty="0">
                <a:solidFill>
                  <a:schemeClr val="tx1"/>
                </a:solidFill>
              </a:rPr>
              <a:t> visa </a:t>
            </a:r>
            <a:r>
              <a:rPr lang="ca-ES" sz="2000" dirty="0" err="1">
                <a:solidFill>
                  <a:schemeClr val="tx1"/>
                </a:solidFill>
              </a:rPr>
              <a:t>antalet</a:t>
            </a:r>
            <a:r>
              <a:rPr lang="ca-ES" sz="2000" dirty="0">
                <a:solidFill>
                  <a:schemeClr val="tx1"/>
                </a:solidFill>
              </a:rPr>
              <a:t> </a:t>
            </a:r>
            <a:r>
              <a:rPr lang="ca-ES" sz="2000" dirty="0" err="1">
                <a:solidFill>
                  <a:schemeClr val="tx1"/>
                </a:solidFill>
              </a:rPr>
              <a:t>bakterier</a:t>
            </a:r>
            <a:r>
              <a:rPr lang="ca-ES" sz="2000" dirty="0">
                <a:solidFill>
                  <a:schemeClr val="tx1"/>
                </a:solidFill>
              </a:rPr>
              <a:t>. </a:t>
            </a:r>
          </a:p>
          <a:p>
            <a:pPr marL="0" indent="0">
              <a:buNone/>
            </a:pPr>
            <a:endParaRPr lang="ca-ES" sz="2000" dirty="0">
              <a:solidFill>
                <a:schemeClr val="tx1"/>
              </a:solidFill>
            </a:endParaRPr>
          </a:p>
          <a:p>
            <a:pPr>
              <a:buFont typeface="Arial" panose="020B0604020202020204" pitchFamily="34" charset="0"/>
              <a:buChar char="•"/>
            </a:pPr>
            <a:r>
              <a:rPr lang="ca-ES" sz="2000" dirty="0">
                <a:solidFill>
                  <a:schemeClr val="tx1"/>
                </a:solidFill>
              </a:rPr>
              <a:t>Kan ni </a:t>
            </a:r>
            <a:r>
              <a:rPr lang="ca-ES" sz="2000" dirty="0" err="1">
                <a:solidFill>
                  <a:schemeClr val="tx1"/>
                </a:solidFill>
              </a:rPr>
              <a:t>hitta</a:t>
            </a:r>
            <a:r>
              <a:rPr lang="ca-ES" sz="2000" dirty="0">
                <a:solidFill>
                  <a:schemeClr val="tx1"/>
                </a:solidFill>
              </a:rPr>
              <a:t> </a:t>
            </a:r>
            <a:r>
              <a:rPr lang="ca-ES" sz="2000" dirty="0" err="1">
                <a:solidFill>
                  <a:schemeClr val="tx1"/>
                </a:solidFill>
              </a:rPr>
              <a:t>mönster</a:t>
            </a:r>
            <a:r>
              <a:rPr lang="ca-ES" sz="2000" dirty="0">
                <a:solidFill>
                  <a:schemeClr val="tx1"/>
                </a:solidFill>
              </a:rPr>
              <a:t> i den </a:t>
            </a:r>
            <a:r>
              <a:rPr lang="ca-ES" sz="2000" dirty="0" err="1">
                <a:solidFill>
                  <a:schemeClr val="tx1"/>
                </a:solidFill>
              </a:rPr>
              <a:t>bakteriella</a:t>
            </a:r>
            <a:r>
              <a:rPr lang="ca-ES" sz="2000" dirty="0">
                <a:solidFill>
                  <a:schemeClr val="tx1"/>
                </a:solidFill>
              </a:rPr>
              <a:t> </a:t>
            </a:r>
            <a:r>
              <a:rPr lang="ca-ES" sz="2000" dirty="0" err="1">
                <a:solidFill>
                  <a:schemeClr val="tx1"/>
                </a:solidFill>
              </a:rPr>
              <a:t>tillväxten</a:t>
            </a:r>
            <a:r>
              <a:rPr lang="ca-ES" sz="2000" dirty="0">
                <a:solidFill>
                  <a:schemeClr val="tx1"/>
                </a:solidFill>
              </a:rPr>
              <a:t>?</a:t>
            </a:r>
          </a:p>
          <a:p>
            <a:pPr>
              <a:buFont typeface="Arial" panose="020B0604020202020204" pitchFamily="34" charset="0"/>
              <a:buChar char="•"/>
            </a:pPr>
            <a:r>
              <a:rPr lang="ca-ES" sz="2000" dirty="0" err="1">
                <a:solidFill>
                  <a:schemeClr val="tx1"/>
                </a:solidFill>
              </a:rPr>
              <a:t>Förändras</a:t>
            </a:r>
            <a:r>
              <a:rPr lang="ca-ES" sz="2000" dirty="0">
                <a:solidFill>
                  <a:schemeClr val="tx1"/>
                </a:solidFill>
              </a:rPr>
              <a:t> </a:t>
            </a:r>
            <a:r>
              <a:rPr lang="ca-ES" sz="2000" dirty="0" err="1">
                <a:solidFill>
                  <a:schemeClr val="tx1"/>
                </a:solidFill>
              </a:rPr>
              <a:t>antalet</a:t>
            </a:r>
            <a:r>
              <a:rPr lang="ca-ES" sz="2000" dirty="0">
                <a:solidFill>
                  <a:schemeClr val="tx1"/>
                </a:solidFill>
              </a:rPr>
              <a:t> </a:t>
            </a:r>
            <a:r>
              <a:rPr lang="ca-ES" sz="2000" dirty="0" err="1">
                <a:solidFill>
                  <a:schemeClr val="tx1"/>
                </a:solidFill>
              </a:rPr>
              <a:t>bakterier</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varje</a:t>
            </a:r>
            <a:r>
              <a:rPr lang="ca-ES" sz="2000" dirty="0">
                <a:solidFill>
                  <a:schemeClr val="tx1"/>
                </a:solidFill>
              </a:rPr>
              <a:t> </a:t>
            </a:r>
            <a:r>
              <a:rPr lang="ca-ES" sz="2000" dirty="0" err="1">
                <a:solidFill>
                  <a:schemeClr val="tx1"/>
                </a:solidFill>
              </a:rPr>
              <a:t>tidsintervall</a:t>
            </a:r>
            <a:r>
              <a:rPr lang="ca-ES" sz="2000" dirty="0">
                <a:solidFill>
                  <a:schemeClr val="tx1"/>
                </a:solidFill>
              </a:rPr>
              <a:t>?</a:t>
            </a:r>
          </a:p>
          <a:p>
            <a:pPr>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händer</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diagrammets</a:t>
            </a:r>
            <a:r>
              <a:rPr lang="ca-ES" sz="2000" dirty="0">
                <a:solidFill>
                  <a:schemeClr val="tx1"/>
                </a:solidFill>
              </a:rPr>
              <a:t> </a:t>
            </a:r>
            <a:r>
              <a:rPr lang="ca-ES" sz="2000" dirty="0" err="1">
                <a:solidFill>
                  <a:schemeClr val="tx1"/>
                </a:solidFill>
              </a:rPr>
              <a:t>form</a:t>
            </a:r>
            <a:r>
              <a:rPr lang="ca-ES" sz="2000" dirty="0">
                <a:solidFill>
                  <a:schemeClr val="tx1"/>
                </a:solidFill>
              </a:rPr>
              <a:t>?</a:t>
            </a:r>
          </a:p>
          <a:p>
            <a:pPr marL="0" indent="0">
              <a:buNone/>
            </a:pPr>
            <a:endParaRPr lang="ca-ES" sz="2000" dirty="0">
              <a:solidFill>
                <a:schemeClr val="tx1"/>
              </a:solidFill>
            </a:endParaRP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48F0A41C-8D15-8960-FA92-53C01C98F2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B99C226-507A-69B7-F742-2171450014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9842AE9-F3EB-D292-14C6-B9237F4166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A4EFD79-9433-51AE-FFDD-4C9D9B1507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3" name="Bildobjekt 2" descr="En bild som visar text, nummer, skärmbild, linje&#10;&#10;AI-genererat innehåll kan vara felaktigt.">
            <a:extLst>
              <a:ext uri="{FF2B5EF4-FFF2-40B4-BE49-F238E27FC236}">
                <a16:creationId xmlns:a16="http://schemas.microsoft.com/office/drawing/2014/main" id="{5A2E587A-5950-8D75-53E3-6C97A1A6FE6E}"/>
              </a:ext>
            </a:extLst>
          </p:cNvPr>
          <p:cNvPicPr>
            <a:picLocks noChangeAspect="1"/>
          </p:cNvPicPr>
          <p:nvPr/>
        </p:nvPicPr>
        <p:blipFill>
          <a:blip r:embed="rId10">
            <a:extLst>
              <a:ext uri="{28A0092B-C50C-407E-A947-70E740481C1C}">
                <a14:useLocalDpi xmlns:a14="http://schemas.microsoft.com/office/drawing/2010/main" val="0"/>
              </a:ext>
            </a:extLst>
          </a:blip>
          <a:srcRect b="21688"/>
          <a:stretch>
            <a:fillRect/>
          </a:stretch>
        </p:blipFill>
        <p:spPr>
          <a:xfrm>
            <a:off x="6369946" y="1012058"/>
            <a:ext cx="5343355" cy="2840275"/>
          </a:xfrm>
          <a:prstGeom prst="rect">
            <a:avLst/>
          </a:prstGeom>
        </p:spPr>
      </p:pic>
    </p:spTree>
    <p:extLst>
      <p:ext uri="{BB962C8B-B14F-4D97-AF65-F5344CB8AC3E}">
        <p14:creationId xmlns:p14="http://schemas.microsoft.com/office/powerpoint/2010/main" val="248904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861E-8B69-A830-50AD-64A87D6432B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C8A43D9-5258-528D-B570-A1BF0C6B0FEC}"/>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4</a:t>
            </a:r>
            <a:r>
              <a:rPr lang="es-ES" sz="4400" dirty="0">
                <a:latin typeface="Bebas Neue Regular" panose="020B0606020202050201" pitchFamily="34" charset="0"/>
              </a:rPr>
              <a:t> </a:t>
            </a:r>
            <a:r>
              <a:rPr lang="es-ES" sz="4400" dirty="0">
                <a:solidFill>
                  <a:srgbClr val="0CB08E"/>
                </a:solidFill>
                <a:latin typeface="Bebas Neue Regular" panose="020B0606020202050201" pitchFamily="34" charset="0"/>
              </a:rPr>
              <a:t>(15 min) </a:t>
            </a:r>
            <a:r>
              <a:rPr lang="es-ES" sz="4400" dirty="0" err="1">
                <a:latin typeface="Bebas Neue Regular" panose="020B0606020202050201" pitchFamily="34" charset="0"/>
              </a:rPr>
              <a:t>Gemensam</a:t>
            </a:r>
            <a:r>
              <a:rPr lang="es-ES" sz="4400" dirty="0">
                <a:latin typeface="Bebas Neue Regular" panose="020B0606020202050201" pitchFamily="34" charset="0"/>
              </a:rPr>
              <a:t> </a:t>
            </a:r>
            <a:r>
              <a:rPr lang="es-ES" sz="4400" dirty="0" err="1">
                <a:latin typeface="Bebas Neue Regular" panose="020B0606020202050201" pitchFamily="34" charset="0"/>
              </a:rPr>
              <a:t>Diskussion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AE53DB97-1800-D2BE-5BEA-79EBC0B051AA}"/>
              </a:ext>
            </a:extLst>
          </p:cNvPr>
          <p:cNvSpPr txBox="1"/>
          <p:nvPr/>
        </p:nvSpPr>
        <p:spPr>
          <a:xfrm>
            <a:off x="597312" y="1678620"/>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Hur</a:t>
            </a:r>
            <a:r>
              <a:rPr lang="ca-ES" sz="2000" dirty="0">
                <a:solidFill>
                  <a:schemeClr val="tx1"/>
                </a:solidFill>
              </a:rPr>
              <a:t> </a:t>
            </a:r>
            <a:r>
              <a:rPr lang="ca-ES" sz="2000" dirty="0" err="1">
                <a:solidFill>
                  <a:schemeClr val="tx1"/>
                </a:solidFill>
              </a:rPr>
              <a:t>skiljer</a:t>
            </a:r>
            <a:r>
              <a:rPr lang="ca-ES" sz="2000" dirty="0">
                <a:solidFill>
                  <a:schemeClr val="tx1"/>
                </a:solidFill>
              </a:rPr>
              <a:t> </a:t>
            </a:r>
            <a:r>
              <a:rPr lang="ca-ES" sz="2000" dirty="0" err="1">
                <a:solidFill>
                  <a:schemeClr val="tx1"/>
                </a:solidFill>
              </a:rPr>
              <a:t>sig</a:t>
            </a:r>
            <a:r>
              <a:rPr lang="ca-ES" sz="2000" dirty="0">
                <a:solidFill>
                  <a:schemeClr val="tx1"/>
                </a:solidFill>
              </a:rPr>
              <a:t> </a:t>
            </a:r>
            <a:r>
              <a:rPr lang="ca-ES" sz="2000" dirty="0" err="1">
                <a:solidFill>
                  <a:schemeClr val="tx1"/>
                </a:solidFill>
              </a:rPr>
              <a:t>exponentiell</a:t>
            </a:r>
            <a:r>
              <a:rPr lang="ca-ES" sz="2000" dirty="0">
                <a:solidFill>
                  <a:schemeClr val="tx1"/>
                </a:solidFill>
              </a:rPr>
              <a:t> </a:t>
            </a:r>
            <a:r>
              <a:rPr lang="ca-ES" sz="2000" dirty="0" err="1">
                <a:solidFill>
                  <a:schemeClr val="tx1"/>
                </a:solidFill>
              </a:rPr>
              <a:t>tillväxt</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linjär</a:t>
            </a:r>
            <a:r>
              <a:rPr lang="ca-ES" sz="2000" dirty="0">
                <a:solidFill>
                  <a:schemeClr val="tx1"/>
                </a:solidFill>
              </a:rPr>
              <a:t> </a:t>
            </a:r>
            <a:r>
              <a:rPr lang="ca-ES" sz="2000" dirty="0" err="1">
                <a:solidFill>
                  <a:schemeClr val="tx1"/>
                </a:solidFill>
              </a:rPr>
              <a:t>tillväxt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hur</a:t>
            </a:r>
            <a:r>
              <a:rPr lang="ca-ES" sz="2000" dirty="0">
                <a:solidFill>
                  <a:schemeClr val="tx1"/>
                </a:solidFill>
              </a:rPr>
              <a:t> ser </a:t>
            </a:r>
            <a:r>
              <a:rPr lang="ca-ES" sz="2000" dirty="0" err="1">
                <a:solidFill>
                  <a:schemeClr val="tx1"/>
                </a:solidFill>
              </a:rPr>
              <a:t>exponentiell</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linjär</a:t>
            </a:r>
            <a:r>
              <a:rPr lang="ca-ES" sz="2000" dirty="0">
                <a:solidFill>
                  <a:schemeClr val="tx1"/>
                </a:solidFill>
              </a:rPr>
              <a:t> </a:t>
            </a:r>
            <a:r>
              <a:rPr lang="ca-ES" sz="2000" dirty="0" err="1">
                <a:solidFill>
                  <a:schemeClr val="tx1"/>
                </a:solidFill>
              </a:rPr>
              <a:t>tillväxt</a:t>
            </a:r>
            <a:r>
              <a:rPr lang="ca-ES" sz="2000" dirty="0">
                <a:solidFill>
                  <a:schemeClr val="tx1"/>
                </a:solidFill>
              </a:rPr>
              <a:t> ut? </a:t>
            </a:r>
          </a:p>
          <a:p>
            <a:pPr>
              <a:buFont typeface="Arial" panose="020B0604020202020204" pitchFamily="34" charset="0"/>
              <a:buChar char="•"/>
            </a:pP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finns</a:t>
            </a:r>
            <a:r>
              <a:rPr lang="ca-ES" sz="2000" dirty="0">
                <a:solidFill>
                  <a:schemeClr val="tx1"/>
                </a:solidFill>
              </a:rPr>
              <a:t> </a:t>
            </a:r>
            <a:r>
              <a:rPr lang="ca-ES" sz="2000" dirty="0" err="1">
                <a:solidFill>
                  <a:schemeClr val="tx1"/>
                </a:solidFill>
              </a:rPr>
              <a:t>liknande</a:t>
            </a:r>
            <a:r>
              <a:rPr lang="ca-ES" sz="2000" dirty="0">
                <a:solidFill>
                  <a:schemeClr val="tx1"/>
                </a:solidFill>
              </a:rPr>
              <a:t> </a:t>
            </a:r>
            <a:r>
              <a:rPr lang="ca-ES" sz="2000" dirty="0" err="1">
                <a:solidFill>
                  <a:schemeClr val="tx1"/>
                </a:solidFill>
              </a:rPr>
              <a:t>exempel</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exponentiell</a:t>
            </a:r>
            <a:r>
              <a:rPr lang="ca-ES" sz="2000" dirty="0">
                <a:solidFill>
                  <a:schemeClr val="tx1"/>
                </a:solidFill>
              </a:rPr>
              <a:t> </a:t>
            </a:r>
            <a:r>
              <a:rPr lang="ca-ES" sz="2000" dirty="0" err="1">
                <a:solidFill>
                  <a:schemeClr val="tx1"/>
                </a:solidFill>
              </a:rPr>
              <a:t>tillväxt</a:t>
            </a:r>
            <a:r>
              <a:rPr lang="ca-ES" sz="2000" dirty="0">
                <a:solidFill>
                  <a:schemeClr val="tx1"/>
                </a:solidFill>
              </a:rPr>
              <a:t>, som till </a:t>
            </a:r>
            <a:r>
              <a:rPr lang="ca-ES" sz="2000" dirty="0" err="1">
                <a:solidFill>
                  <a:schemeClr val="tx1"/>
                </a:solidFill>
              </a:rPr>
              <a:t>exempel</a:t>
            </a:r>
            <a:r>
              <a:rPr lang="ca-ES" sz="2000" dirty="0">
                <a:solidFill>
                  <a:schemeClr val="tx1"/>
                </a:solidFill>
              </a:rPr>
              <a:t> </a:t>
            </a:r>
            <a:r>
              <a:rPr lang="ca-ES" sz="2000" dirty="0" err="1">
                <a:solidFill>
                  <a:schemeClr val="tx1"/>
                </a:solidFill>
              </a:rPr>
              <a:t>spridning</a:t>
            </a:r>
            <a:r>
              <a:rPr lang="ca-ES" sz="2000" dirty="0">
                <a:solidFill>
                  <a:schemeClr val="tx1"/>
                </a:solidFill>
              </a:rPr>
              <a:t> av </a:t>
            </a:r>
            <a:r>
              <a:rPr lang="ca-ES" sz="2000" dirty="0" err="1">
                <a:solidFill>
                  <a:schemeClr val="tx1"/>
                </a:solidFill>
              </a:rPr>
              <a:t>sjukdomar</a:t>
            </a:r>
            <a:r>
              <a:rPr lang="ca-ES" sz="2000" dirty="0">
                <a:solidFill>
                  <a:schemeClr val="tx1"/>
                </a:solidFill>
              </a:rPr>
              <a:t> (</a:t>
            </a:r>
            <a:r>
              <a:rPr lang="ca-ES" sz="2000" dirty="0" err="1">
                <a:solidFill>
                  <a:schemeClr val="tx1"/>
                </a:solidFill>
              </a:rPr>
              <a:t>t.ex</a:t>
            </a:r>
            <a:r>
              <a:rPr lang="ca-ES" sz="2000" dirty="0">
                <a:solidFill>
                  <a:schemeClr val="tx1"/>
                </a:solidFill>
              </a:rPr>
              <a:t>. covid-19-pandemin) </a:t>
            </a:r>
            <a:r>
              <a:rPr lang="ca-ES" sz="2000" dirty="0" err="1">
                <a:solidFill>
                  <a:schemeClr val="tx1"/>
                </a:solidFill>
              </a:rPr>
              <a:t>eller</a:t>
            </a:r>
            <a:r>
              <a:rPr lang="ca-ES" sz="2000" dirty="0">
                <a:solidFill>
                  <a:schemeClr val="tx1"/>
                </a:solidFill>
              </a:rPr>
              <a:t> </a:t>
            </a:r>
            <a:r>
              <a:rPr lang="ca-ES" sz="2000" dirty="0" err="1">
                <a:solidFill>
                  <a:schemeClr val="tx1"/>
                </a:solidFill>
              </a:rPr>
              <a:t>tillväxt</a:t>
            </a:r>
            <a:r>
              <a:rPr lang="ca-ES" sz="2000" dirty="0">
                <a:solidFill>
                  <a:schemeClr val="tx1"/>
                </a:solidFill>
              </a:rPr>
              <a:t> av </a:t>
            </a:r>
            <a:r>
              <a:rPr lang="ca-ES" sz="2000" dirty="0" err="1">
                <a:solidFill>
                  <a:schemeClr val="tx1"/>
                </a:solidFill>
              </a:rPr>
              <a:t>populationer</a:t>
            </a:r>
            <a:r>
              <a:rPr lang="ca-ES" sz="2000" dirty="0">
                <a:solidFill>
                  <a:schemeClr val="tx1"/>
                </a:solidFill>
              </a:rPr>
              <a:t> (</a:t>
            </a:r>
            <a:r>
              <a:rPr lang="ca-ES" sz="2000" dirty="0" err="1">
                <a:solidFill>
                  <a:schemeClr val="tx1"/>
                </a:solidFill>
              </a:rPr>
              <a:t>t.ex</a:t>
            </a:r>
            <a:r>
              <a:rPr lang="ca-ES" sz="2000" dirty="0">
                <a:solidFill>
                  <a:schemeClr val="tx1"/>
                </a:solidFill>
              </a:rPr>
              <a:t>. </a:t>
            </a:r>
            <a:r>
              <a:rPr lang="ca-ES" sz="2000" dirty="0" err="1">
                <a:solidFill>
                  <a:schemeClr val="tx1"/>
                </a:solidFill>
              </a:rPr>
              <a:t>ökning</a:t>
            </a:r>
            <a:r>
              <a:rPr lang="ca-ES" sz="2000" dirty="0">
                <a:solidFill>
                  <a:schemeClr val="tx1"/>
                </a:solidFill>
              </a:rPr>
              <a:t> av </a:t>
            </a:r>
            <a:r>
              <a:rPr lang="ca-ES" sz="2000" dirty="0" err="1">
                <a:solidFill>
                  <a:schemeClr val="tx1"/>
                </a:solidFill>
              </a:rPr>
              <a:t>antalet</a:t>
            </a:r>
            <a:r>
              <a:rPr lang="ca-ES" sz="2000" dirty="0">
                <a:solidFill>
                  <a:schemeClr val="tx1"/>
                </a:solidFill>
              </a:rPr>
              <a:t> </a:t>
            </a:r>
            <a:r>
              <a:rPr lang="ca-ES" sz="2000" dirty="0" err="1">
                <a:solidFill>
                  <a:schemeClr val="tx1"/>
                </a:solidFill>
              </a:rPr>
              <a:t>kaniner</a:t>
            </a:r>
            <a:r>
              <a:rPr lang="ca-ES" sz="2000" dirty="0">
                <a:solidFill>
                  <a:schemeClr val="tx1"/>
                </a:solidFill>
              </a:rPr>
              <a:t> </a:t>
            </a:r>
            <a:r>
              <a:rPr lang="ca-ES" sz="2000" dirty="0" err="1">
                <a:solidFill>
                  <a:schemeClr val="tx1"/>
                </a:solidFill>
              </a:rPr>
              <a:t>under</a:t>
            </a:r>
            <a:r>
              <a:rPr lang="ca-ES" sz="2000" dirty="0">
                <a:solidFill>
                  <a:schemeClr val="tx1"/>
                </a:solidFill>
              </a:rPr>
              <a:t> </a:t>
            </a:r>
            <a:r>
              <a:rPr lang="ca-ES" sz="2000" dirty="0" err="1">
                <a:solidFill>
                  <a:schemeClr val="tx1"/>
                </a:solidFill>
              </a:rPr>
              <a:t>gynnsamma</a:t>
            </a:r>
            <a:r>
              <a:rPr lang="ca-ES" sz="2000" dirty="0">
                <a:solidFill>
                  <a:schemeClr val="tx1"/>
                </a:solidFill>
              </a:rPr>
              <a:t> </a:t>
            </a:r>
            <a:r>
              <a:rPr lang="ca-ES" sz="2000" dirty="0" err="1">
                <a:solidFill>
                  <a:schemeClr val="tx1"/>
                </a:solidFill>
              </a:rPr>
              <a:t>förhållanden</a:t>
            </a:r>
            <a:r>
              <a:rPr lang="ca-ES" sz="2000" dirty="0">
                <a:solidFill>
                  <a:schemeClr val="tx1"/>
                </a:solidFill>
              </a:rPr>
              <a:t>)? </a:t>
            </a:r>
          </a:p>
          <a:p>
            <a:pPr>
              <a:buFont typeface="Arial" panose="020B0604020202020204" pitchFamily="34" charset="0"/>
              <a:buChar char="•"/>
            </a:pPr>
            <a:r>
              <a:rPr lang="ca-ES" sz="2000" dirty="0" err="1">
                <a:solidFill>
                  <a:schemeClr val="tx1"/>
                </a:solidFill>
              </a:rPr>
              <a:t>Tror</a:t>
            </a:r>
            <a:r>
              <a:rPr lang="ca-ES" sz="2000" dirty="0">
                <a:solidFill>
                  <a:schemeClr val="tx1"/>
                </a:solidFill>
              </a:rPr>
              <a:t> du </a:t>
            </a:r>
            <a:r>
              <a:rPr lang="ca-ES" sz="2000" dirty="0" err="1">
                <a:solidFill>
                  <a:schemeClr val="tx1"/>
                </a:solidFill>
              </a:rPr>
              <a:t>att</a:t>
            </a:r>
            <a:r>
              <a:rPr lang="ca-ES" sz="2000" dirty="0">
                <a:solidFill>
                  <a:schemeClr val="tx1"/>
                </a:solidFill>
              </a:rPr>
              <a:t> </a:t>
            </a:r>
            <a:r>
              <a:rPr lang="ca-ES" sz="2000" dirty="0" err="1">
                <a:solidFill>
                  <a:schemeClr val="tx1"/>
                </a:solidFill>
              </a:rPr>
              <a:t>miljöfaktorer</a:t>
            </a:r>
            <a:r>
              <a:rPr lang="ca-ES" sz="2000" dirty="0">
                <a:solidFill>
                  <a:schemeClr val="tx1"/>
                </a:solidFill>
              </a:rPr>
              <a:t>, som </a:t>
            </a:r>
            <a:r>
              <a:rPr lang="ca-ES" sz="2000" dirty="0" err="1">
                <a:solidFill>
                  <a:schemeClr val="tx1"/>
                </a:solidFill>
              </a:rPr>
              <a:t>tillgång</a:t>
            </a:r>
            <a:r>
              <a:rPr lang="ca-ES" sz="2000" dirty="0">
                <a:solidFill>
                  <a:schemeClr val="tx1"/>
                </a:solidFill>
              </a:rPr>
              <a:t> till </a:t>
            </a:r>
            <a:r>
              <a:rPr lang="ca-ES" sz="2000" dirty="0" err="1">
                <a:solidFill>
                  <a:schemeClr val="tx1"/>
                </a:solidFill>
              </a:rPr>
              <a:t>resurser</a:t>
            </a:r>
            <a:r>
              <a:rPr lang="ca-ES" sz="2000" dirty="0">
                <a:solidFill>
                  <a:schemeClr val="tx1"/>
                </a:solidFill>
              </a:rPr>
              <a:t> </a:t>
            </a:r>
            <a:r>
              <a:rPr lang="ca-ES" sz="2000" dirty="0" err="1">
                <a:solidFill>
                  <a:schemeClr val="tx1"/>
                </a:solidFill>
              </a:rPr>
              <a:t>eller</a:t>
            </a:r>
            <a:r>
              <a:rPr lang="ca-ES" sz="2000" dirty="0">
                <a:solidFill>
                  <a:schemeClr val="tx1"/>
                </a:solidFill>
              </a:rPr>
              <a:t> </a:t>
            </a:r>
            <a:r>
              <a:rPr lang="ca-ES" sz="2000" dirty="0" err="1">
                <a:solidFill>
                  <a:schemeClr val="tx1"/>
                </a:solidFill>
              </a:rPr>
              <a:t>konkurrens</a:t>
            </a:r>
            <a:r>
              <a:rPr lang="ca-ES" sz="2000" dirty="0">
                <a:solidFill>
                  <a:schemeClr val="tx1"/>
                </a:solidFill>
              </a:rPr>
              <a:t>, kan </a:t>
            </a:r>
            <a:r>
              <a:rPr lang="ca-ES" sz="2000" dirty="0" err="1">
                <a:solidFill>
                  <a:schemeClr val="tx1"/>
                </a:solidFill>
              </a:rPr>
              <a:t>påverka</a:t>
            </a:r>
            <a:r>
              <a:rPr lang="ca-ES" sz="2000" dirty="0">
                <a:solidFill>
                  <a:schemeClr val="tx1"/>
                </a:solidFill>
              </a:rPr>
              <a:t> den </a:t>
            </a:r>
            <a:r>
              <a:rPr lang="ca-ES" sz="2000" dirty="0" err="1">
                <a:solidFill>
                  <a:schemeClr val="tx1"/>
                </a:solidFill>
              </a:rPr>
              <a:t>exponentiella</a:t>
            </a:r>
            <a:r>
              <a:rPr lang="ca-ES" sz="2000" dirty="0">
                <a:solidFill>
                  <a:schemeClr val="tx1"/>
                </a:solidFill>
              </a:rPr>
              <a:t> </a:t>
            </a:r>
            <a:r>
              <a:rPr lang="ca-ES" sz="2000" dirty="0" err="1">
                <a:solidFill>
                  <a:schemeClr val="tx1"/>
                </a:solidFill>
              </a:rPr>
              <a:t>tillväxten</a:t>
            </a:r>
            <a:r>
              <a:rPr lang="ca-ES" sz="2000" dirty="0">
                <a:solidFill>
                  <a:schemeClr val="tx1"/>
                </a:solidFill>
              </a:rPr>
              <a:t>?</a:t>
            </a:r>
          </a:p>
        </p:txBody>
      </p:sp>
      <p:pic>
        <p:nvPicPr>
          <p:cNvPr id="11" name="Gráfico 10">
            <a:extLst>
              <a:ext uri="{FF2B5EF4-FFF2-40B4-BE49-F238E27FC236}">
                <a16:creationId xmlns:a16="http://schemas.microsoft.com/office/drawing/2014/main" id="{6FB6E49A-78D6-C997-9167-04BDCC329A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9537C1C-1E44-BB55-9DA4-F4EF3ADB3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950BDD17-3217-99A7-F529-06DB79FA8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DA4BEB5-68E9-A8A2-E3C3-337AED0E0C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450202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15558B06-BC68-63C3-4A86-190C6A80B328}"/>
            </a:ext>
          </a:extLst>
        </p:cNvPr>
        <p:cNvGrpSpPr/>
        <p:nvPr/>
      </p:nvGrpSpPr>
      <p:grpSpPr>
        <a:xfrm>
          <a:off x="0" y="0"/>
          <a:ext cx="0" cy="0"/>
          <a:chOff x="0" y="0"/>
          <a:chExt cx="0" cy="0"/>
        </a:xfrm>
      </p:grpSpPr>
      <p:sp>
        <p:nvSpPr>
          <p:cNvPr id="5" name="CuadroTexto 8">
            <a:extLst>
              <a:ext uri="{FF2B5EF4-FFF2-40B4-BE49-F238E27FC236}">
                <a16:creationId xmlns:a16="http://schemas.microsoft.com/office/drawing/2014/main" id="{3D65B60E-D1CC-0E36-F1DA-418E1E87EDC6}"/>
              </a:ext>
            </a:extLst>
          </p:cNvPr>
          <p:cNvSpPr txBox="1"/>
          <p:nvPr/>
        </p:nvSpPr>
        <p:spPr>
          <a:xfrm>
            <a:off x="943821" y="2101271"/>
            <a:ext cx="4662905" cy="311623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t>Eleverna</a:t>
            </a:r>
            <a:r>
              <a:rPr lang="ca-ES" b="1" dirty="0"/>
              <a:t> </a:t>
            </a:r>
            <a:r>
              <a:rPr lang="ca-ES" b="1" dirty="0" err="1"/>
              <a:t>undersöker</a:t>
            </a:r>
            <a:r>
              <a:rPr lang="ca-ES" b="1" dirty="0"/>
              <a:t> </a:t>
            </a:r>
            <a:r>
              <a:rPr lang="ca-ES" b="1" dirty="0" err="1"/>
              <a:t>hur</a:t>
            </a:r>
            <a:r>
              <a:rPr lang="ca-ES" b="1" dirty="0"/>
              <a:t> </a:t>
            </a:r>
            <a:r>
              <a:rPr lang="ca-ES" b="1" dirty="0" err="1"/>
              <a:t>jordens</a:t>
            </a:r>
            <a:r>
              <a:rPr lang="ca-ES" b="1" dirty="0"/>
              <a:t> </a:t>
            </a:r>
            <a:r>
              <a:rPr lang="ca-ES" b="1" dirty="0" err="1"/>
              <a:t>densitet</a:t>
            </a:r>
            <a:r>
              <a:rPr lang="ca-ES" b="1" dirty="0"/>
              <a:t> </a:t>
            </a:r>
            <a:r>
              <a:rPr lang="ca-ES" b="1" dirty="0" err="1"/>
              <a:t>påverkar</a:t>
            </a:r>
            <a:r>
              <a:rPr lang="ca-ES" b="1" dirty="0"/>
              <a:t> </a:t>
            </a:r>
            <a:r>
              <a:rPr lang="ca-ES" b="1" dirty="0" err="1"/>
              <a:t>dess</a:t>
            </a:r>
            <a:r>
              <a:rPr lang="ca-ES" b="1" dirty="0"/>
              <a:t> </a:t>
            </a:r>
            <a:r>
              <a:rPr lang="ca-ES" b="1" dirty="0" err="1"/>
              <a:t>egenskaper</a:t>
            </a:r>
            <a:r>
              <a:rPr lang="ca-ES" b="1" dirty="0"/>
              <a:t>, </a:t>
            </a:r>
            <a:r>
              <a:rPr lang="ca-ES" b="1" dirty="0" err="1"/>
              <a:t>inklusive</a:t>
            </a:r>
            <a:r>
              <a:rPr lang="ca-ES" b="1" dirty="0"/>
              <a:t> </a:t>
            </a:r>
            <a:r>
              <a:rPr lang="ca-ES" b="1" dirty="0" err="1"/>
              <a:t>infiltration</a:t>
            </a:r>
            <a:r>
              <a:rPr lang="ca-ES" b="1" dirty="0"/>
              <a:t> av </a:t>
            </a:r>
            <a:r>
              <a:rPr lang="ca-ES" b="1" dirty="0" err="1"/>
              <a:t>vatten</a:t>
            </a:r>
            <a:r>
              <a:rPr lang="ca-ES" b="1" dirty="0"/>
              <a:t>, </a:t>
            </a:r>
            <a:r>
              <a:rPr lang="ca-ES" b="1" dirty="0" err="1"/>
              <a:t>rötternas</a:t>
            </a:r>
            <a:r>
              <a:rPr lang="ca-ES" b="1" dirty="0"/>
              <a:t> </a:t>
            </a:r>
            <a:r>
              <a:rPr lang="ca-ES" b="1" dirty="0" err="1"/>
              <a:t>tillväxt</a:t>
            </a:r>
            <a:r>
              <a:rPr lang="ca-ES" b="1" dirty="0"/>
              <a:t> </a:t>
            </a:r>
            <a:r>
              <a:rPr lang="ca-ES" b="1" dirty="0" err="1"/>
              <a:t>samt</a:t>
            </a:r>
            <a:r>
              <a:rPr lang="ca-ES" b="1" dirty="0"/>
              <a:t> </a:t>
            </a:r>
            <a:r>
              <a:rPr lang="ca-ES" b="1" dirty="0" err="1"/>
              <a:t>förekomst</a:t>
            </a:r>
            <a:r>
              <a:rPr lang="ca-ES" b="1" dirty="0"/>
              <a:t> av </a:t>
            </a:r>
            <a:r>
              <a:rPr lang="ca-ES" b="1" dirty="0" err="1"/>
              <a:t>insekter</a:t>
            </a:r>
            <a:r>
              <a:rPr lang="ca-ES" b="1" dirty="0"/>
              <a:t> </a:t>
            </a:r>
            <a:r>
              <a:rPr lang="ca-ES" b="1" dirty="0" err="1"/>
              <a:t>och</a:t>
            </a:r>
            <a:r>
              <a:rPr lang="ca-ES" b="1" dirty="0"/>
              <a:t> </a:t>
            </a:r>
            <a:r>
              <a:rPr lang="ca-ES" b="1" dirty="0" err="1"/>
              <a:t>annat</a:t>
            </a:r>
            <a:r>
              <a:rPr lang="ca-ES" b="1" dirty="0"/>
              <a:t> liv. </a:t>
            </a:r>
          </a:p>
          <a:p>
            <a:pPr marL="0" indent="0">
              <a:buNone/>
            </a:pPr>
            <a:endParaRPr lang="ca-ES" b="1" dirty="0"/>
          </a:p>
          <a:p>
            <a:pPr marL="0" indent="0">
              <a:buNone/>
            </a:pPr>
            <a:r>
              <a:rPr lang="sv-SE" b="1" dirty="0">
                <a:solidFill>
                  <a:srgbClr val="0CAF8F"/>
                </a:solidFill>
              </a:rPr>
              <a:t>Ämne: </a:t>
            </a:r>
            <a:r>
              <a:rPr lang="sv-SE" dirty="0"/>
              <a:t>Fysik</a:t>
            </a:r>
            <a:br>
              <a:rPr lang="sv-SE" dirty="0"/>
            </a:br>
            <a:r>
              <a:rPr lang="sv-SE" b="1" dirty="0">
                <a:solidFill>
                  <a:srgbClr val="0CAF8F"/>
                </a:solidFill>
              </a:rPr>
              <a:t>Undervisningstid: 4</a:t>
            </a:r>
            <a:r>
              <a:rPr lang="sv-SE" dirty="0"/>
              <a:t>5 min, uppdelat på 3 block </a:t>
            </a:r>
          </a:p>
          <a:p>
            <a:pPr marL="0" indent="0">
              <a:buNone/>
            </a:pPr>
            <a:r>
              <a:rPr lang="sv-SE" b="1" dirty="0">
                <a:solidFill>
                  <a:srgbClr val="0CAF8F"/>
                </a:solidFill>
              </a:rPr>
              <a:t>Material:</a:t>
            </a:r>
          </a:p>
          <a:p>
            <a:pPr fontAlgn="base">
              <a:buFont typeface="Arial" panose="020B0604020202020204" pitchFamily="34" charset="0"/>
              <a:buChar char="•"/>
            </a:pPr>
            <a:r>
              <a:rPr lang="sv-SE" dirty="0"/>
              <a:t>Tre jordprover, bestående av: sandjord, lerjord, </a:t>
            </a:r>
            <a:r>
              <a:rPr lang="sv-SE" dirty="0" err="1"/>
              <a:t>silt</a:t>
            </a:r>
            <a:endParaRPr lang="sv-SE" dirty="0"/>
          </a:p>
          <a:p>
            <a:pPr fontAlgn="base">
              <a:buFont typeface="Arial" panose="020B0604020202020204" pitchFamily="34" charset="0"/>
              <a:buChar char="•"/>
            </a:pPr>
            <a:r>
              <a:rPr lang="sv-SE" dirty="0"/>
              <a:t>Mätglas eller liknande behållare för att mäta volym</a:t>
            </a:r>
          </a:p>
          <a:p>
            <a:pPr fontAlgn="base">
              <a:buFont typeface="Arial" panose="020B0604020202020204" pitchFamily="34" charset="0"/>
              <a:buChar char="•"/>
            </a:pPr>
            <a:r>
              <a:rPr lang="sv-SE" dirty="0"/>
              <a:t>Våg för att mäta massa</a:t>
            </a:r>
          </a:p>
          <a:p>
            <a:pPr fontAlgn="base">
              <a:buFont typeface="Arial" panose="020B0604020202020204" pitchFamily="34" charset="0"/>
              <a:buChar char="•"/>
            </a:pPr>
            <a:r>
              <a:rPr lang="sv-SE" dirty="0"/>
              <a:t>Anteckningsbok och penna</a:t>
            </a:r>
            <a:endParaRPr lang="es-ES" dirty="0"/>
          </a:p>
        </p:txBody>
      </p:sp>
      <p:sp>
        <p:nvSpPr>
          <p:cNvPr id="4" name="CuadroTexto 5">
            <a:extLst>
              <a:ext uri="{FF2B5EF4-FFF2-40B4-BE49-F238E27FC236}">
                <a16:creationId xmlns:a16="http://schemas.microsoft.com/office/drawing/2014/main" id="{CE8CEB9C-C4DE-B644-F63F-AACAD7B3F60B}"/>
              </a:ext>
            </a:extLst>
          </p:cNvPr>
          <p:cNvSpPr txBox="1"/>
          <p:nvPr/>
        </p:nvSpPr>
        <p:spPr>
          <a:xfrm>
            <a:off x="943821" y="651871"/>
            <a:ext cx="5293350" cy="1200329"/>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5</a:t>
            </a:r>
            <a:br>
              <a:rPr lang="es-ES" sz="3600" dirty="0">
                <a:latin typeface="Bebas Neue Regular" panose="020B0606020202050201" pitchFamily="34" charset="0"/>
              </a:rPr>
            </a:br>
            <a:r>
              <a:rPr lang="es-ES" sz="3600" dirty="0" err="1">
                <a:solidFill>
                  <a:srgbClr val="0CB08E"/>
                </a:solidFill>
                <a:latin typeface="Bebas Neue Regular" panose="020B0606020202050201" pitchFamily="34" charset="0"/>
              </a:rPr>
              <a:t>Densitet</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och</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jord</a:t>
            </a:r>
            <a:endParaRPr lang="es-ES" sz="3600" dirty="0">
              <a:solidFill>
                <a:srgbClr val="0CB08E"/>
              </a:solidFill>
              <a:latin typeface="Bebas Neue Regular" panose="020B0606020202050201" pitchFamily="34" charset="0"/>
            </a:endParaRPr>
          </a:p>
        </p:txBody>
      </p:sp>
      <p:pic>
        <p:nvPicPr>
          <p:cNvPr id="6" name="Bildobjekt 5" descr="En bild som visar utomhus, gräs, vatten, klippa&#10;&#10;AI-genererat innehåll kan vara felaktigt.">
            <a:extLst>
              <a:ext uri="{FF2B5EF4-FFF2-40B4-BE49-F238E27FC236}">
                <a16:creationId xmlns:a16="http://schemas.microsoft.com/office/drawing/2014/main" id="{0B9D7BE8-3628-BED2-6268-ECDA258B0704}"/>
              </a:ext>
            </a:extLst>
          </p:cNvPr>
          <p:cNvPicPr>
            <a:picLocks noChangeAspect="1"/>
          </p:cNvPicPr>
          <p:nvPr/>
        </p:nvPicPr>
        <p:blipFill>
          <a:blip r:embed="rId2">
            <a:extLst>
              <a:ext uri="{28A0092B-C50C-407E-A947-70E740481C1C}">
                <a14:useLocalDpi xmlns:a14="http://schemas.microsoft.com/office/drawing/2010/main" val="0"/>
              </a:ext>
            </a:extLst>
          </a:blip>
          <a:srcRect r="39047"/>
          <a:stretch>
            <a:fillRect/>
          </a:stretch>
        </p:blipFill>
        <p:spPr>
          <a:xfrm>
            <a:off x="5842339" y="-232555"/>
            <a:ext cx="6589984" cy="7160895"/>
          </a:xfrm>
          <a:prstGeom prst="rect">
            <a:avLst/>
          </a:prstGeom>
        </p:spPr>
      </p:pic>
    </p:spTree>
    <p:extLst>
      <p:ext uri="{BB962C8B-B14F-4D97-AF65-F5344CB8AC3E}">
        <p14:creationId xmlns:p14="http://schemas.microsoft.com/office/powerpoint/2010/main" val="1314424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0C0B66A-FB84-F8A8-CCC7-F94A8265FE2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1153341-78B2-264A-2C12-11B36C2FE0B7}"/>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5 </a:t>
            </a:r>
          </a:p>
        </p:txBody>
      </p:sp>
      <p:sp>
        <p:nvSpPr>
          <p:cNvPr id="7" name="CuadroTexto 8">
            <a:extLst>
              <a:ext uri="{FF2B5EF4-FFF2-40B4-BE49-F238E27FC236}">
                <a16:creationId xmlns:a16="http://schemas.microsoft.com/office/drawing/2014/main" id="{FC2BE703-88DD-28A3-D67C-E0E33D0BCB8A}"/>
              </a:ext>
            </a:extLst>
          </p:cNvPr>
          <p:cNvSpPr txBox="1"/>
          <p:nvPr/>
        </p:nvSpPr>
        <p:spPr>
          <a:xfrm>
            <a:off x="597312" y="1079264"/>
            <a:ext cx="10515599" cy="533222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(10 min): Introduktion</a:t>
            </a:r>
          </a:p>
          <a:p>
            <a:pPr marL="0" indent="0">
              <a:buNone/>
            </a:pPr>
            <a:r>
              <a:rPr lang="sv-SE" noProof="1">
                <a:solidFill>
                  <a:schemeClr val="tx1"/>
                </a:solidFill>
              </a:rPr>
              <a:t>Eleverna undersöker hur jordens densitet påverkar dess egenskaper, inklusive infiltration av vatten, rötternas tillväxt samt förekomst av insekter och annat liv. Använd prover av sandjord, lerjord, silt, som alla har olika egenskaper och densitet.</a:t>
            </a:r>
          </a:p>
          <a:p>
            <a:pPr marL="0" indent="0">
              <a:buNone/>
            </a:pPr>
            <a:endParaRPr lang="sv-SE" noProof="1">
              <a:solidFill>
                <a:schemeClr val="tx1"/>
              </a:solidFill>
            </a:endParaRPr>
          </a:p>
          <a:p>
            <a:pPr marL="0" indent="0">
              <a:buNone/>
            </a:pPr>
            <a:r>
              <a:rPr lang="sv-SE" noProof="1">
                <a:solidFill>
                  <a:schemeClr val="tx1"/>
                </a:solidFill>
              </a:rPr>
              <a:t>Genom att mäta jordens densitet får eleverna lära sig hur tätt jordpartiklarna är packade, vilket i sig påverkar jordhälsan eftersom jordens densitet påverkar infiltrationen av vatten, rötternas tillväxt samt levande organismers utveckling i jorden.</a:t>
            </a:r>
          </a:p>
          <a:p>
            <a:pPr marL="0" indent="0">
              <a:buNone/>
            </a:pPr>
            <a:endParaRPr lang="sv-SE" noProof="1">
              <a:solidFill>
                <a:schemeClr val="tx1"/>
              </a:solidFill>
            </a:endParaRPr>
          </a:p>
          <a:p>
            <a:pPr marL="0" indent="0">
              <a:buNone/>
            </a:pPr>
            <a:r>
              <a:rPr lang="sv-SE" noProof="1">
                <a:solidFill>
                  <a:schemeClr val="tx1"/>
                </a:solidFill>
              </a:rPr>
              <a:t>Börja med att förklara att densitet är andelen massa i förhållande till volym. Förklara även att densitet, i vilka enheter det uttrycks, hur det skrivs samt formeln för att beräkna densitet.</a:t>
            </a:r>
          </a:p>
          <a:p>
            <a:pPr marL="0" indent="0">
              <a:buNone/>
            </a:pPr>
            <a:endParaRPr lang="sv-SE" noProof="1">
              <a:solidFill>
                <a:schemeClr val="tx1"/>
              </a:solidFill>
            </a:endParaRPr>
          </a:p>
          <a:p>
            <a:pPr marL="0" indent="0">
              <a:buNone/>
            </a:pPr>
            <a:r>
              <a:rPr lang="sv-SE" noProof="1">
                <a:solidFill>
                  <a:schemeClr val="tx1"/>
                </a:solidFill>
              </a:rPr>
              <a:t>Förklara sedan hur jordens densitet kan påverka jordens egenskaper som porositet, vattenhållning och plantornas tillväxt. Förklara kort skillnaderna mellan sandjord, lerjord och silt, </a:t>
            </a:r>
          </a:p>
          <a:p>
            <a:pPr marL="0" indent="0">
              <a:buNone/>
            </a:pPr>
            <a:endParaRPr lang="sv-SE" noProof="1">
              <a:solidFill>
                <a:schemeClr val="tx1"/>
              </a:solidFill>
            </a:endParaRPr>
          </a:p>
          <a:p>
            <a:pPr marL="0" indent="0">
              <a:buNone/>
            </a:pPr>
            <a:r>
              <a:rPr lang="sv-SE" b="1" noProof="1">
                <a:solidFill>
                  <a:schemeClr val="tx1"/>
                </a:solidFill>
              </a:rPr>
              <a:t>BLOCK 2 (15 min): Mätning av densiteten</a:t>
            </a:r>
          </a:p>
          <a:p>
            <a:pPr marL="0" indent="0">
              <a:buNone/>
            </a:pPr>
            <a:r>
              <a:rPr lang="sv-SE" noProof="1">
                <a:solidFill>
                  <a:schemeClr val="tx1"/>
                </a:solidFill>
              </a:rPr>
              <a:t>Eleverna tar tre olika jordprover, mäter volym och massa och beräknar sedan densiteten. </a:t>
            </a:r>
          </a:p>
          <a:p>
            <a:pPr marL="0" indent="0">
              <a:buNone/>
            </a:pPr>
            <a:r>
              <a:rPr lang="sv-SE" noProof="1">
                <a:solidFill>
                  <a:schemeClr val="tx1"/>
                </a:solidFill>
              </a:rPr>
              <a:t>När mätningarna är klara presenterar de resultaten och diskuterar vad de kommit fram till.</a:t>
            </a:r>
          </a:p>
          <a:p>
            <a:pPr marL="0" indent="0">
              <a:buNone/>
            </a:pPr>
            <a:endParaRPr lang="sv-SE" noProof="1">
              <a:solidFill>
                <a:schemeClr val="tx1"/>
              </a:solidFill>
            </a:endParaRPr>
          </a:p>
          <a:p>
            <a:pPr marL="0" indent="0">
              <a:buNone/>
            </a:pPr>
            <a:r>
              <a:rPr lang="sv-SE" b="1" noProof="1">
                <a:solidFill>
                  <a:schemeClr val="tx1"/>
                </a:solidFill>
              </a:rPr>
              <a:t>BLOCK 3 (10 min): Diskussion/redovisning</a:t>
            </a:r>
          </a:p>
          <a:p>
            <a:pPr marL="0" indent="0">
              <a:buNone/>
            </a:pPr>
            <a:endParaRPr lang="sv-SE" b="1" noProof="1">
              <a:solidFill>
                <a:schemeClr val="tx1"/>
              </a:solidFill>
            </a:endParaRPr>
          </a:p>
        </p:txBody>
      </p:sp>
    </p:spTree>
    <p:extLst>
      <p:ext uri="{BB962C8B-B14F-4D97-AF65-F5344CB8AC3E}">
        <p14:creationId xmlns:p14="http://schemas.microsoft.com/office/powerpoint/2010/main" val="163461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1FA7-8747-93AF-EE5D-6B908284959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9FCAF52-AF3E-7089-222A-04EB04C76009}"/>
              </a:ext>
            </a:extLst>
          </p:cNvPr>
          <p:cNvSpPr txBox="1"/>
          <p:nvPr/>
        </p:nvSpPr>
        <p:spPr>
          <a:xfrm>
            <a:off x="569743" y="470830"/>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a:t>
            </a:r>
            <a:r>
              <a:rPr lang="es-ES" sz="4400" dirty="0" err="1">
                <a:latin typeface="Bebas Neue Regular" panose="020B0606020202050201" pitchFamily="34" charset="0"/>
              </a:rPr>
              <a:t>Jordens</a:t>
            </a:r>
            <a:r>
              <a:rPr lang="es-ES" sz="4400" dirty="0">
                <a:latin typeface="Bebas Neue Regular" panose="020B0606020202050201" pitchFamily="34" charset="0"/>
              </a:rPr>
              <a:t> </a:t>
            </a:r>
            <a:r>
              <a:rPr lang="es-ES" sz="4400" dirty="0" err="1">
                <a:latin typeface="Bebas Neue Regular" panose="020B0606020202050201" pitchFamily="34" charset="0"/>
              </a:rPr>
              <a:t>densitet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31942FE9-41E5-A595-F098-8F216150CA31}"/>
              </a:ext>
            </a:extLst>
          </p:cNvPr>
          <p:cNvSpPr txBox="1"/>
          <p:nvPr/>
        </p:nvSpPr>
        <p:spPr>
          <a:xfrm>
            <a:off x="569743" y="1420732"/>
            <a:ext cx="684460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Jordens</a:t>
            </a:r>
            <a:r>
              <a:rPr lang="ca-ES" sz="2000" dirty="0">
                <a:solidFill>
                  <a:schemeClr val="tx1"/>
                </a:solidFill>
              </a:rPr>
              <a:t> </a:t>
            </a:r>
            <a:r>
              <a:rPr lang="ca-ES" sz="2000" dirty="0" err="1">
                <a:solidFill>
                  <a:schemeClr val="tx1"/>
                </a:solidFill>
              </a:rPr>
              <a:t>densitet</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viktig</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mäta</a:t>
            </a:r>
            <a:r>
              <a:rPr lang="ca-ES" sz="2000" dirty="0">
                <a:solidFill>
                  <a:schemeClr val="tx1"/>
                </a:solidFill>
              </a:rPr>
              <a:t> </a:t>
            </a:r>
            <a:r>
              <a:rPr lang="ca-ES" sz="2000" dirty="0" err="1">
                <a:solidFill>
                  <a:schemeClr val="tx1"/>
                </a:solidFill>
              </a:rPr>
              <a:t>eftersom</a:t>
            </a:r>
            <a:r>
              <a:rPr lang="ca-ES" sz="2000" dirty="0">
                <a:solidFill>
                  <a:schemeClr val="tx1"/>
                </a:solidFill>
              </a:rPr>
              <a:t> den </a:t>
            </a:r>
            <a:r>
              <a:rPr lang="ca-ES" sz="2000" dirty="0" err="1">
                <a:solidFill>
                  <a:schemeClr val="tx1"/>
                </a:solidFill>
              </a:rPr>
              <a:t>bidrar</a:t>
            </a:r>
            <a:r>
              <a:rPr lang="ca-ES" sz="2000" dirty="0">
                <a:solidFill>
                  <a:schemeClr val="tx1"/>
                </a:solidFill>
              </a:rPr>
              <a:t> till </a:t>
            </a:r>
            <a:r>
              <a:rPr lang="ca-ES" sz="2000" dirty="0" err="1">
                <a:solidFill>
                  <a:schemeClr val="tx1"/>
                </a:solidFill>
              </a:rPr>
              <a:t>att</a:t>
            </a:r>
            <a:r>
              <a:rPr lang="ca-ES" sz="2000" dirty="0">
                <a:solidFill>
                  <a:schemeClr val="tx1"/>
                </a:solidFill>
              </a:rPr>
              <a:t> </a:t>
            </a:r>
            <a:r>
              <a:rPr lang="ca-ES" sz="2000" dirty="0" err="1">
                <a:solidFill>
                  <a:schemeClr val="tx1"/>
                </a:solidFill>
              </a:rPr>
              <a:t>fastställa</a:t>
            </a:r>
            <a:r>
              <a:rPr lang="ca-ES" sz="2000" dirty="0">
                <a:solidFill>
                  <a:schemeClr val="tx1"/>
                </a:solidFill>
              </a:rPr>
              <a:t> </a:t>
            </a:r>
            <a:r>
              <a:rPr lang="ca-ES" sz="2000" dirty="0" err="1">
                <a:solidFill>
                  <a:schemeClr val="tx1"/>
                </a:solidFill>
              </a:rPr>
              <a:t>hur</a:t>
            </a:r>
            <a:r>
              <a:rPr lang="ca-ES" sz="2000" dirty="0">
                <a:solidFill>
                  <a:schemeClr val="tx1"/>
                </a:solidFill>
              </a:rPr>
              <a:t> </a:t>
            </a:r>
            <a:r>
              <a:rPr lang="ca-ES" sz="2000" dirty="0" err="1">
                <a:solidFill>
                  <a:schemeClr val="tx1"/>
                </a:solidFill>
              </a:rPr>
              <a:t>kompakt</a:t>
            </a:r>
            <a:r>
              <a:rPr lang="ca-ES" sz="2000" dirty="0">
                <a:solidFill>
                  <a:schemeClr val="tx1"/>
                </a:solidFill>
              </a:rPr>
              <a:t>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a:solidFill>
                  <a:schemeClr val="tx1"/>
                </a:solidFill>
              </a:rPr>
              <a:t>Till </a:t>
            </a:r>
            <a:r>
              <a:rPr lang="ca-ES" sz="2000" dirty="0" err="1">
                <a:solidFill>
                  <a:schemeClr val="tx1"/>
                </a:solidFill>
              </a:rPr>
              <a:t>exempel</a:t>
            </a:r>
            <a:r>
              <a:rPr lang="ca-ES" sz="2000" dirty="0">
                <a:solidFill>
                  <a:schemeClr val="tx1"/>
                </a:solidFill>
              </a:rPr>
              <a:t> </a:t>
            </a:r>
            <a:r>
              <a:rPr lang="ca-ES" sz="2000" dirty="0" err="1">
                <a:solidFill>
                  <a:schemeClr val="tx1"/>
                </a:solidFill>
              </a:rPr>
              <a:t>tunga</a:t>
            </a:r>
            <a:r>
              <a:rPr lang="ca-ES" sz="2000" dirty="0">
                <a:solidFill>
                  <a:schemeClr val="tx1"/>
                </a:solidFill>
              </a:rPr>
              <a:t> </a:t>
            </a:r>
            <a:r>
              <a:rPr lang="ca-ES" sz="2000" dirty="0" err="1">
                <a:solidFill>
                  <a:schemeClr val="tx1"/>
                </a:solidFill>
              </a:rPr>
              <a:t>maskiner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plogar</a:t>
            </a:r>
            <a:r>
              <a:rPr lang="ca-ES" sz="2000" dirty="0">
                <a:solidFill>
                  <a:schemeClr val="tx1"/>
                </a:solidFill>
              </a:rPr>
              <a:t> </a:t>
            </a:r>
            <a:r>
              <a:rPr lang="ca-ES" sz="2000" dirty="0" err="1">
                <a:solidFill>
                  <a:schemeClr val="tx1"/>
                </a:solidFill>
              </a:rPr>
              <a:t>gör</a:t>
            </a:r>
            <a:r>
              <a:rPr lang="ca-ES" sz="2000" dirty="0">
                <a:solidFill>
                  <a:schemeClr val="tx1"/>
                </a:solidFill>
              </a:rPr>
              <a:t> </a:t>
            </a:r>
            <a:r>
              <a:rPr lang="ca-ES" sz="2000" dirty="0" err="1">
                <a:solidFill>
                  <a:schemeClr val="tx1"/>
                </a:solidFill>
              </a:rPr>
              <a:t>att</a:t>
            </a:r>
            <a:r>
              <a:rPr lang="ca-ES" sz="2000" dirty="0">
                <a:solidFill>
                  <a:schemeClr val="tx1"/>
                </a:solidFill>
              </a:rPr>
              <a:t> de </a:t>
            </a:r>
            <a:r>
              <a:rPr lang="ca-ES" sz="2000" dirty="0" err="1">
                <a:solidFill>
                  <a:schemeClr val="tx1"/>
                </a:solidFill>
              </a:rPr>
              <a:t>viktiga</a:t>
            </a:r>
            <a:r>
              <a:rPr lang="ca-ES" sz="2000" dirty="0">
                <a:solidFill>
                  <a:schemeClr val="tx1"/>
                </a:solidFill>
              </a:rPr>
              <a:t> </a:t>
            </a:r>
            <a:r>
              <a:rPr lang="ca-ES" sz="2000" dirty="0" err="1">
                <a:solidFill>
                  <a:schemeClr val="tx1"/>
                </a:solidFill>
              </a:rPr>
              <a:t>hålrummen</a:t>
            </a:r>
            <a:r>
              <a:rPr lang="ca-ES" sz="2000" dirty="0">
                <a:solidFill>
                  <a:schemeClr val="tx1"/>
                </a:solidFill>
              </a:rPr>
              <a:t> </a:t>
            </a:r>
            <a:r>
              <a:rPr lang="ca-ES" sz="2000" dirty="0" err="1">
                <a:solidFill>
                  <a:schemeClr val="tx1"/>
                </a:solidFill>
              </a:rPr>
              <a:t>minskar</a:t>
            </a:r>
            <a:r>
              <a:rPr lang="ca-ES" sz="2000" dirty="0">
                <a:solidFill>
                  <a:schemeClr val="tx1"/>
                </a:solidFill>
              </a:rPr>
              <a:t> (</a:t>
            </a:r>
            <a:r>
              <a:rPr lang="ca-ES" sz="2000" dirty="0" err="1">
                <a:solidFill>
                  <a:schemeClr val="tx1"/>
                </a:solidFill>
              </a:rPr>
              <a:t>tyngden</a:t>
            </a:r>
            <a:r>
              <a:rPr lang="ca-ES" sz="2000" dirty="0">
                <a:solidFill>
                  <a:schemeClr val="tx1"/>
                </a:solidFill>
              </a:rPr>
              <a:t> </a:t>
            </a:r>
            <a:r>
              <a:rPr lang="ca-ES" sz="2000" dirty="0" err="1">
                <a:solidFill>
                  <a:schemeClr val="tx1"/>
                </a:solidFill>
              </a:rPr>
              <a:t>packar</a:t>
            </a:r>
            <a:r>
              <a:rPr lang="ca-ES" sz="2000" dirty="0">
                <a:solidFill>
                  <a:schemeClr val="tx1"/>
                </a:solidFill>
              </a:rPr>
              <a:t> </a:t>
            </a:r>
            <a:r>
              <a:rPr lang="ca-ES" sz="2000" dirty="0" err="1">
                <a:solidFill>
                  <a:schemeClr val="tx1"/>
                </a:solidFill>
              </a:rPr>
              <a:t>ihop</a:t>
            </a:r>
            <a:r>
              <a:rPr lang="ca-ES" sz="2000" dirty="0">
                <a:solidFill>
                  <a:schemeClr val="tx1"/>
                </a:solidFill>
              </a:rPr>
              <a:t> </a:t>
            </a:r>
            <a:r>
              <a:rPr lang="ca-ES" sz="2000" dirty="0" err="1">
                <a:solidFill>
                  <a:schemeClr val="tx1"/>
                </a:solidFill>
              </a:rPr>
              <a:t>jorden</a:t>
            </a:r>
            <a:r>
              <a:rPr lang="ca-ES" sz="2000" dirty="0">
                <a:solidFill>
                  <a:schemeClr val="tx1"/>
                </a:solidFill>
              </a:rPr>
              <a:t>)– </a:t>
            </a:r>
            <a:r>
              <a:rPr lang="ca-ES" sz="2000" dirty="0" err="1">
                <a:solidFill>
                  <a:schemeClr val="tx1"/>
                </a:solidFill>
              </a:rPr>
              <a:t>man</a:t>
            </a:r>
            <a:r>
              <a:rPr lang="ca-ES" sz="2000" dirty="0">
                <a:solidFill>
                  <a:schemeClr val="tx1"/>
                </a:solidFill>
              </a:rPr>
              <a:t> </a:t>
            </a:r>
            <a:r>
              <a:rPr lang="ca-ES" sz="2000" dirty="0" err="1">
                <a:solidFill>
                  <a:schemeClr val="tx1"/>
                </a:solidFill>
              </a:rPr>
              <a:t>brukar</a:t>
            </a:r>
            <a:r>
              <a:rPr lang="ca-ES" sz="2000" dirty="0">
                <a:solidFill>
                  <a:schemeClr val="tx1"/>
                </a:solidFill>
              </a:rPr>
              <a:t> </a:t>
            </a:r>
            <a:r>
              <a:rPr lang="ca-ES" sz="2000" dirty="0" err="1">
                <a:solidFill>
                  <a:schemeClr val="tx1"/>
                </a:solidFill>
              </a:rPr>
              <a:t>säga</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jorden</a:t>
            </a:r>
            <a:r>
              <a:rPr lang="ca-ES" sz="2000" dirty="0">
                <a:solidFill>
                  <a:schemeClr val="tx1"/>
                </a:solidFill>
              </a:rPr>
              <a:t> </a:t>
            </a:r>
            <a:r>
              <a:rPr lang="ca-ES" sz="2000" dirty="0" err="1">
                <a:solidFill>
                  <a:schemeClr val="tx1"/>
                </a:solidFill>
              </a:rPr>
              <a:t>fått</a:t>
            </a:r>
            <a:r>
              <a:rPr lang="ca-ES" sz="2000" dirty="0">
                <a:solidFill>
                  <a:schemeClr val="tx1"/>
                </a:solidFill>
              </a:rPr>
              <a:t> </a:t>
            </a:r>
            <a:r>
              <a:rPr lang="ca-ES" sz="2000" dirty="0" err="1">
                <a:solidFill>
                  <a:schemeClr val="tx1"/>
                </a:solidFill>
              </a:rPr>
              <a:t>sämre</a:t>
            </a:r>
            <a:r>
              <a:rPr lang="ca-ES" sz="2000" dirty="0">
                <a:solidFill>
                  <a:schemeClr val="tx1"/>
                </a:solidFill>
              </a:rPr>
              <a:t> </a:t>
            </a:r>
            <a:r>
              <a:rPr lang="ca-ES" sz="2000" dirty="0" err="1">
                <a:solidFill>
                  <a:schemeClr val="tx1"/>
                </a:solidFill>
              </a:rPr>
              <a:t>struktur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vattenförhållandena</a:t>
            </a:r>
            <a:r>
              <a:rPr lang="ca-ES" sz="2000" dirty="0">
                <a:solidFill>
                  <a:schemeClr val="tx1"/>
                </a:solidFill>
              </a:rPr>
              <a:t> i </a:t>
            </a:r>
            <a:r>
              <a:rPr lang="ca-ES" sz="2000" dirty="0" err="1">
                <a:solidFill>
                  <a:schemeClr val="tx1"/>
                </a:solidFill>
              </a:rPr>
              <a:t>marken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gör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svårare</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växters</a:t>
            </a:r>
            <a:r>
              <a:rPr lang="ca-ES" sz="2000" dirty="0">
                <a:solidFill>
                  <a:schemeClr val="tx1"/>
                </a:solidFill>
              </a:rPr>
              <a:t> </a:t>
            </a:r>
            <a:r>
              <a:rPr lang="ca-ES" sz="2000" dirty="0" err="1">
                <a:solidFill>
                  <a:schemeClr val="tx1"/>
                </a:solidFill>
              </a:rPr>
              <a:t>rötter</a:t>
            </a:r>
            <a:r>
              <a:rPr lang="ca-ES" sz="2000" dirty="0">
                <a:solidFill>
                  <a:schemeClr val="tx1"/>
                </a:solidFill>
              </a:rPr>
              <a:t> </a:t>
            </a:r>
            <a:r>
              <a:rPr lang="ca-ES" sz="2000" dirty="0" err="1">
                <a:solidFill>
                  <a:schemeClr val="tx1"/>
                </a:solidFill>
              </a:rPr>
              <a:t>att</a:t>
            </a:r>
            <a:r>
              <a:rPr lang="ca-ES" sz="2000" dirty="0">
                <a:solidFill>
                  <a:schemeClr val="tx1"/>
                </a:solidFill>
              </a:rPr>
              <a:t> ta </a:t>
            </a:r>
            <a:r>
              <a:rPr lang="ca-ES" sz="2000" dirty="0" err="1">
                <a:solidFill>
                  <a:schemeClr val="tx1"/>
                </a:solidFill>
              </a:rPr>
              <a:t>sig</a:t>
            </a:r>
            <a:r>
              <a:rPr lang="ca-ES" sz="2000" dirty="0">
                <a:solidFill>
                  <a:schemeClr val="tx1"/>
                </a:solidFill>
              </a:rPr>
              <a:t> </a:t>
            </a:r>
            <a:r>
              <a:rPr lang="ca-ES" sz="2000" dirty="0" err="1">
                <a:solidFill>
                  <a:schemeClr val="tx1"/>
                </a:solidFill>
              </a:rPr>
              <a:t>fram</a:t>
            </a:r>
            <a:r>
              <a:rPr lang="ca-ES" sz="2000" dirty="0">
                <a:solidFill>
                  <a:schemeClr val="tx1"/>
                </a:solidFill>
              </a:rPr>
              <a:t>.</a:t>
            </a:r>
          </a:p>
        </p:txBody>
      </p:sp>
      <p:pic>
        <p:nvPicPr>
          <p:cNvPr id="11" name="Gráfico 10">
            <a:extLst>
              <a:ext uri="{FF2B5EF4-FFF2-40B4-BE49-F238E27FC236}">
                <a16:creationId xmlns:a16="http://schemas.microsoft.com/office/drawing/2014/main" id="{FBE41D07-AB04-AD7B-DED0-E760DD806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E68970E-9A90-0C96-55C6-FACB9B498E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7F0B5C8-37D1-206B-772C-210716A26D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0464CE4-0479-1E81-BB41-7A135107A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textruta 2">
            <a:extLst>
              <a:ext uri="{FF2B5EF4-FFF2-40B4-BE49-F238E27FC236}">
                <a16:creationId xmlns:a16="http://schemas.microsoft.com/office/drawing/2014/main" id="{EB206074-554E-96E4-C343-F64A31AB3A54}"/>
              </a:ext>
            </a:extLst>
          </p:cNvPr>
          <p:cNvSpPr txBox="1"/>
          <p:nvPr/>
        </p:nvSpPr>
        <p:spPr>
          <a:xfrm>
            <a:off x="569743" y="6271702"/>
            <a:ext cx="6096000" cy="369332"/>
          </a:xfrm>
          <a:prstGeom prst="rect">
            <a:avLst/>
          </a:prstGeom>
          <a:noFill/>
        </p:spPr>
        <p:txBody>
          <a:bodyPr wrap="square">
            <a:spAutoFit/>
          </a:bodyPr>
          <a:lstStyle/>
          <a:p>
            <a:r>
              <a:rPr lang="sv-SE" dirty="0"/>
              <a:t>Källa: Naturskyddsföreningen</a:t>
            </a:r>
          </a:p>
        </p:txBody>
      </p:sp>
      <p:pic>
        <p:nvPicPr>
          <p:cNvPr id="5" name="Bildobjekt 4" descr="En bild som visar text, skärmbild, mat&#10;&#10;AI-genererat innehåll kan vara felaktigt.">
            <a:extLst>
              <a:ext uri="{FF2B5EF4-FFF2-40B4-BE49-F238E27FC236}">
                <a16:creationId xmlns:a16="http://schemas.microsoft.com/office/drawing/2014/main" id="{423128D9-D367-AE52-DF88-7446B0ED6157}"/>
              </a:ext>
            </a:extLst>
          </p:cNvPr>
          <p:cNvPicPr>
            <a:picLocks noChangeAspect="1"/>
          </p:cNvPicPr>
          <p:nvPr/>
        </p:nvPicPr>
        <p:blipFill>
          <a:blip r:embed="rId11">
            <a:extLst>
              <a:ext uri="{28A0092B-C50C-407E-A947-70E740481C1C}">
                <a14:useLocalDpi xmlns:a14="http://schemas.microsoft.com/office/drawing/2010/main" val="0"/>
              </a:ext>
            </a:extLst>
          </a:blip>
          <a:srcRect r="30793"/>
          <a:stretch>
            <a:fillRect/>
          </a:stretch>
        </p:blipFill>
        <p:spPr>
          <a:xfrm>
            <a:off x="8105304" y="285750"/>
            <a:ext cx="3858476" cy="6286500"/>
          </a:xfrm>
          <a:prstGeom prst="rect">
            <a:avLst/>
          </a:prstGeom>
        </p:spPr>
      </p:pic>
      <p:sp>
        <p:nvSpPr>
          <p:cNvPr id="7" name="textruta 6">
            <a:extLst>
              <a:ext uri="{FF2B5EF4-FFF2-40B4-BE49-F238E27FC236}">
                <a16:creationId xmlns:a16="http://schemas.microsoft.com/office/drawing/2014/main" id="{5ED45480-FE19-5CDB-89A9-B58B982FA88F}"/>
              </a:ext>
            </a:extLst>
          </p:cNvPr>
          <p:cNvSpPr txBox="1"/>
          <p:nvPr/>
        </p:nvSpPr>
        <p:spPr>
          <a:xfrm>
            <a:off x="8157637" y="6572250"/>
            <a:ext cx="6096000" cy="276999"/>
          </a:xfrm>
          <a:prstGeom prst="rect">
            <a:avLst/>
          </a:prstGeom>
          <a:noFill/>
        </p:spPr>
        <p:txBody>
          <a:bodyPr wrap="square">
            <a:spAutoFit/>
          </a:bodyPr>
          <a:lstStyle/>
          <a:p>
            <a:r>
              <a:rPr lang="sv-SE" sz="1200" dirty="0"/>
              <a:t>Illustration: Lotta W Tomasson/Vetenskap &amp; Allmänhet</a:t>
            </a:r>
          </a:p>
        </p:txBody>
      </p:sp>
    </p:spTree>
    <p:extLst>
      <p:ext uri="{BB962C8B-B14F-4D97-AF65-F5344CB8AC3E}">
        <p14:creationId xmlns:p14="http://schemas.microsoft.com/office/powerpoint/2010/main" val="189466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12827"/>
          </a:srgbClr>
        </a:solidFill>
        <a:effectLst/>
      </p:bgPr>
    </p:bg>
    <p:spTree>
      <p:nvGrpSpPr>
        <p:cNvPr id="1" name=""/>
        <p:cNvGrpSpPr/>
        <p:nvPr/>
      </p:nvGrpSpPr>
      <p:grpSpPr>
        <a:xfrm>
          <a:off x="0" y="0"/>
          <a:ext cx="0" cy="0"/>
          <a:chOff x="0" y="0"/>
          <a:chExt cx="0" cy="0"/>
        </a:xfrm>
      </p:grpSpPr>
      <p:sp>
        <p:nvSpPr>
          <p:cNvPr id="4" name="CuadroTexto 5">
            <a:extLst>
              <a:ext uri="{FF2B5EF4-FFF2-40B4-BE49-F238E27FC236}">
                <a16:creationId xmlns:a16="http://schemas.microsoft.com/office/drawing/2014/main" id="{219BE571-7307-17CC-CA03-03BF1D9D20F6}"/>
              </a:ext>
            </a:extLst>
          </p:cNvPr>
          <p:cNvSpPr txBox="1"/>
          <p:nvPr/>
        </p:nvSpPr>
        <p:spPr>
          <a:xfrm>
            <a:off x="943821" y="775206"/>
            <a:ext cx="5293350" cy="646331"/>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1 </a:t>
            </a:r>
            <a:r>
              <a:rPr lang="es-ES" sz="3600" dirty="0" err="1">
                <a:solidFill>
                  <a:srgbClr val="0CB08E"/>
                </a:solidFill>
                <a:latin typeface="Bebas Neue Regular" panose="020B0606020202050201" pitchFamily="34" charset="0"/>
              </a:rPr>
              <a:t>Jordens</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betydelse</a:t>
            </a:r>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B8A1BFB3-1271-EBB9-38F8-4DEDCBC15CBC}"/>
              </a:ext>
            </a:extLst>
          </p:cNvPr>
          <p:cNvSpPr txBox="1"/>
          <p:nvPr/>
        </p:nvSpPr>
        <p:spPr>
          <a:xfrm>
            <a:off x="943821" y="1525771"/>
            <a:ext cx="4662905" cy="533222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solidFill>
                  <a:schemeClr val="tx1"/>
                </a:solidFill>
              </a:rPr>
              <a:t>Eleverna</a:t>
            </a:r>
            <a:r>
              <a:rPr lang="ca-ES" b="1" dirty="0">
                <a:solidFill>
                  <a:schemeClr val="tx1"/>
                </a:solidFill>
              </a:rPr>
              <a:t> </a:t>
            </a:r>
            <a:r>
              <a:rPr lang="ca-ES" b="1" dirty="0" err="1">
                <a:solidFill>
                  <a:schemeClr val="tx1"/>
                </a:solidFill>
              </a:rPr>
              <a:t>får</a:t>
            </a:r>
            <a:r>
              <a:rPr lang="ca-ES" b="1" dirty="0">
                <a:solidFill>
                  <a:schemeClr val="tx1"/>
                </a:solidFill>
              </a:rPr>
              <a:t> </a:t>
            </a:r>
            <a:r>
              <a:rPr lang="ca-ES" b="1" dirty="0" err="1">
                <a:solidFill>
                  <a:schemeClr val="tx1"/>
                </a:solidFill>
              </a:rPr>
              <a:t>lära</a:t>
            </a:r>
            <a:r>
              <a:rPr lang="ca-ES" b="1" dirty="0">
                <a:solidFill>
                  <a:schemeClr val="tx1"/>
                </a:solidFill>
              </a:rPr>
              <a:t> </a:t>
            </a:r>
            <a:r>
              <a:rPr lang="ca-ES" b="1" dirty="0" err="1">
                <a:solidFill>
                  <a:schemeClr val="tx1"/>
                </a:solidFill>
              </a:rPr>
              <a:t>sig</a:t>
            </a:r>
            <a:r>
              <a:rPr lang="ca-ES" b="1" dirty="0">
                <a:solidFill>
                  <a:schemeClr val="tx1"/>
                </a:solidFill>
              </a:rPr>
              <a:t> om </a:t>
            </a:r>
            <a:r>
              <a:rPr lang="ca-ES" b="1" dirty="0" err="1">
                <a:solidFill>
                  <a:schemeClr val="tx1"/>
                </a:solidFill>
              </a:rPr>
              <a:t>jord</a:t>
            </a:r>
            <a:r>
              <a:rPr lang="ca-ES" b="1" dirty="0">
                <a:solidFill>
                  <a:schemeClr val="tx1"/>
                </a:solidFill>
              </a:rPr>
              <a:t>, </a:t>
            </a:r>
            <a:r>
              <a:rPr lang="ca-ES" b="1" dirty="0" err="1">
                <a:solidFill>
                  <a:schemeClr val="tx1"/>
                </a:solidFill>
              </a:rPr>
              <a:t>vilka</a:t>
            </a:r>
            <a:r>
              <a:rPr lang="ca-ES" b="1" dirty="0">
                <a:solidFill>
                  <a:schemeClr val="tx1"/>
                </a:solidFill>
              </a:rPr>
              <a:t> </a:t>
            </a:r>
            <a:r>
              <a:rPr lang="ca-ES" b="1" dirty="0" err="1">
                <a:solidFill>
                  <a:schemeClr val="tx1"/>
                </a:solidFill>
              </a:rPr>
              <a:t>faktorer</a:t>
            </a:r>
            <a:r>
              <a:rPr lang="ca-ES" b="1" dirty="0">
                <a:solidFill>
                  <a:schemeClr val="tx1"/>
                </a:solidFill>
              </a:rPr>
              <a:t> som </a:t>
            </a:r>
            <a:r>
              <a:rPr lang="ca-ES" b="1" dirty="0" err="1">
                <a:solidFill>
                  <a:schemeClr val="tx1"/>
                </a:solidFill>
              </a:rPr>
              <a:t>påverkar</a:t>
            </a:r>
            <a:r>
              <a:rPr lang="ca-ES" b="1" dirty="0">
                <a:solidFill>
                  <a:schemeClr val="tx1"/>
                </a:solidFill>
              </a:rPr>
              <a:t> </a:t>
            </a:r>
            <a:r>
              <a:rPr lang="ca-ES" b="1" dirty="0" err="1">
                <a:solidFill>
                  <a:schemeClr val="tx1"/>
                </a:solidFill>
              </a:rPr>
              <a:t>jordars</a:t>
            </a:r>
            <a:r>
              <a:rPr lang="ca-ES" b="1" dirty="0">
                <a:solidFill>
                  <a:schemeClr val="tx1"/>
                </a:solidFill>
              </a:rPr>
              <a:t> </a:t>
            </a:r>
            <a:r>
              <a:rPr lang="ca-ES" b="1" dirty="0" err="1">
                <a:solidFill>
                  <a:schemeClr val="tx1"/>
                </a:solidFill>
              </a:rPr>
              <a:t>kvalitet</a:t>
            </a:r>
            <a:r>
              <a:rPr lang="ca-ES" b="1" dirty="0">
                <a:solidFill>
                  <a:schemeClr val="tx1"/>
                </a:solidFill>
              </a:rPr>
              <a:t> </a:t>
            </a:r>
            <a:r>
              <a:rPr lang="ca-ES" b="1" dirty="0" err="1">
                <a:solidFill>
                  <a:schemeClr val="tx1"/>
                </a:solidFill>
              </a:rPr>
              <a:t>och</a:t>
            </a:r>
            <a:r>
              <a:rPr lang="ca-ES" b="1" dirty="0">
                <a:solidFill>
                  <a:schemeClr val="tx1"/>
                </a:solidFill>
              </a:rPr>
              <a:t> </a:t>
            </a:r>
            <a:r>
              <a:rPr lang="ca-ES" b="1" dirty="0" err="1">
                <a:solidFill>
                  <a:schemeClr val="tx1"/>
                </a:solidFill>
              </a:rPr>
              <a:t>tillsammans</a:t>
            </a:r>
            <a:r>
              <a:rPr lang="ca-ES" b="1" dirty="0">
                <a:solidFill>
                  <a:schemeClr val="tx1"/>
                </a:solidFill>
              </a:rPr>
              <a:t> </a:t>
            </a:r>
            <a:r>
              <a:rPr lang="ca-ES" b="1" dirty="0" err="1">
                <a:solidFill>
                  <a:schemeClr val="tx1"/>
                </a:solidFill>
              </a:rPr>
              <a:t>fundera</a:t>
            </a:r>
            <a:r>
              <a:rPr lang="ca-ES" b="1" dirty="0">
                <a:solidFill>
                  <a:schemeClr val="tx1"/>
                </a:solidFill>
              </a:rPr>
              <a:t> </a:t>
            </a:r>
            <a:r>
              <a:rPr lang="ca-ES" b="1" dirty="0" err="1">
                <a:solidFill>
                  <a:schemeClr val="tx1"/>
                </a:solidFill>
              </a:rPr>
              <a:t>över</a:t>
            </a:r>
            <a:r>
              <a:rPr lang="ca-ES" b="1" dirty="0">
                <a:solidFill>
                  <a:schemeClr val="tx1"/>
                </a:solidFill>
              </a:rPr>
              <a:t> </a:t>
            </a:r>
            <a:r>
              <a:rPr lang="ca-ES" b="1" dirty="0" err="1">
                <a:solidFill>
                  <a:schemeClr val="tx1"/>
                </a:solidFill>
              </a:rPr>
              <a:t>dess</a:t>
            </a:r>
            <a:r>
              <a:rPr lang="ca-ES" b="1" dirty="0">
                <a:solidFill>
                  <a:schemeClr val="tx1"/>
                </a:solidFill>
              </a:rPr>
              <a:t> </a:t>
            </a:r>
            <a:r>
              <a:rPr lang="ca-ES" b="1" dirty="0" err="1">
                <a:solidFill>
                  <a:schemeClr val="tx1"/>
                </a:solidFill>
              </a:rPr>
              <a:t>betydelse</a:t>
            </a:r>
            <a:r>
              <a:rPr lang="ca-ES" b="1" dirty="0">
                <a:solidFill>
                  <a:schemeClr val="tx1"/>
                </a:solidFill>
              </a:rPr>
              <a:t>. </a:t>
            </a:r>
          </a:p>
          <a:p>
            <a:pPr marL="0" indent="0">
              <a:buNone/>
            </a:pPr>
            <a:endParaRPr lang="ca-ES" b="1" dirty="0">
              <a:solidFill>
                <a:schemeClr val="tx1"/>
              </a:solidFill>
            </a:endParaRPr>
          </a:p>
          <a:p>
            <a:pPr marL="0" indent="0">
              <a:buNone/>
            </a:pPr>
            <a:r>
              <a:rPr lang="ca-ES" b="1" dirty="0" err="1">
                <a:solidFill>
                  <a:schemeClr val="tx1"/>
                </a:solidFill>
              </a:rPr>
              <a:t>Passet</a:t>
            </a:r>
            <a:r>
              <a:rPr lang="ca-ES" b="1" dirty="0">
                <a:solidFill>
                  <a:schemeClr val="tx1"/>
                </a:solidFill>
              </a:rPr>
              <a:t> </a:t>
            </a:r>
            <a:r>
              <a:rPr lang="ca-ES" b="1" dirty="0" err="1">
                <a:solidFill>
                  <a:schemeClr val="tx1"/>
                </a:solidFill>
              </a:rPr>
              <a:t>avslutas</a:t>
            </a:r>
            <a:r>
              <a:rPr lang="ca-ES" b="1" dirty="0">
                <a:solidFill>
                  <a:schemeClr val="tx1"/>
                </a:solidFill>
              </a:rPr>
              <a:t> </a:t>
            </a:r>
            <a:r>
              <a:rPr lang="ca-ES" b="1" dirty="0" err="1">
                <a:solidFill>
                  <a:schemeClr val="tx1"/>
                </a:solidFill>
              </a:rPr>
              <a:t>med</a:t>
            </a:r>
            <a:r>
              <a:rPr lang="ca-ES" b="1" dirty="0">
                <a:solidFill>
                  <a:schemeClr val="tx1"/>
                </a:solidFill>
              </a:rPr>
              <a:t> </a:t>
            </a:r>
            <a:r>
              <a:rPr lang="ca-ES" b="1" dirty="0" err="1">
                <a:solidFill>
                  <a:schemeClr val="tx1"/>
                </a:solidFill>
              </a:rPr>
              <a:t>instruktioner</a:t>
            </a:r>
            <a:r>
              <a:rPr lang="ca-ES" b="1" dirty="0">
                <a:solidFill>
                  <a:schemeClr val="tx1"/>
                </a:solidFill>
              </a:rPr>
              <a:t> </a:t>
            </a:r>
            <a:r>
              <a:rPr lang="ca-ES" b="1" dirty="0" err="1">
                <a:solidFill>
                  <a:schemeClr val="tx1"/>
                </a:solidFill>
              </a:rPr>
              <a:t>inför</a:t>
            </a:r>
            <a:r>
              <a:rPr lang="ca-ES" b="1" dirty="0">
                <a:solidFill>
                  <a:schemeClr val="tx1"/>
                </a:solidFill>
              </a:rPr>
              <a:t> </a:t>
            </a:r>
            <a:r>
              <a:rPr lang="ca-ES" b="1" dirty="0" err="1">
                <a:solidFill>
                  <a:schemeClr val="tx1"/>
                </a:solidFill>
              </a:rPr>
              <a:t>nästa</a:t>
            </a:r>
            <a:r>
              <a:rPr lang="ca-ES" b="1" dirty="0">
                <a:solidFill>
                  <a:schemeClr val="tx1"/>
                </a:solidFill>
              </a:rPr>
              <a:t> </a:t>
            </a:r>
            <a:r>
              <a:rPr lang="ca-ES" b="1" dirty="0" err="1">
                <a:solidFill>
                  <a:schemeClr val="tx1"/>
                </a:solidFill>
              </a:rPr>
              <a:t>lektion</a:t>
            </a:r>
            <a:r>
              <a:rPr lang="ca-ES" b="1" dirty="0">
                <a:solidFill>
                  <a:schemeClr val="tx1"/>
                </a:solidFill>
              </a:rPr>
              <a:t>.</a:t>
            </a:r>
          </a:p>
          <a:p>
            <a:pPr marL="0" indent="0">
              <a:buNone/>
            </a:pPr>
            <a:endParaRPr lang="ca-ES" b="1" dirty="0"/>
          </a:p>
          <a:p>
            <a:pPr marL="0" indent="0">
              <a:buNone/>
            </a:pPr>
            <a:r>
              <a:rPr lang="sv-SE" b="1" dirty="0">
                <a:solidFill>
                  <a:srgbClr val="0CAF8F"/>
                </a:solidFill>
              </a:rPr>
              <a:t>Ämne: </a:t>
            </a:r>
            <a:r>
              <a:rPr lang="sv-SE" dirty="0">
                <a:solidFill>
                  <a:schemeClr val="tx1"/>
                </a:solidFill>
              </a:rPr>
              <a:t>Biologi </a:t>
            </a:r>
          </a:p>
          <a:p>
            <a:pPr marL="0" indent="0">
              <a:buNone/>
            </a:pPr>
            <a:r>
              <a:rPr lang="sv-SE" b="1" dirty="0">
                <a:solidFill>
                  <a:srgbClr val="0CAF8F"/>
                </a:solidFill>
              </a:rPr>
              <a:t>Undervisningstid</a:t>
            </a:r>
            <a:r>
              <a:rPr lang="sv-SE" b="1" dirty="0">
                <a:solidFill>
                  <a:schemeClr val="tx1"/>
                </a:solidFill>
              </a:rPr>
              <a:t>:  </a:t>
            </a:r>
            <a:r>
              <a:rPr lang="sv-SE" dirty="0">
                <a:solidFill>
                  <a:schemeClr val="tx1"/>
                </a:solidFill>
              </a:rPr>
              <a:t>40 min, uppdelat i tre block</a:t>
            </a:r>
          </a:p>
          <a:p>
            <a:pPr marL="0" indent="0">
              <a:buNone/>
            </a:pPr>
            <a:r>
              <a:rPr lang="sv-SE" b="1" dirty="0">
                <a:solidFill>
                  <a:srgbClr val="0CAF8F"/>
                </a:solidFill>
              </a:rPr>
              <a:t>Material: </a:t>
            </a:r>
          </a:p>
          <a:p>
            <a:pPr marL="171450" indent="-171450">
              <a:buFont typeface="Arial" panose="020B0604020202020204" pitchFamily="34" charset="0"/>
              <a:buChar char="•"/>
            </a:pPr>
            <a:r>
              <a:rPr lang="sv-SE" dirty="0">
                <a:solidFill>
                  <a:schemeClr val="tx1"/>
                </a:solidFill>
              </a:rPr>
              <a:t>Olika typer av jord att visa för eleverna i början av lektionen (samlas in av läraren i förväg)</a:t>
            </a:r>
          </a:p>
          <a:p>
            <a:pPr marL="171450" indent="-171450">
              <a:buFont typeface="Arial" panose="020B0604020202020204" pitchFamily="34" charset="0"/>
              <a:buChar char="•"/>
            </a:pPr>
            <a:r>
              <a:rPr lang="sv-SE" dirty="0">
                <a:solidFill>
                  <a:schemeClr val="tx1"/>
                </a:solidFill>
              </a:rPr>
              <a:t>Små spadar för att ta jordprover</a:t>
            </a:r>
          </a:p>
          <a:p>
            <a:pPr marL="171450" indent="-171450">
              <a:buFont typeface="Arial" panose="020B0604020202020204" pitchFamily="34" charset="0"/>
              <a:buChar char="•"/>
            </a:pPr>
            <a:r>
              <a:rPr lang="sv-SE" dirty="0">
                <a:solidFill>
                  <a:schemeClr val="tx1"/>
                </a:solidFill>
              </a:rPr>
              <a:t>Behållare för proverna elever samlar in</a:t>
            </a:r>
            <a:br>
              <a:rPr lang="sv-SE" dirty="0">
                <a:solidFill>
                  <a:schemeClr val="tx1"/>
                </a:solidFill>
              </a:rPr>
            </a:br>
            <a:r>
              <a:rPr lang="sv-SE" dirty="0">
                <a:solidFill>
                  <a:schemeClr val="tx1"/>
                </a:solidFill>
              </a:rPr>
              <a:t>(plastpåsar eller glasburkar)</a:t>
            </a:r>
          </a:p>
          <a:p>
            <a:pPr marL="171450" indent="-171450">
              <a:buFont typeface="Arial" panose="020B0604020202020204" pitchFamily="34" charset="0"/>
              <a:buChar char="•"/>
            </a:pPr>
            <a:r>
              <a:rPr lang="sv-SE" dirty="0">
                <a:solidFill>
                  <a:schemeClr val="tx1"/>
                </a:solidFill>
              </a:rPr>
              <a:t>Förstoringsglas och/eller mikroskop</a:t>
            </a:r>
          </a:p>
          <a:p>
            <a:pPr marL="171450" indent="-171450">
              <a:buFont typeface="Arial" panose="020B0604020202020204" pitchFamily="34" charset="0"/>
              <a:buChar char="•"/>
            </a:pPr>
            <a:r>
              <a:rPr lang="sv-SE" dirty="0">
                <a:solidFill>
                  <a:schemeClr val="tx1"/>
                </a:solidFill>
              </a:rPr>
              <a:t>Anteckningsböcker för att skriva ner observationer</a:t>
            </a:r>
          </a:p>
          <a:p>
            <a:pPr marL="171450" indent="-171450">
              <a:buFont typeface="Arial" panose="020B0604020202020204" pitchFamily="34" charset="0"/>
              <a:buChar char="•"/>
            </a:pPr>
            <a:r>
              <a:rPr lang="sv-SE" dirty="0">
                <a:solidFill>
                  <a:schemeClr val="tx1"/>
                </a:solidFill>
              </a:rPr>
              <a:t>Etiketter för prover</a:t>
            </a:r>
          </a:p>
          <a:p>
            <a:pPr marL="171450" indent="-171450">
              <a:buFont typeface="Arial" panose="020B0604020202020204" pitchFamily="34" charset="0"/>
              <a:buChar char="•"/>
            </a:pPr>
            <a:r>
              <a:rPr lang="sv-SE" dirty="0">
                <a:solidFill>
                  <a:schemeClr val="tx1"/>
                </a:solidFill>
              </a:rPr>
              <a:t>Bilder på proverna</a:t>
            </a:r>
            <a:br>
              <a:rPr lang="sv-SE" dirty="0"/>
            </a:br>
            <a:endParaRPr lang="es-ES" dirty="0"/>
          </a:p>
        </p:txBody>
      </p:sp>
      <p:pic>
        <p:nvPicPr>
          <p:cNvPr id="3" name="Bildobjekt 2" descr="En bild som visar gräs, utomhus, himmel, moln&#10;&#10;AI-genererat innehåll kan vara felaktigt.">
            <a:extLst>
              <a:ext uri="{FF2B5EF4-FFF2-40B4-BE49-F238E27FC236}">
                <a16:creationId xmlns:a16="http://schemas.microsoft.com/office/drawing/2014/main" id="{1189CD54-7347-7898-94C5-31623F144AF5}"/>
              </a:ext>
            </a:extLst>
          </p:cNvPr>
          <p:cNvPicPr>
            <a:picLocks noChangeAspect="1"/>
          </p:cNvPicPr>
          <p:nvPr/>
        </p:nvPicPr>
        <p:blipFill>
          <a:blip r:embed="rId2">
            <a:extLst>
              <a:ext uri="{28A0092B-C50C-407E-A947-70E740481C1C}">
                <a14:useLocalDpi xmlns:a14="http://schemas.microsoft.com/office/drawing/2010/main" val="0"/>
              </a:ext>
            </a:extLst>
          </a:blip>
          <a:srcRect l="30694" r="25890"/>
          <a:stretch>
            <a:fillRect/>
          </a:stretch>
        </p:blipFill>
        <p:spPr>
          <a:xfrm>
            <a:off x="6096000" y="-3036651"/>
            <a:ext cx="6096000" cy="10530755"/>
          </a:xfrm>
          <a:prstGeom prst="rect">
            <a:avLst/>
          </a:prstGeom>
        </p:spPr>
      </p:pic>
    </p:spTree>
    <p:extLst>
      <p:ext uri="{BB962C8B-B14F-4D97-AF65-F5344CB8AC3E}">
        <p14:creationId xmlns:p14="http://schemas.microsoft.com/office/powerpoint/2010/main" val="473710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94478-5CB1-7978-BB13-69D8650855A5}"/>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622A31D2-6475-3975-762E-FAD9F94CC6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0B96EEF-82C0-C46B-6B2D-D725BFFE86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EFE2078-8C35-68D3-4BD3-7915AD0267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02ABB51-FD99-1A9C-5DD5-0E4EF0EA05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4" name="Bildobjekt 3" descr="En bild som visar text, cirkel, diagram, skärmbild&#10;&#10;AI-genererat innehåll kan vara felaktigt.">
            <a:extLst>
              <a:ext uri="{FF2B5EF4-FFF2-40B4-BE49-F238E27FC236}">
                <a16:creationId xmlns:a16="http://schemas.microsoft.com/office/drawing/2014/main" id="{E72CDC3F-CCB7-4A0B-96AA-B6FC840BAAE3}"/>
              </a:ext>
            </a:extLst>
          </p:cNvPr>
          <p:cNvPicPr>
            <a:picLocks noChangeAspect="1"/>
          </p:cNvPicPr>
          <p:nvPr/>
        </p:nvPicPr>
        <p:blipFill>
          <a:blip r:embed="rId11">
            <a:extLst>
              <a:ext uri="{28A0092B-C50C-407E-A947-70E740481C1C}">
                <a14:useLocalDpi xmlns:a14="http://schemas.microsoft.com/office/drawing/2010/main" val="0"/>
              </a:ext>
            </a:extLst>
          </a:blip>
          <a:srcRect t="-1607" b="6548"/>
          <a:stretch>
            <a:fillRect/>
          </a:stretch>
        </p:blipFill>
        <p:spPr>
          <a:xfrm>
            <a:off x="1127796" y="2092847"/>
            <a:ext cx="10051595" cy="4329627"/>
          </a:xfrm>
          <a:prstGeom prst="rect">
            <a:avLst/>
          </a:prstGeom>
        </p:spPr>
      </p:pic>
      <p:sp>
        <p:nvSpPr>
          <p:cNvPr id="7" name="textruta 6">
            <a:extLst>
              <a:ext uri="{FF2B5EF4-FFF2-40B4-BE49-F238E27FC236}">
                <a16:creationId xmlns:a16="http://schemas.microsoft.com/office/drawing/2014/main" id="{16F34624-8FF3-72CE-8CE8-00666365AB49}"/>
              </a:ext>
            </a:extLst>
          </p:cNvPr>
          <p:cNvSpPr txBox="1"/>
          <p:nvPr/>
        </p:nvSpPr>
        <p:spPr>
          <a:xfrm>
            <a:off x="865991" y="551179"/>
            <a:ext cx="10460020" cy="1631216"/>
          </a:xfrm>
          <a:prstGeom prst="rect">
            <a:avLst/>
          </a:prstGeom>
          <a:noFill/>
        </p:spPr>
        <p:txBody>
          <a:bodyPr wrap="square">
            <a:spAutoFit/>
          </a:bodyPr>
          <a:lstStyle/>
          <a:p>
            <a:pPr marL="0" indent="0">
              <a:buNone/>
            </a:pPr>
            <a:r>
              <a:rPr lang="ca-ES" sz="2000" dirty="0" err="1">
                <a:solidFill>
                  <a:schemeClr val="tx1"/>
                </a:solidFill>
                <a:latin typeface="Poppins" pitchFamily="2" charset="77"/>
                <a:cs typeface="Poppins" pitchFamily="2" charset="77"/>
              </a:rPr>
              <a:t>Det</a:t>
            </a:r>
            <a:r>
              <a:rPr lang="ca-ES" sz="2000" dirty="0">
                <a:solidFill>
                  <a:schemeClr val="tx1"/>
                </a:solidFill>
                <a:latin typeface="Poppins" pitchFamily="2" charset="77"/>
                <a:cs typeface="Poppins" pitchFamily="2" charset="77"/>
              </a:rPr>
              <a:t> som tar </a:t>
            </a:r>
            <a:r>
              <a:rPr lang="ca-ES" sz="2000" dirty="0" err="1">
                <a:solidFill>
                  <a:schemeClr val="tx1"/>
                </a:solidFill>
                <a:latin typeface="Poppins" pitchFamily="2" charset="77"/>
                <a:cs typeface="Poppins" pitchFamily="2" charset="77"/>
              </a:rPr>
              <a:t>mest</a:t>
            </a:r>
            <a:r>
              <a:rPr lang="ca-ES" sz="2000" dirty="0">
                <a:solidFill>
                  <a:schemeClr val="tx1"/>
                </a:solidFill>
                <a:latin typeface="Poppins" pitchFamily="2" charset="77"/>
                <a:cs typeface="Poppins" pitchFamily="2" charset="77"/>
              </a:rPr>
              <a:t> plats i </a:t>
            </a:r>
            <a:r>
              <a:rPr lang="ca-ES" sz="2000" dirty="0" err="1">
                <a:solidFill>
                  <a:schemeClr val="tx1"/>
                </a:solidFill>
                <a:latin typeface="Poppins" pitchFamily="2" charset="77"/>
                <a:cs typeface="Poppins" pitchFamily="2" charset="77"/>
              </a:rPr>
              <a:t>jorden</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är</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mineralpartiklar</a:t>
            </a:r>
            <a:r>
              <a:rPr lang="ca-ES" sz="2000" dirty="0">
                <a:solidFill>
                  <a:schemeClr val="tx1"/>
                </a:solidFill>
                <a:latin typeface="Poppins" pitchFamily="2" charset="77"/>
                <a:cs typeface="Poppins" pitchFamily="2" charset="77"/>
              </a:rPr>
              <a:t> </a:t>
            </a:r>
            <a:br>
              <a:rPr lang="ca-ES" sz="2000" dirty="0">
                <a:solidFill>
                  <a:schemeClr val="tx1"/>
                </a:solidFill>
                <a:latin typeface="Poppins" pitchFamily="2" charset="77"/>
                <a:cs typeface="Poppins" pitchFamily="2" charset="77"/>
              </a:rPr>
            </a:br>
            <a:r>
              <a:rPr lang="ca-ES" sz="2000" dirty="0">
                <a:solidFill>
                  <a:schemeClr val="tx1"/>
                </a:solidFill>
                <a:latin typeface="Poppins" pitchFamily="2" charset="77"/>
                <a:cs typeface="Poppins" pitchFamily="2" charset="77"/>
              </a:rPr>
              <a:t>(</a:t>
            </a:r>
            <a:r>
              <a:rPr lang="ca-ES" sz="2000" dirty="0" err="1">
                <a:solidFill>
                  <a:schemeClr val="tx1"/>
                </a:solidFill>
                <a:latin typeface="Poppins" pitchFamily="2" charset="77"/>
                <a:cs typeface="Poppins" pitchFamily="2" charset="77"/>
              </a:rPr>
              <a:t>pyttesmå</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stenar</a:t>
            </a:r>
            <a:r>
              <a:rPr lang="ca-ES" sz="2000" dirty="0">
                <a:solidFill>
                  <a:schemeClr val="tx1"/>
                </a:solidFill>
                <a:latin typeface="Poppins" pitchFamily="2" charset="77"/>
                <a:cs typeface="Poppins" pitchFamily="2" charset="77"/>
              </a:rPr>
              <a:t> som </a:t>
            </a:r>
            <a:r>
              <a:rPr lang="ca-ES" sz="2000" dirty="0" err="1">
                <a:solidFill>
                  <a:schemeClr val="tx1"/>
                </a:solidFill>
                <a:latin typeface="Poppins" pitchFamily="2" charset="77"/>
                <a:cs typeface="Poppins" pitchFamily="2" charset="77"/>
              </a:rPr>
              <a:t>knappt</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syns</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och</a:t>
            </a:r>
            <a:r>
              <a:rPr lang="ca-ES" sz="2000" dirty="0">
                <a:solidFill>
                  <a:schemeClr val="tx1"/>
                </a:solidFill>
                <a:latin typeface="Poppins" pitchFamily="2" charset="77"/>
                <a:cs typeface="Poppins" pitchFamily="2" charset="77"/>
              </a:rPr>
              <a:t> de </a:t>
            </a:r>
            <a:r>
              <a:rPr lang="ca-ES" sz="2000" dirty="0" err="1">
                <a:solidFill>
                  <a:schemeClr val="tx1"/>
                </a:solidFill>
                <a:latin typeface="Poppins" pitchFamily="2" charset="77"/>
                <a:cs typeface="Poppins" pitchFamily="2" charset="77"/>
              </a:rPr>
              <a:t>hålrum</a:t>
            </a:r>
            <a:r>
              <a:rPr lang="ca-ES" sz="2000" dirty="0">
                <a:solidFill>
                  <a:schemeClr val="tx1"/>
                </a:solidFill>
                <a:latin typeface="Poppins" pitchFamily="2" charset="77"/>
                <a:cs typeface="Poppins" pitchFamily="2" charset="77"/>
              </a:rPr>
              <a:t> som </a:t>
            </a:r>
            <a:r>
              <a:rPr lang="ca-ES" sz="2000" dirty="0" err="1">
                <a:solidFill>
                  <a:schemeClr val="tx1"/>
                </a:solidFill>
                <a:latin typeface="Poppins" pitchFamily="2" charset="77"/>
                <a:cs typeface="Poppins" pitchFamily="2" charset="77"/>
              </a:rPr>
              <a:t>finns</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däremellan</a:t>
            </a:r>
            <a:r>
              <a:rPr lang="ca-ES" sz="2000" dirty="0">
                <a:solidFill>
                  <a:schemeClr val="tx1"/>
                </a:solidFill>
                <a:latin typeface="Poppins" pitchFamily="2" charset="77"/>
                <a:cs typeface="Poppins" pitchFamily="2" charset="77"/>
              </a:rPr>
              <a:t>. </a:t>
            </a:r>
          </a:p>
          <a:p>
            <a:pPr marL="0" indent="0">
              <a:buNone/>
            </a:pPr>
            <a:endParaRPr lang="ca-ES" sz="2000" dirty="0">
              <a:solidFill>
                <a:schemeClr val="tx1"/>
              </a:solidFill>
              <a:latin typeface="Poppins" pitchFamily="2" charset="77"/>
              <a:cs typeface="Poppins" pitchFamily="2" charset="77"/>
            </a:endParaRPr>
          </a:p>
          <a:p>
            <a:pPr marL="0" indent="0">
              <a:buNone/>
            </a:pPr>
            <a:r>
              <a:rPr lang="ca-ES" sz="2000" dirty="0" err="1">
                <a:solidFill>
                  <a:schemeClr val="tx1"/>
                </a:solidFill>
                <a:latin typeface="Poppins" pitchFamily="2" charset="77"/>
                <a:cs typeface="Poppins" pitchFamily="2" charset="77"/>
              </a:rPr>
              <a:t>Hålrummen</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är</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fyllda</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med</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vatten</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och</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gaser</a:t>
            </a:r>
            <a:r>
              <a:rPr lang="ca-ES" sz="2000" dirty="0">
                <a:solidFill>
                  <a:schemeClr val="tx1"/>
                </a:solidFill>
                <a:latin typeface="Poppins" pitchFamily="2" charset="77"/>
                <a:cs typeface="Poppins" pitchFamily="2" charset="77"/>
              </a:rPr>
              <a:t> som till </a:t>
            </a:r>
            <a:r>
              <a:rPr lang="ca-ES" sz="2000" dirty="0" err="1">
                <a:solidFill>
                  <a:schemeClr val="tx1"/>
                </a:solidFill>
                <a:latin typeface="Poppins" pitchFamily="2" charset="77"/>
                <a:cs typeface="Poppins" pitchFamily="2" charset="77"/>
              </a:rPr>
              <a:t>exempel</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koldioxid</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och</a:t>
            </a:r>
            <a:r>
              <a:rPr lang="ca-ES" sz="2000" dirty="0">
                <a:solidFill>
                  <a:schemeClr val="tx1"/>
                </a:solidFill>
                <a:latin typeface="Poppins" pitchFamily="2" charset="77"/>
                <a:cs typeface="Poppins" pitchFamily="2" charset="77"/>
              </a:rPr>
              <a:t> </a:t>
            </a:r>
            <a:r>
              <a:rPr lang="ca-ES" sz="2000" dirty="0" err="1">
                <a:solidFill>
                  <a:schemeClr val="tx1"/>
                </a:solidFill>
                <a:latin typeface="Poppins" pitchFamily="2" charset="77"/>
                <a:cs typeface="Poppins" pitchFamily="2" charset="77"/>
              </a:rPr>
              <a:t>syre</a:t>
            </a:r>
            <a:r>
              <a:rPr lang="ca-ES" sz="2000" dirty="0">
                <a:solidFill>
                  <a:schemeClr val="tx1"/>
                </a:solidFill>
                <a:latin typeface="Poppins" pitchFamily="2" charset="77"/>
                <a:cs typeface="Poppins" pitchFamily="2" charset="77"/>
              </a:rPr>
              <a:t>.</a:t>
            </a:r>
          </a:p>
          <a:p>
            <a:pPr marL="0" indent="0">
              <a:buNone/>
            </a:pPr>
            <a:endParaRPr lang="ca-ES" sz="2000" dirty="0">
              <a:solidFill>
                <a:schemeClr val="tx1"/>
              </a:solidFill>
              <a:latin typeface="Poppins" pitchFamily="2" charset="77"/>
              <a:cs typeface="Poppins" pitchFamily="2" charset="77"/>
            </a:endParaRPr>
          </a:p>
        </p:txBody>
      </p:sp>
      <p:sp>
        <p:nvSpPr>
          <p:cNvPr id="10" name="textruta 9">
            <a:extLst>
              <a:ext uri="{FF2B5EF4-FFF2-40B4-BE49-F238E27FC236}">
                <a16:creationId xmlns:a16="http://schemas.microsoft.com/office/drawing/2014/main" id="{F392CB0D-C0D4-A858-33D8-C391D4B5372E}"/>
              </a:ext>
            </a:extLst>
          </p:cNvPr>
          <p:cNvSpPr txBox="1"/>
          <p:nvPr/>
        </p:nvSpPr>
        <p:spPr>
          <a:xfrm>
            <a:off x="8157637" y="6572250"/>
            <a:ext cx="6096000" cy="276999"/>
          </a:xfrm>
          <a:prstGeom prst="rect">
            <a:avLst/>
          </a:prstGeom>
          <a:noFill/>
        </p:spPr>
        <p:txBody>
          <a:bodyPr wrap="square">
            <a:spAutoFit/>
          </a:bodyPr>
          <a:lstStyle/>
          <a:p>
            <a:r>
              <a:rPr lang="sv-SE" sz="1200" dirty="0"/>
              <a:t>Illustration: Lotta W Tomasson/Vetenskap &amp; Allmänhet</a:t>
            </a:r>
          </a:p>
        </p:txBody>
      </p:sp>
    </p:spTree>
    <p:extLst>
      <p:ext uri="{BB962C8B-B14F-4D97-AF65-F5344CB8AC3E}">
        <p14:creationId xmlns:p14="http://schemas.microsoft.com/office/powerpoint/2010/main" val="1205617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CFF82-9A5C-75E2-D595-B514F3433799}"/>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16D6CFB4-B29C-FB35-4C96-31EB9CEB9909}"/>
              </a:ext>
            </a:extLst>
          </p:cNvPr>
          <p:cNvSpPr txBox="1"/>
          <p:nvPr/>
        </p:nvSpPr>
        <p:spPr>
          <a:xfrm>
            <a:off x="663792" y="643034"/>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Jordens</a:t>
            </a:r>
            <a:r>
              <a:rPr lang="ca-ES" sz="2000" dirty="0">
                <a:solidFill>
                  <a:schemeClr val="tx1"/>
                </a:solidFill>
              </a:rPr>
              <a:t> </a:t>
            </a:r>
            <a:r>
              <a:rPr lang="ca-ES" sz="2000" dirty="0" err="1">
                <a:solidFill>
                  <a:schemeClr val="tx1"/>
                </a:solidFill>
              </a:rPr>
              <a:t>densitet</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alltså</a:t>
            </a:r>
            <a:endParaRPr lang="ca-ES" sz="2000" dirty="0">
              <a:solidFill>
                <a:schemeClr val="tx1"/>
              </a:solidFill>
            </a:endParaRPr>
          </a:p>
          <a:p>
            <a:pPr marL="0" indent="0">
              <a:buNone/>
            </a:pPr>
            <a:endParaRPr lang="ca-ES" sz="2000" dirty="0">
              <a:solidFill>
                <a:schemeClr val="tx1"/>
              </a:solidFill>
            </a:endParaRPr>
          </a:p>
          <a:p>
            <a:pPr>
              <a:buFont typeface="Arial" panose="020B0604020202020204" pitchFamily="34" charset="0"/>
              <a:buChar char="•"/>
            </a:pPr>
            <a:r>
              <a:rPr lang="ca-ES" sz="2000" dirty="0" err="1">
                <a:solidFill>
                  <a:schemeClr val="tx1"/>
                </a:solidFill>
              </a:rPr>
              <a:t>vattencirkulationen</a:t>
            </a:r>
            <a:endParaRPr lang="ca-ES" sz="2000" dirty="0">
              <a:solidFill>
                <a:schemeClr val="tx1"/>
              </a:solidFill>
            </a:endParaRPr>
          </a:p>
          <a:p>
            <a:pPr>
              <a:buFont typeface="Arial" panose="020B0604020202020204" pitchFamily="34" charset="0"/>
              <a:buChar char="•"/>
            </a:pPr>
            <a:r>
              <a:rPr lang="ca-ES" sz="2000" dirty="0" err="1">
                <a:solidFill>
                  <a:schemeClr val="tx1"/>
                </a:solidFill>
              </a:rPr>
              <a:t>luftcirkulationen</a:t>
            </a:r>
            <a:r>
              <a:rPr lang="ca-ES" sz="2000" dirty="0">
                <a:solidFill>
                  <a:schemeClr val="tx1"/>
                </a:solidFill>
              </a:rPr>
              <a:t> </a:t>
            </a:r>
          </a:p>
          <a:p>
            <a:pPr>
              <a:buFont typeface="Arial" panose="020B0604020202020204" pitchFamily="34" charset="0"/>
              <a:buChar char="•"/>
            </a:pPr>
            <a:r>
              <a:rPr lang="ca-ES" sz="2000" dirty="0" err="1">
                <a:solidFill>
                  <a:schemeClr val="tx1"/>
                </a:solidFill>
              </a:rPr>
              <a:t>rötternas</a:t>
            </a:r>
            <a:r>
              <a:rPr lang="ca-ES" sz="2000" dirty="0">
                <a:solidFill>
                  <a:schemeClr val="tx1"/>
                </a:solidFill>
              </a:rPr>
              <a:t> </a:t>
            </a:r>
            <a:r>
              <a:rPr lang="ca-ES" sz="2000" dirty="0" err="1">
                <a:solidFill>
                  <a:schemeClr val="tx1"/>
                </a:solidFill>
              </a:rPr>
              <a:t>tillväxt</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err="1">
                <a:solidFill>
                  <a:schemeClr val="tx1"/>
                </a:solidFill>
              </a:rPr>
              <a:t>Densiteten</a:t>
            </a:r>
            <a:r>
              <a:rPr lang="ca-ES" sz="2000" dirty="0">
                <a:solidFill>
                  <a:schemeClr val="tx1"/>
                </a:solidFill>
              </a:rPr>
              <a:t> </a:t>
            </a:r>
            <a:r>
              <a:rPr lang="ca-ES" sz="2000" dirty="0" err="1">
                <a:solidFill>
                  <a:schemeClr val="tx1"/>
                </a:solidFill>
              </a:rPr>
              <a:t>påverkar</a:t>
            </a:r>
            <a:r>
              <a:rPr lang="ca-ES" sz="2000" dirty="0">
                <a:solidFill>
                  <a:schemeClr val="tx1"/>
                </a:solidFill>
              </a:rPr>
              <a:t> </a:t>
            </a:r>
            <a:r>
              <a:rPr lang="ca-ES" sz="2000" dirty="0" err="1">
                <a:solidFill>
                  <a:schemeClr val="tx1"/>
                </a:solidFill>
              </a:rPr>
              <a:t>även</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förmåga</a:t>
            </a:r>
            <a:r>
              <a:rPr lang="ca-ES" sz="2000" dirty="0">
                <a:solidFill>
                  <a:schemeClr val="tx1"/>
                </a:solidFill>
              </a:rPr>
              <a:t> </a:t>
            </a:r>
          </a:p>
          <a:p>
            <a:pPr marL="0" indent="0">
              <a:buNone/>
            </a:pPr>
            <a:r>
              <a:rPr lang="ca-ES" sz="2000" dirty="0" err="1">
                <a:solidFill>
                  <a:schemeClr val="tx1"/>
                </a:solidFill>
              </a:rPr>
              <a:t>att</a:t>
            </a:r>
            <a:r>
              <a:rPr lang="ca-ES" sz="2000" dirty="0">
                <a:solidFill>
                  <a:schemeClr val="tx1"/>
                </a:solidFill>
              </a:rPr>
              <a:t> </a:t>
            </a:r>
            <a:r>
              <a:rPr lang="ca-ES" sz="2000" dirty="0" err="1">
                <a:solidFill>
                  <a:schemeClr val="tx1"/>
                </a:solidFill>
              </a:rPr>
              <a:t>stötta</a:t>
            </a:r>
            <a:r>
              <a:rPr lang="ca-ES" sz="2000" dirty="0">
                <a:solidFill>
                  <a:schemeClr val="tx1"/>
                </a:solidFill>
              </a:rPr>
              <a:t> </a:t>
            </a:r>
            <a:r>
              <a:rPr lang="ca-ES" sz="2000" dirty="0" err="1">
                <a:solidFill>
                  <a:schemeClr val="tx1"/>
                </a:solidFill>
              </a:rPr>
              <a:t>växter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byggnader</a:t>
            </a:r>
            <a:r>
              <a:rPr lang="ca-ES" sz="2000" dirty="0">
                <a:solidFill>
                  <a:schemeClr val="tx1"/>
                </a:solidFill>
              </a:rPr>
              <a:t>.</a:t>
            </a:r>
          </a:p>
          <a:p>
            <a:pPr marL="0" indent="0">
              <a:buNone/>
            </a:pPr>
            <a:endParaRPr lang="ca-ES" sz="2000" b="1" dirty="0">
              <a:solidFill>
                <a:schemeClr val="tx1"/>
              </a:solidFill>
            </a:endParaRPr>
          </a:p>
        </p:txBody>
      </p:sp>
      <p:pic>
        <p:nvPicPr>
          <p:cNvPr id="11" name="Gráfico 10">
            <a:extLst>
              <a:ext uri="{FF2B5EF4-FFF2-40B4-BE49-F238E27FC236}">
                <a16:creationId xmlns:a16="http://schemas.microsoft.com/office/drawing/2014/main" id="{F61FD208-7F68-0150-46BA-0A27E63506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A001FE1-307C-E5E1-F24C-5898FFF15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8EE8EA9-5E0A-79AC-B306-0A8E2E85DD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4992428-DE89-E203-5E66-0AF24957DE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40937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8927-A465-8895-9095-A7D9922CEEE9}"/>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9ABFD8B-3F3F-4FBE-1DCB-1099F22DFF58}"/>
              </a:ext>
            </a:extLst>
          </p:cNvPr>
          <p:cNvSpPr txBox="1"/>
          <p:nvPr/>
        </p:nvSpPr>
        <p:spPr>
          <a:xfrm>
            <a:off x="597312" y="201096"/>
            <a:ext cx="7613038" cy="769441"/>
          </a:xfrm>
          <a:prstGeom prst="rect">
            <a:avLst/>
          </a:prstGeom>
          <a:noFill/>
        </p:spPr>
        <p:txBody>
          <a:bodyPr wrap="square" rtlCol="0">
            <a:spAutoFit/>
          </a:bodyPr>
          <a:lstStyle/>
          <a:p>
            <a:r>
              <a:rPr lang="es-ES" sz="4400" dirty="0" err="1">
                <a:latin typeface="Bebas Neue Regular" panose="020B0606020202050201" pitchFamily="34" charset="0"/>
              </a:rPr>
              <a:t>Sveriges</a:t>
            </a:r>
            <a:r>
              <a:rPr lang="es-ES" sz="4400" dirty="0">
                <a:latin typeface="Bebas Neue Regular" panose="020B0606020202050201" pitchFamily="34" charset="0"/>
              </a:rPr>
              <a:t> </a:t>
            </a:r>
            <a:r>
              <a:rPr lang="es-ES" sz="4400" dirty="0" err="1">
                <a:latin typeface="Bebas Neue Regular" panose="020B0606020202050201" pitchFamily="34" charset="0"/>
              </a:rPr>
              <a:t>jordarter</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572A8B4F-8F17-EB47-CDC4-BD083A59BD2F}"/>
              </a:ext>
            </a:extLst>
          </p:cNvPr>
          <p:cNvSpPr txBox="1"/>
          <p:nvPr/>
        </p:nvSpPr>
        <p:spPr>
          <a:xfrm>
            <a:off x="597313" y="1291666"/>
            <a:ext cx="11262610"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a:solidFill>
                  <a:schemeClr val="tx1"/>
                </a:solidFill>
              </a:rPr>
              <a:t>I </a:t>
            </a:r>
            <a:r>
              <a:rPr lang="ca-ES" sz="2000" dirty="0" err="1">
                <a:solidFill>
                  <a:schemeClr val="tx1"/>
                </a:solidFill>
              </a:rPr>
              <a:t>Sverige</a:t>
            </a:r>
            <a:r>
              <a:rPr lang="ca-ES" sz="2000" dirty="0">
                <a:solidFill>
                  <a:schemeClr val="tx1"/>
                </a:solidFill>
              </a:rPr>
              <a:t> </a:t>
            </a:r>
            <a:r>
              <a:rPr lang="ca-ES" sz="2000" dirty="0" err="1">
                <a:solidFill>
                  <a:schemeClr val="tx1"/>
                </a:solidFill>
              </a:rPr>
              <a:t>är</a:t>
            </a:r>
            <a:r>
              <a:rPr lang="ca-ES" sz="2000" dirty="0">
                <a:solidFill>
                  <a:schemeClr val="tx1"/>
                </a:solidFill>
              </a:rPr>
              <a:t> de </a:t>
            </a:r>
            <a:r>
              <a:rPr lang="ca-ES" sz="2000" dirty="0" err="1">
                <a:solidFill>
                  <a:schemeClr val="tx1"/>
                </a:solidFill>
              </a:rPr>
              <a:t>vanligaste</a:t>
            </a:r>
            <a:r>
              <a:rPr lang="ca-ES" sz="2000" dirty="0">
                <a:solidFill>
                  <a:schemeClr val="tx1"/>
                </a:solidFill>
              </a:rPr>
              <a:t> </a:t>
            </a:r>
            <a:r>
              <a:rPr lang="ca-ES" sz="2000" dirty="0" err="1">
                <a:solidFill>
                  <a:schemeClr val="tx1"/>
                </a:solidFill>
              </a:rPr>
              <a:t>jordarterna</a:t>
            </a:r>
            <a:r>
              <a:rPr lang="ca-ES" sz="2000" dirty="0">
                <a:solidFill>
                  <a:schemeClr val="tx1"/>
                </a:solidFill>
              </a:rPr>
              <a:t> </a:t>
            </a:r>
            <a:r>
              <a:rPr lang="ca-ES" sz="2000" dirty="0" err="1">
                <a:solidFill>
                  <a:schemeClr val="tx1"/>
                </a:solidFill>
              </a:rPr>
              <a:t>lera</a:t>
            </a:r>
            <a:r>
              <a:rPr lang="ca-ES" sz="2000" dirty="0">
                <a:solidFill>
                  <a:schemeClr val="tx1"/>
                </a:solidFill>
              </a:rPr>
              <a:t>, </a:t>
            </a:r>
            <a:r>
              <a:rPr lang="ca-ES" sz="2000" dirty="0" err="1">
                <a:solidFill>
                  <a:schemeClr val="tx1"/>
                </a:solidFill>
              </a:rPr>
              <a:t>silt</a:t>
            </a:r>
            <a:r>
              <a:rPr lang="ca-ES" sz="2000" dirty="0">
                <a:solidFill>
                  <a:schemeClr val="tx1"/>
                </a:solidFill>
              </a:rPr>
              <a:t>, </a:t>
            </a:r>
            <a:r>
              <a:rPr lang="ca-ES" sz="2000" dirty="0" err="1">
                <a:solidFill>
                  <a:schemeClr val="tx1"/>
                </a:solidFill>
              </a:rPr>
              <a:t>sand</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morän</a:t>
            </a:r>
            <a:r>
              <a:rPr lang="ca-ES" sz="2000" dirty="0">
                <a:solidFill>
                  <a:schemeClr val="tx1"/>
                </a:solidFill>
              </a:rPr>
              <a:t>. </a:t>
            </a:r>
            <a:br>
              <a:rPr lang="ca-ES" sz="2000" dirty="0">
                <a:solidFill>
                  <a:schemeClr val="tx1"/>
                </a:solidFill>
              </a:rPr>
            </a:br>
            <a:r>
              <a:rPr lang="ca-ES" sz="2000" dirty="0" err="1">
                <a:solidFill>
                  <a:schemeClr val="tx1"/>
                </a:solidFill>
              </a:rPr>
              <a:t>Jordarter</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olika</a:t>
            </a:r>
            <a:r>
              <a:rPr lang="ca-ES" sz="2000" dirty="0">
                <a:solidFill>
                  <a:schemeClr val="tx1"/>
                </a:solidFill>
              </a:rPr>
              <a:t> </a:t>
            </a:r>
            <a:r>
              <a:rPr lang="ca-ES" sz="2000" dirty="0" err="1">
                <a:solidFill>
                  <a:schemeClr val="tx1"/>
                </a:solidFill>
              </a:rPr>
              <a:t>egenskaper</a:t>
            </a:r>
            <a:r>
              <a:rPr lang="ca-ES" sz="2000" dirty="0">
                <a:solidFill>
                  <a:schemeClr val="tx1"/>
                </a:solidFill>
              </a:rPr>
              <a:t> </a:t>
            </a:r>
            <a:r>
              <a:rPr lang="ca-ES" sz="2000" dirty="0" err="1">
                <a:solidFill>
                  <a:schemeClr val="tx1"/>
                </a:solidFill>
              </a:rPr>
              <a:t>beroende</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hur</a:t>
            </a:r>
            <a:r>
              <a:rPr lang="ca-ES" sz="2000" dirty="0">
                <a:solidFill>
                  <a:schemeClr val="tx1"/>
                </a:solidFill>
              </a:rPr>
              <a:t> </a:t>
            </a:r>
            <a:r>
              <a:rPr lang="ca-ES" sz="2000" dirty="0" err="1">
                <a:solidFill>
                  <a:schemeClr val="tx1"/>
                </a:solidFill>
              </a:rPr>
              <a:t>stora</a:t>
            </a:r>
            <a:r>
              <a:rPr lang="ca-ES" sz="2000" dirty="0">
                <a:solidFill>
                  <a:schemeClr val="tx1"/>
                </a:solidFill>
              </a:rPr>
              <a:t> </a:t>
            </a:r>
            <a:r>
              <a:rPr lang="ca-ES" sz="2000" dirty="0" err="1">
                <a:solidFill>
                  <a:schemeClr val="tx1"/>
                </a:solidFill>
              </a:rPr>
              <a:t>partiklarna</a:t>
            </a:r>
            <a:r>
              <a:rPr lang="ca-ES" sz="2000" dirty="0">
                <a:solidFill>
                  <a:schemeClr val="tx1"/>
                </a:solidFill>
              </a:rPr>
              <a:t> </a:t>
            </a:r>
            <a:r>
              <a:rPr lang="ca-ES" sz="2000" dirty="0" err="1">
                <a:solidFill>
                  <a:schemeClr val="tx1"/>
                </a:solidFill>
              </a:rPr>
              <a:t>är</a:t>
            </a:r>
            <a:r>
              <a:rPr lang="ca-ES" sz="2000" dirty="0">
                <a:solidFill>
                  <a:schemeClr val="tx1"/>
                </a:solidFill>
              </a:rPr>
              <a:t>. </a:t>
            </a:r>
          </a:p>
          <a:p>
            <a:pPr marL="171454" indent="-171454">
              <a:buFont typeface="Arial" panose="020B0604020202020204" pitchFamily="34" charset="0"/>
              <a:buChar char="•"/>
            </a:pPr>
            <a:endParaRPr lang="ca-ES" sz="2000" dirty="0">
              <a:solidFill>
                <a:schemeClr val="tx1"/>
              </a:solidFill>
            </a:endParaRPr>
          </a:p>
          <a:p>
            <a:pPr marL="171454" indent="-171454">
              <a:buFont typeface="Arial" panose="020B0604020202020204" pitchFamily="34" charset="0"/>
              <a:buChar char="•"/>
            </a:pPr>
            <a:r>
              <a:rPr lang="ca-ES" sz="2000" b="1" dirty="0" err="1">
                <a:solidFill>
                  <a:schemeClr val="tx1"/>
                </a:solidFill>
              </a:rPr>
              <a:t>Lera</a:t>
            </a:r>
            <a:r>
              <a:rPr lang="ca-ES" sz="2000" dirty="0">
                <a:solidFill>
                  <a:schemeClr val="tx1"/>
                </a:solidFill>
              </a:rPr>
              <a:t> </a:t>
            </a:r>
            <a:r>
              <a:rPr lang="ca-ES" sz="2000" dirty="0" err="1">
                <a:solidFill>
                  <a:schemeClr val="tx1"/>
                </a:solidFill>
              </a:rPr>
              <a:t>består</a:t>
            </a:r>
            <a:r>
              <a:rPr lang="ca-ES" sz="2000" dirty="0">
                <a:solidFill>
                  <a:schemeClr val="tx1"/>
                </a:solidFill>
              </a:rPr>
              <a:t> </a:t>
            </a:r>
            <a:r>
              <a:rPr lang="ca-ES" sz="2000" dirty="0" err="1">
                <a:solidFill>
                  <a:schemeClr val="tx1"/>
                </a:solidFill>
              </a:rPr>
              <a:t>ofta</a:t>
            </a:r>
            <a:r>
              <a:rPr lang="ca-ES" sz="2000" dirty="0">
                <a:solidFill>
                  <a:schemeClr val="tx1"/>
                </a:solidFill>
              </a:rPr>
              <a:t> till </a:t>
            </a:r>
            <a:r>
              <a:rPr lang="ca-ES" sz="2000" dirty="0" err="1">
                <a:solidFill>
                  <a:schemeClr val="tx1"/>
                </a:solidFill>
              </a:rPr>
              <a:t>större</a:t>
            </a:r>
            <a:r>
              <a:rPr lang="ca-ES" sz="2000" dirty="0">
                <a:solidFill>
                  <a:schemeClr val="tx1"/>
                </a:solidFill>
              </a:rPr>
              <a:t> </a:t>
            </a:r>
            <a:r>
              <a:rPr lang="ca-ES" sz="2000" dirty="0" err="1">
                <a:solidFill>
                  <a:schemeClr val="tx1"/>
                </a:solidFill>
              </a:rPr>
              <a:t>delen</a:t>
            </a:r>
            <a:r>
              <a:rPr lang="ca-ES" sz="2000" dirty="0">
                <a:solidFill>
                  <a:schemeClr val="tx1"/>
                </a:solidFill>
              </a:rPr>
              <a:t> av </a:t>
            </a:r>
            <a:r>
              <a:rPr lang="ca-ES" sz="2000" dirty="0" err="1">
                <a:solidFill>
                  <a:schemeClr val="tx1"/>
                </a:solidFill>
              </a:rPr>
              <a:t>vatten</a:t>
            </a:r>
            <a:r>
              <a:rPr lang="ca-ES" sz="2000" dirty="0">
                <a:solidFill>
                  <a:schemeClr val="tx1"/>
                </a:solidFill>
              </a:rPr>
              <a:t>. Den </a:t>
            </a:r>
            <a:r>
              <a:rPr lang="ca-ES" sz="2000" dirty="0" err="1">
                <a:solidFill>
                  <a:schemeClr val="tx1"/>
                </a:solidFill>
              </a:rPr>
              <a:t>har</a:t>
            </a:r>
            <a:r>
              <a:rPr lang="ca-ES" sz="2000" dirty="0">
                <a:solidFill>
                  <a:schemeClr val="tx1"/>
                </a:solidFill>
              </a:rPr>
              <a:t> en </a:t>
            </a:r>
            <a:r>
              <a:rPr lang="ca-ES" sz="2000" dirty="0" err="1">
                <a:solidFill>
                  <a:schemeClr val="tx1"/>
                </a:solidFill>
              </a:rPr>
              <a:t>mycket</a:t>
            </a:r>
            <a:r>
              <a:rPr lang="ca-ES" sz="2000" dirty="0">
                <a:solidFill>
                  <a:schemeClr val="tx1"/>
                </a:solidFill>
              </a:rPr>
              <a:t> </a:t>
            </a:r>
            <a:r>
              <a:rPr lang="ca-ES" sz="2000" dirty="0" err="1">
                <a:solidFill>
                  <a:schemeClr val="tx1"/>
                </a:solidFill>
              </a:rPr>
              <a:t>stor</a:t>
            </a:r>
            <a:r>
              <a:rPr lang="ca-ES" sz="2000" dirty="0">
                <a:solidFill>
                  <a:schemeClr val="tx1"/>
                </a:solidFill>
              </a:rPr>
              <a:t> </a:t>
            </a:r>
            <a:r>
              <a:rPr lang="ca-ES" sz="2000" dirty="0" err="1">
                <a:solidFill>
                  <a:schemeClr val="tx1"/>
                </a:solidFill>
              </a:rPr>
              <a:t>förmåga</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behålla</a:t>
            </a:r>
            <a:r>
              <a:rPr lang="ca-ES" sz="2000" dirty="0">
                <a:solidFill>
                  <a:schemeClr val="tx1"/>
                </a:solidFill>
              </a:rPr>
              <a:t> </a:t>
            </a:r>
            <a:r>
              <a:rPr lang="ca-ES" sz="2000" dirty="0" err="1">
                <a:solidFill>
                  <a:schemeClr val="tx1"/>
                </a:solidFill>
              </a:rPr>
              <a:t>vatten</a:t>
            </a:r>
            <a:r>
              <a:rPr lang="ca-ES" sz="2000" dirty="0">
                <a:solidFill>
                  <a:schemeClr val="tx1"/>
                </a:solidFill>
              </a:rPr>
              <a:t>. </a:t>
            </a:r>
            <a:r>
              <a:rPr lang="ca-ES" sz="2000" dirty="0" err="1">
                <a:solidFill>
                  <a:schemeClr val="tx1"/>
                </a:solidFill>
              </a:rPr>
              <a:t>Eftersom</a:t>
            </a:r>
            <a:r>
              <a:rPr lang="ca-ES" sz="2000" dirty="0">
                <a:solidFill>
                  <a:schemeClr val="tx1"/>
                </a:solidFill>
              </a:rPr>
              <a:t> </a:t>
            </a:r>
            <a:r>
              <a:rPr lang="ca-ES" sz="2000" dirty="0" err="1">
                <a:solidFill>
                  <a:schemeClr val="tx1"/>
                </a:solidFill>
              </a:rPr>
              <a:t>lerpartiklarna</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mindre</a:t>
            </a:r>
            <a:r>
              <a:rPr lang="ca-ES" sz="2000" dirty="0">
                <a:solidFill>
                  <a:schemeClr val="tx1"/>
                </a:solidFill>
              </a:rPr>
              <a:t> </a:t>
            </a:r>
            <a:r>
              <a:rPr lang="ca-ES" sz="2000" dirty="0" err="1">
                <a:solidFill>
                  <a:schemeClr val="tx1"/>
                </a:solidFill>
              </a:rPr>
              <a:t>än</a:t>
            </a:r>
            <a:r>
              <a:rPr lang="ca-ES" sz="2000" dirty="0">
                <a:solidFill>
                  <a:schemeClr val="tx1"/>
                </a:solidFill>
              </a:rPr>
              <a:t> 0,002 mm i </a:t>
            </a:r>
            <a:r>
              <a:rPr lang="ca-ES" sz="2000" dirty="0" err="1">
                <a:solidFill>
                  <a:schemeClr val="tx1"/>
                </a:solidFill>
              </a:rPr>
              <a:t>diameter</a:t>
            </a:r>
            <a:r>
              <a:rPr lang="ca-ES" sz="2000" dirty="0">
                <a:solidFill>
                  <a:schemeClr val="tx1"/>
                </a:solidFill>
              </a:rPr>
              <a:t> kan de </a:t>
            </a:r>
            <a:r>
              <a:rPr lang="ca-ES" sz="2000" dirty="0" err="1">
                <a:solidFill>
                  <a:schemeClr val="tx1"/>
                </a:solidFill>
              </a:rPr>
              <a:t>inte</a:t>
            </a:r>
            <a:r>
              <a:rPr lang="ca-ES" sz="2000" dirty="0">
                <a:solidFill>
                  <a:schemeClr val="tx1"/>
                </a:solidFill>
              </a:rPr>
              <a:t> </a:t>
            </a:r>
            <a:r>
              <a:rPr lang="ca-ES" sz="2000" dirty="0" err="1">
                <a:solidFill>
                  <a:schemeClr val="tx1"/>
                </a:solidFill>
              </a:rPr>
              <a:t>urskiljas</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blotta</a:t>
            </a:r>
            <a:r>
              <a:rPr lang="ca-ES" sz="2000" dirty="0">
                <a:solidFill>
                  <a:schemeClr val="tx1"/>
                </a:solidFill>
              </a:rPr>
              <a:t> </a:t>
            </a:r>
            <a:r>
              <a:rPr lang="ca-ES" sz="2000" dirty="0" err="1">
                <a:solidFill>
                  <a:schemeClr val="tx1"/>
                </a:solidFill>
              </a:rPr>
              <a:t>ögat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knappt</a:t>
            </a:r>
            <a:r>
              <a:rPr lang="ca-ES" sz="2000" dirty="0">
                <a:solidFill>
                  <a:schemeClr val="tx1"/>
                </a:solidFill>
              </a:rPr>
              <a:t> ens </a:t>
            </a:r>
            <a:r>
              <a:rPr lang="ca-ES" sz="2000" dirty="0" err="1">
                <a:solidFill>
                  <a:schemeClr val="tx1"/>
                </a:solidFill>
              </a:rPr>
              <a:t>med</a:t>
            </a:r>
            <a:r>
              <a:rPr lang="ca-ES" sz="2000" dirty="0">
                <a:solidFill>
                  <a:schemeClr val="tx1"/>
                </a:solidFill>
              </a:rPr>
              <a:t> </a:t>
            </a:r>
            <a:r>
              <a:rPr lang="ca-ES" sz="2000" dirty="0" err="1">
                <a:solidFill>
                  <a:schemeClr val="tx1"/>
                </a:solidFill>
              </a:rPr>
              <a:t>ett</a:t>
            </a:r>
            <a:r>
              <a:rPr lang="ca-ES" sz="2000" dirty="0">
                <a:solidFill>
                  <a:schemeClr val="tx1"/>
                </a:solidFill>
              </a:rPr>
              <a:t> </a:t>
            </a:r>
            <a:r>
              <a:rPr lang="ca-ES" sz="2000" dirty="0" err="1">
                <a:solidFill>
                  <a:schemeClr val="tx1"/>
                </a:solidFill>
              </a:rPr>
              <a:t>vanligt</a:t>
            </a:r>
            <a:r>
              <a:rPr lang="ca-ES" sz="2000" dirty="0">
                <a:solidFill>
                  <a:schemeClr val="tx1"/>
                </a:solidFill>
              </a:rPr>
              <a:t> </a:t>
            </a:r>
            <a:r>
              <a:rPr lang="ca-ES" sz="2000" dirty="0" err="1">
                <a:solidFill>
                  <a:schemeClr val="tx1"/>
                </a:solidFill>
              </a:rPr>
              <a:t>mikroskop</a:t>
            </a:r>
            <a:r>
              <a:rPr lang="ca-ES" sz="2000" dirty="0">
                <a:solidFill>
                  <a:schemeClr val="tx1"/>
                </a:solidFill>
              </a:rPr>
              <a:t>. </a:t>
            </a:r>
          </a:p>
          <a:p>
            <a:pPr marL="171454" indent="-171454">
              <a:buFont typeface="Arial" panose="020B0604020202020204" pitchFamily="34" charset="0"/>
              <a:buChar char="•"/>
            </a:pPr>
            <a:endParaRPr lang="ca-ES" sz="2000" dirty="0">
              <a:solidFill>
                <a:schemeClr val="tx1"/>
              </a:solidFill>
            </a:endParaRPr>
          </a:p>
          <a:p>
            <a:pPr marL="171454" indent="-171454">
              <a:buFont typeface="Arial" panose="020B0604020202020204" pitchFamily="34" charset="0"/>
              <a:buChar char="•"/>
            </a:pPr>
            <a:r>
              <a:rPr lang="ca-ES" sz="2000" b="1" dirty="0" err="1">
                <a:solidFill>
                  <a:schemeClr val="tx1"/>
                </a:solidFill>
              </a:rPr>
              <a:t>Silt</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lite</a:t>
            </a:r>
            <a:r>
              <a:rPr lang="ca-ES" sz="2000" dirty="0">
                <a:solidFill>
                  <a:schemeClr val="tx1"/>
                </a:solidFill>
              </a:rPr>
              <a:t> </a:t>
            </a:r>
            <a:r>
              <a:rPr lang="ca-ES" sz="2000" dirty="0" err="1">
                <a:solidFill>
                  <a:schemeClr val="tx1"/>
                </a:solidFill>
              </a:rPr>
              <a:t>större</a:t>
            </a:r>
            <a:r>
              <a:rPr lang="ca-ES" sz="2000" dirty="0">
                <a:solidFill>
                  <a:schemeClr val="tx1"/>
                </a:solidFill>
              </a:rPr>
              <a:t> </a:t>
            </a:r>
            <a:r>
              <a:rPr lang="ca-ES" sz="2000" dirty="0" err="1">
                <a:solidFill>
                  <a:schemeClr val="tx1"/>
                </a:solidFill>
              </a:rPr>
              <a:t>partiklar</a:t>
            </a:r>
            <a:r>
              <a:rPr lang="ca-ES" sz="2000" dirty="0">
                <a:solidFill>
                  <a:schemeClr val="tx1"/>
                </a:solidFill>
              </a:rPr>
              <a:t>, </a:t>
            </a:r>
            <a:r>
              <a:rPr lang="ca-ES" sz="2000" dirty="0" err="1">
                <a:solidFill>
                  <a:schemeClr val="tx1"/>
                </a:solidFill>
              </a:rPr>
              <a:t>men</a:t>
            </a:r>
            <a:r>
              <a:rPr lang="ca-ES" sz="2000" dirty="0">
                <a:solidFill>
                  <a:schemeClr val="tx1"/>
                </a:solidFill>
              </a:rPr>
              <a:t> </a:t>
            </a:r>
            <a:r>
              <a:rPr lang="ca-ES" sz="2000" dirty="0" err="1">
                <a:solidFill>
                  <a:schemeClr val="tx1"/>
                </a:solidFill>
              </a:rPr>
              <a:t>kornen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ändå</a:t>
            </a:r>
            <a:r>
              <a:rPr lang="ca-ES" sz="2000" dirty="0">
                <a:solidFill>
                  <a:schemeClr val="tx1"/>
                </a:solidFill>
              </a:rPr>
              <a:t> </a:t>
            </a:r>
            <a:r>
              <a:rPr lang="ca-ES" sz="2000" dirty="0" err="1">
                <a:solidFill>
                  <a:schemeClr val="tx1"/>
                </a:solidFill>
              </a:rPr>
              <a:t>så</a:t>
            </a:r>
            <a:r>
              <a:rPr lang="ca-ES" sz="2000" dirty="0">
                <a:solidFill>
                  <a:schemeClr val="tx1"/>
                </a:solidFill>
              </a:rPr>
              <a:t> </a:t>
            </a:r>
            <a:r>
              <a:rPr lang="ca-ES" sz="2000" dirty="0" err="1">
                <a:solidFill>
                  <a:schemeClr val="tx1"/>
                </a:solidFill>
              </a:rPr>
              <a:t>små</a:t>
            </a:r>
            <a:r>
              <a:rPr lang="ca-ES" sz="2000" dirty="0">
                <a:solidFill>
                  <a:schemeClr val="tx1"/>
                </a:solidFill>
              </a:rPr>
              <a:t> </a:t>
            </a:r>
            <a:r>
              <a:rPr lang="ca-ES" sz="2000" dirty="0" err="1">
                <a:solidFill>
                  <a:schemeClr val="tx1"/>
                </a:solidFill>
              </a:rPr>
              <a:t>att</a:t>
            </a:r>
            <a:r>
              <a:rPr lang="ca-ES" sz="2000" dirty="0">
                <a:solidFill>
                  <a:schemeClr val="tx1"/>
                </a:solidFill>
              </a:rPr>
              <a:t> de </a:t>
            </a:r>
            <a:r>
              <a:rPr lang="ca-ES" sz="2000" dirty="0" err="1">
                <a:solidFill>
                  <a:schemeClr val="tx1"/>
                </a:solidFill>
              </a:rPr>
              <a:t>inte</a:t>
            </a:r>
            <a:r>
              <a:rPr lang="ca-ES" sz="2000" dirty="0">
                <a:solidFill>
                  <a:schemeClr val="tx1"/>
                </a:solidFill>
              </a:rPr>
              <a:t> kan </a:t>
            </a:r>
            <a:r>
              <a:rPr lang="ca-ES" sz="2000" dirty="0" err="1">
                <a:solidFill>
                  <a:schemeClr val="tx1"/>
                </a:solidFill>
              </a:rPr>
              <a:t>urskiljas</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ögat</a:t>
            </a:r>
            <a:r>
              <a:rPr lang="ca-ES" sz="2000" dirty="0">
                <a:solidFill>
                  <a:schemeClr val="tx1"/>
                </a:solidFill>
              </a:rPr>
              <a:t>. De </a:t>
            </a:r>
            <a:r>
              <a:rPr lang="ca-ES" sz="2000" dirty="0" err="1">
                <a:solidFill>
                  <a:schemeClr val="tx1"/>
                </a:solidFill>
              </a:rPr>
              <a:t>eroderas</a:t>
            </a:r>
            <a:r>
              <a:rPr lang="ca-ES" sz="2000" dirty="0">
                <a:solidFill>
                  <a:schemeClr val="tx1"/>
                </a:solidFill>
              </a:rPr>
              <a:t> </a:t>
            </a:r>
            <a:r>
              <a:rPr lang="ca-ES" sz="2000" dirty="0" err="1">
                <a:solidFill>
                  <a:schemeClr val="tx1"/>
                </a:solidFill>
              </a:rPr>
              <a:t>lätt</a:t>
            </a:r>
            <a:r>
              <a:rPr lang="ca-ES" sz="2000" dirty="0">
                <a:solidFill>
                  <a:schemeClr val="tx1"/>
                </a:solidFill>
              </a:rPr>
              <a:t> bort av </a:t>
            </a:r>
            <a:r>
              <a:rPr lang="ca-ES" sz="2000" dirty="0" err="1">
                <a:solidFill>
                  <a:schemeClr val="tx1"/>
                </a:solidFill>
              </a:rPr>
              <a:t>vind</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vatten</a:t>
            </a:r>
            <a:r>
              <a:rPr lang="ca-ES" sz="2000" dirty="0">
                <a:solidFill>
                  <a:schemeClr val="tx1"/>
                </a:solidFill>
              </a:rPr>
              <a:t>. (0,002-0,06 mm). I </a:t>
            </a:r>
            <a:r>
              <a:rPr lang="ca-ES" sz="2000" dirty="0" err="1">
                <a:solidFill>
                  <a:schemeClr val="tx1"/>
                </a:solidFill>
              </a:rPr>
              <a:t>torrt</a:t>
            </a:r>
            <a:r>
              <a:rPr lang="ca-ES" sz="2000" dirty="0">
                <a:solidFill>
                  <a:schemeClr val="tx1"/>
                </a:solidFill>
              </a:rPr>
              <a:t> </a:t>
            </a:r>
            <a:r>
              <a:rPr lang="ca-ES" sz="2000" dirty="0" err="1">
                <a:solidFill>
                  <a:schemeClr val="tx1"/>
                </a:solidFill>
              </a:rPr>
              <a:t>tillstånd</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siltjorden</a:t>
            </a:r>
            <a:r>
              <a:rPr lang="ca-ES" sz="2000" dirty="0">
                <a:solidFill>
                  <a:schemeClr val="tx1"/>
                </a:solidFill>
              </a:rPr>
              <a:t> </a:t>
            </a:r>
            <a:r>
              <a:rPr lang="ca-ES" sz="2000" dirty="0" err="1">
                <a:solidFill>
                  <a:schemeClr val="tx1"/>
                </a:solidFill>
              </a:rPr>
              <a:t>oftast</a:t>
            </a:r>
            <a:r>
              <a:rPr lang="ca-ES" sz="2000" dirty="0">
                <a:solidFill>
                  <a:schemeClr val="tx1"/>
                </a:solidFill>
              </a:rPr>
              <a:t> fast, </a:t>
            </a:r>
            <a:r>
              <a:rPr lang="ca-ES" sz="2000" dirty="0" err="1">
                <a:solidFill>
                  <a:schemeClr val="tx1"/>
                </a:solidFill>
              </a:rPr>
              <a:t>men</a:t>
            </a:r>
            <a:r>
              <a:rPr lang="ca-ES" sz="2000" dirty="0">
                <a:solidFill>
                  <a:schemeClr val="tx1"/>
                </a:solidFill>
              </a:rPr>
              <a:t> den </a:t>
            </a:r>
            <a:r>
              <a:rPr lang="ca-ES" sz="2000" dirty="0" err="1">
                <a:solidFill>
                  <a:schemeClr val="tx1"/>
                </a:solidFill>
              </a:rPr>
              <a:t>suger</a:t>
            </a:r>
            <a:r>
              <a:rPr lang="ca-ES" sz="2000" dirty="0">
                <a:solidFill>
                  <a:schemeClr val="tx1"/>
                </a:solidFill>
              </a:rPr>
              <a:t> </a:t>
            </a:r>
            <a:r>
              <a:rPr lang="ca-ES" sz="2000" dirty="0" err="1">
                <a:solidFill>
                  <a:schemeClr val="tx1"/>
                </a:solidFill>
              </a:rPr>
              <a:t>snabbt</a:t>
            </a:r>
            <a:r>
              <a:rPr lang="ca-ES" sz="2000" dirty="0">
                <a:solidFill>
                  <a:schemeClr val="tx1"/>
                </a:solidFill>
              </a:rPr>
              <a:t> </a:t>
            </a:r>
            <a:r>
              <a:rPr lang="ca-ES" sz="2000" dirty="0" err="1">
                <a:solidFill>
                  <a:schemeClr val="tx1"/>
                </a:solidFill>
              </a:rPr>
              <a:t>upp</a:t>
            </a:r>
            <a:r>
              <a:rPr lang="ca-ES" sz="2000" dirty="0">
                <a:solidFill>
                  <a:schemeClr val="tx1"/>
                </a:solidFill>
              </a:rPr>
              <a:t> </a:t>
            </a:r>
            <a:r>
              <a:rPr lang="ca-ES" sz="2000" dirty="0" err="1">
                <a:solidFill>
                  <a:schemeClr val="tx1"/>
                </a:solidFill>
              </a:rPr>
              <a:t>vatten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håller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kvar</a:t>
            </a:r>
            <a:r>
              <a:rPr lang="ca-ES" sz="2000" dirty="0">
                <a:solidFill>
                  <a:schemeClr val="tx1"/>
                </a:solidFill>
              </a:rPr>
              <a:t>. </a:t>
            </a:r>
          </a:p>
        </p:txBody>
      </p:sp>
      <p:pic>
        <p:nvPicPr>
          <p:cNvPr id="11" name="Gráfico 10">
            <a:extLst>
              <a:ext uri="{FF2B5EF4-FFF2-40B4-BE49-F238E27FC236}">
                <a16:creationId xmlns:a16="http://schemas.microsoft.com/office/drawing/2014/main" id="{979D87AE-56D8-C915-9065-B437D7616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E6375C7-0921-B93B-B6EE-DACF37A6A4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F168DF5-2049-94E3-5F22-63CFACAF36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2338DEE-1D75-0537-A754-411EF39D62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07737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022B-033E-93A4-B33C-98DCB05873C2}"/>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48E68385-FF91-8695-02B5-EA5AB1F6CED9}"/>
              </a:ext>
            </a:extLst>
          </p:cNvPr>
          <p:cNvSpPr txBox="1"/>
          <p:nvPr/>
        </p:nvSpPr>
        <p:spPr>
          <a:xfrm>
            <a:off x="597312" y="1555410"/>
            <a:ext cx="11594688"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b="1" dirty="0" err="1">
                <a:solidFill>
                  <a:schemeClr val="tx1"/>
                </a:solidFill>
              </a:rPr>
              <a:t>Sandjord</a:t>
            </a:r>
            <a:r>
              <a:rPr lang="ca-ES" sz="2000" dirty="0">
                <a:solidFill>
                  <a:schemeClr val="tx1"/>
                </a:solidFill>
              </a:rPr>
              <a:t> </a:t>
            </a:r>
            <a:r>
              <a:rPr lang="ca-ES" sz="2000" dirty="0" err="1">
                <a:solidFill>
                  <a:schemeClr val="tx1"/>
                </a:solidFill>
              </a:rPr>
              <a:t>kallas</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när</a:t>
            </a:r>
            <a:r>
              <a:rPr lang="ca-ES" sz="2000" dirty="0">
                <a:solidFill>
                  <a:schemeClr val="tx1"/>
                </a:solidFill>
              </a:rPr>
              <a:t> </a:t>
            </a:r>
            <a:r>
              <a:rPr lang="ca-ES" sz="2000" dirty="0" err="1">
                <a:solidFill>
                  <a:schemeClr val="tx1"/>
                </a:solidFill>
              </a:rPr>
              <a:t>flest</a:t>
            </a:r>
            <a:r>
              <a:rPr lang="ca-ES" sz="2000" dirty="0">
                <a:solidFill>
                  <a:schemeClr val="tx1"/>
                </a:solidFill>
              </a:rPr>
              <a:t> </a:t>
            </a:r>
            <a:r>
              <a:rPr lang="ca-ES" sz="2000" dirty="0" err="1">
                <a:solidFill>
                  <a:schemeClr val="tx1"/>
                </a:solidFill>
              </a:rPr>
              <a:t>partiklar</a:t>
            </a:r>
            <a:r>
              <a:rPr lang="ca-ES" sz="2000" dirty="0">
                <a:solidFill>
                  <a:schemeClr val="tx1"/>
                </a:solidFill>
              </a:rPr>
              <a:t> </a:t>
            </a:r>
            <a:r>
              <a:rPr lang="ca-ES" sz="2000" dirty="0" err="1">
                <a:solidFill>
                  <a:schemeClr val="tx1"/>
                </a:solidFill>
              </a:rPr>
              <a:t>är</a:t>
            </a:r>
            <a:r>
              <a:rPr lang="ca-ES" sz="2000" dirty="0">
                <a:solidFill>
                  <a:schemeClr val="tx1"/>
                </a:solidFill>
              </a:rPr>
              <a:t> 0,06-2 mm. </a:t>
            </a:r>
            <a:br>
              <a:rPr lang="ca-ES" sz="2000" dirty="0">
                <a:solidFill>
                  <a:schemeClr val="tx1"/>
                </a:solidFill>
              </a:rPr>
            </a:br>
            <a:r>
              <a:rPr lang="ca-ES" sz="2000" dirty="0" err="1">
                <a:solidFill>
                  <a:schemeClr val="tx1"/>
                </a:solidFill>
              </a:rPr>
              <a:t>Sandjordar</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liksom</a:t>
            </a:r>
            <a:r>
              <a:rPr lang="ca-ES" sz="2000" dirty="0">
                <a:solidFill>
                  <a:schemeClr val="tx1"/>
                </a:solidFill>
              </a:rPr>
              <a:t> </a:t>
            </a:r>
            <a:r>
              <a:rPr lang="ca-ES" sz="2000" dirty="0" err="1">
                <a:solidFill>
                  <a:schemeClr val="tx1"/>
                </a:solidFill>
              </a:rPr>
              <a:t>siltjordar</a:t>
            </a:r>
            <a:r>
              <a:rPr lang="ca-ES" sz="2000" dirty="0">
                <a:solidFill>
                  <a:schemeClr val="tx1"/>
                </a:solidFill>
              </a:rPr>
              <a:t> </a:t>
            </a:r>
            <a:r>
              <a:rPr lang="ca-ES" sz="2000" dirty="0" err="1">
                <a:solidFill>
                  <a:schemeClr val="tx1"/>
                </a:solidFill>
              </a:rPr>
              <a:t>känsliga</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erosion</a:t>
            </a:r>
            <a:r>
              <a:rPr lang="ca-ES" sz="2000" dirty="0">
                <a:solidFill>
                  <a:schemeClr val="tx1"/>
                </a:solidFill>
              </a:rPr>
              <a:t> via </a:t>
            </a:r>
            <a:r>
              <a:rPr lang="ca-ES" sz="2000" dirty="0" err="1">
                <a:solidFill>
                  <a:schemeClr val="tx1"/>
                </a:solidFill>
              </a:rPr>
              <a:t>vind</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vatten</a:t>
            </a:r>
            <a:r>
              <a:rPr lang="ca-ES" sz="2000" dirty="0">
                <a:solidFill>
                  <a:schemeClr val="tx1"/>
                </a:solidFill>
              </a:rPr>
              <a:t>. </a:t>
            </a:r>
            <a:br>
              <a:rPr lang="ca-ES" sz="2000" dirty="0">
                <a:solidFill>
                  <a:schemeClr val="tx1"/>
                </a:solidFill>
              </a:rPr>
            </a:br>
            <a:r>
              <a:rPr lang="ca-ES" sz="2000" dirty="0">
                <a:solidFill>
                  <a:schemeClr val="tx1"/>
                </a:solidFill>
              </a:rPr>
              <a:t>I </a:t>
            </a:r>
            <a:r>
              <a:rPr lang="ca-ES" sz="2000" dirty="0" err="1">
                <a:solidFill>
                  <a:schemeClr val="tx1"/>
                </a:solidFill>
              </a:rPr>
              <a:t>motsats</a:t>
            </a:r>
            <a:r>
              <a:rPr lang="ca-ES" sz="2000" dirty="0">
                <a:solidFill>
                  <a:schemeClr val="tx1"/>
                </a:solidFill>
              </a:rPr>
              <a:t> till </a:t>
            </a:r>
            <a:r>
              <a:rPr lang="ca-ES" sz="2000" dirty="0" err="1">
                <a:solidFill>
                  <a:schemeClr val="tx1"/>
                </a:solidFill>
              </a:rPr>
              <a:t>lera</a:t>
            </a:r>
            <a:r>
              <a:rPr lang="ca-ES" sz="2000" dirty="0">
                <a:solidFill>
                  <a:schemeClr val="tx1"/>
                </a:solidFill>
              </a:rPr>
              <a:t> </a:t>
            </a:r>
            <a:r>
              <a:rPr lang="ca-ES" sz="2000" dirty="0" err="1">
                <a:solidFill>
                  <a:schemeClr val="tx1"/>
                </a:solidFill>
              </a:rPr>
              <a:t>släpper</a:t>
            </a:r>
            <a:r>
              <a:rPr lang="ca-ES" sz="2000" dirty="0">
                <a:solidFill>
                  <a:schemeClr val="tx1"/>
                </a:solidFill>
              </a:rPr>
              <a:t> </a:t>
            </a:r>
            <a:r>
              <a:rPr lang="ca-ES" sz="2000" dirty="0" err="1">
                <a:solidFill>
                  <a:schemeClr val="tx1"/>
                </a:solidFill>
              </a:rPr>
              <a:t>sand</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grus</a:t>
            </a:r>
            <a:r>
              <a:rPr lang="ca-ES" sz="2000" dirty="0">
                <a:solidFill>
                  <a:schemeClr val="tx1"/>
                </a:solidFill>
              </a:rPr>
              <a:t> </a:t>
            </a:r>
            <a:r>
              <a:rPr lang="ca-ES" sz="2000" dirty="0" err="1">
                <a:solidFill>
                  <a:schemeClr val="tx1"/>
                </a:solidFill>
              </a:rPr>
              <a:t>lätt</a:t>
            </a:r>
            <a:r>
              <a:rPr lang="ca-ES" sz="2000" dirty="0">
                <a:solidFill>
                  <a:schemeClr val="tx1"/>
                </a:solidFill>
              </a:rPr>
              <a:t> </a:t>
            </a:r>
            <a:r>
              <a:rPr lang="ca-ES" sz="2000" dirty="0" err="1">
                <a:solidFill>
                  <a:schemeClr val="tx1"/>
                </a:solidFill>
              </a:rPr>
              <a:t>igenom</a:t>
            </a:r>
            <a:r>
              <a:rPr lang="ca-ES" sz="2000" dirty="0">
                <a:solidFill>
                  <a:schemeClr val="tx1"/>
                </a:solidFill>
              </a:rPr>
              <a:t> </a:t>
            </a:r>
            <a:r>
              <a:rPr lang="ca-ES" sz="2000" dirty="0" err="1">
                <a:solidFill>
                  <a:schemeClr val="tx1"/>
                </a:solidFill>
              </a:rPr>
              <a:t>vatten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torkar</a:t>
            </a:r>
            <a:r>
              <a:rPr lang="ca-ES" sz="2000" dirty="0">
                <a:solidFill>
                  <a:schemeClr val="tx1"/>
                </a:solidFill>
              </a:rPr>
              <a:t> </a:t>
            </a:r>
            <a:r>
              <a:rPr lang="ca-ES" sz="2000" dirty="0" err="1">
                <a:solidFill>
                  <a:schemeClr val="tx1"/>
                </a:solidFill>
              </a:rPr>
              <a:t>snabbt</a:t>
            </a:r>
            <a:r>
              <a:rPr lang="ca-ES" sz="2000" dirty="0">
                <a:solidFill>
                  <a:schemeClr val="tx1"/>
                </a:solidFill>
              </a:rPr>
              <a:t>.</a:t>
            </a:r>
          </a:p>
          <a:p>
            <a:pPr marL="0" indent="0">
              <a:buNone/>
            </a:pPr>
            <a:endParaRPr lang="ca-ES" sz="2000" b="1" dirty="0">
              <a:solidFill>
                <a:schemeClr val="tx1"/>
              </a:solidFill>
            </a:endParaRPr>
          </a:p>
          <a:p>
            <a:pPr>
              <a:buFont typeface="Arial" panose="020B0604020202020204" pitchFamily="34" charset="0"/>
              <a:buChar char="•"/>
            </a:pPr>
            <a:r>
              <a:rPr lang="ca-ES" sz="2000" b="1" dirty="0" err="1">
                <a:solidFill>
                  <a:schemeClr val="tx1"/>
                </a:solidFill>
              </a:rPr>
              <a:t>Morän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vanligaste</a:t>
            </a:r>
            <a:r>
              <a:rPr lang="ca-ES" sz="2000" dirty="0">
                <a:solidFill>
                  <a:schemeClr val="tx1"/>
                </a:solidFill>
              </a:rPr>
              <a:t> </a:t>
            </a:r>
            <a:r>
              <a:rPr lang="ca-ES" sz="2000" dirty="0" err="1">
                <a:solidFill>
                  <a:schemeClr val="tx1"/>
                </a:solidFill>
              </a:rPr>
              <a:t>jordarten</a:t>
            </a:r>
            <a:r>
              <a:rPr lang="ca-ES" sz="2000" dirty="0">
                <a:solidFill>
                  <a:schemeClr val="tx1"/>
                </a:solidFill>
              </a:rPr>
              <a:t> i </a:t>
            </a:r>
            <a:r>
              <a:rPr lang="ca-ES" sz="2000" dirty="0" err="1">
                <a:solidFill>
                  <a:schemeClr val="tx1"/>
                </a:solidFill>
              </a:rPr>
              <a:t>Sverige</a:t>
            </a:r>
            <a:r>
              <a:rPr lang="ca-ES" sz="2000" dirty="0">
                <a:solidFill>
                  <a:schemeClr val="tx1"/>
                </a:solidFill>
              </a:rPr>
              <a:t>. </a:t>
            </a:r>
            <a:br>
              <a:rPr lang="ca-ES" sz="2000" dirty="0">
                <a:solidFill>
                  <a:schemeClr val="tx1"/>
                </a:solidFill>
              </a:rPr>
            </a:br>
            <a:r>
              <a:rPr lang="ca-ES" sz="2000" dirty="0">
                <a:solidFill>
                  <a:schemeClr val="tx1"/>
                </a:solidFill>
              </a:rPr>
              <a:t>I </a:t>
            </a:r>
            <a:r>
              <a:rPr lang="ca-ES" sz="2000" dirty="0" err="1">
                <a:solidFill>
                  <a:schemeClr val="tx1"/>
                </a:solidFill>
              </a:rPr>
              <a:t>cirka</a:t>
            </a:r>
            <a:r>
              <a:rPr lang="ca-ES" sz="2000" dirty="0">
                <a:solidFill>
                  <a:schemeClr val="tx1"/>
                </a:solidFill>
              </a:rPr>
              <a:t> 75 % av </a:t>
            </a:r>
            <a:r>
              <a:rPr lang="ca-ES" sz="2000" dirty="0" err="1">
                <a:solidFill>
                  <a:schemeClr val="tx1"/>
                </a:solidFill>
              </a:rPr>
              <a:t>Sveriges</a:t>
            </a:r>
            <a:r>
              <a:rPr lang="ca-ES" sz="2000" dirty="0">
                <a:solidFill>
                  <a:schemeClr val="tx1"/>
                </a:solidFill>
              </a:rPr>
              <a:t> </a:t>
            </a:r>
            <a:r>
              <a:rPr lang="ca-ES" sz="2000" dirty="0" err="1">
                <a:solidFill>
                  <a:schemeClr val="tx1"/>
                </a:solidFill>
              </a:rPr>
              <a:t>yta</a:t>
            </a:r>
            <a:r>
              <a:rPr lang="ca-ES" sz="2000" dirty="0">
                <a:solidFill>
                  <a:schemeClr val="tx1"/>
                </a:solidFill>
              </a:rPr>
              <a:t> </a:t>
            </a:r>
            <a:r>
              <a:rPr lang="ca-ES" sz="2000" dirty="0" err="1">
                <a:solidFill>
                  <a:schemeClr val="tx1"/>
                </a:solidFill>
              </a:rPr>
              <a:t>utgörs</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översta</a:t>
            </a:r>
            <a:r>
              <a:rPr lang="ca-ES" sz="2000" dirty="0">
                <a:solidFill>
                  <a:schemeClr val="tx1"/>
                </a:solidFill>
              </a:rPr>
              <a:t> </a:t>
            </a:r>
            <a:r>
              <a:rPr lang="ca-ES" sz="2000" dirty="0" err="1">
                <a:solidFill>
                  <a:schemeClr val="tx1"/>
                </a:solidFill>
              </a:rPr>
              <a:t>jordtäcket</a:t>
            </a:r>
            <a:r>
              <a:rPr lang="ca-ES" sz="2000" dirty="0">
                <a:solidFill>
                  <a:schemeClr val="tx1"/>
                </a:solidFill>
              </a:rPr>
              <a:t> av </a:t>
            </a:r>
            <a:r>
              <a:rPr lang="ca-ES" sz="2000" dirty="0" err="1">
                <a:solidFill>
                  <a:schemeClr val="tx1"/>
                </a:solidFill>
              </a:rPr>
              <a:t>morän</a:t>
            </a:r>
            <a:r>
              <a:rPr lang="ca-ES" sz="2000" dirty="0">
                <a:solidFill>
                  <a:schemeClr val="tx1"/>
                </a:solidFill>
              </a:rPr>
              <a:t>.  </a:t>
            </a:r>
            <a:br>
              <a:rPr lang="ca-ES" sz="2000" dirty="0">
                <a:solidFill>
                  <a:schemeClr val="tx1"/>
                </a:solidFill>
              </a:rPr>
            </a:br>
            <a:r>
              <a:rPr lang="ca-ES" sz="2000" dirty="0" err="1">
                <a:solidFill>
                  <a:schemeClr val="tx1"/>
                </a:solidFill>
              </a:rPr>
              <a:t>Moränen</a:t>
            </a:r>
            <a:r>
              <a:rPr lang="ca-ES" sz="2000" dirty="0">
                <a:solidFill>
                  <a:schemeClr val="tx1"/>
                </a:solidFill>
              </a:rPr>
              <a:t> </a:t>
            </a:r>
            <a:r>
              <a:rPr lang="ca-ES" sz="2000" dirty="0" err="1">
                <a:solidFill>
                  <a:schemeClr val="tx1"/>
                </a:solidFill>
              </a:rPr>
              <a:t>innehåller</a:t>
            </a:r>
            <a:r>
              <a:rPr lang="ca-ES" sz="2000" dirty="0">
                <a:solidFill>
                  <a:schemeClr val="tx1"/>
                </a:solidFill>
              </a:rPr>
              <a:t> </a:t>
            </a:r>
            <a:r>
              <a:rPr lang="ca-ES" sz="2000" dirty="0" err="1">
                <a:solidFill>
                  <a:schemeClr val="tx1"/>
                </a:solidFill>
              </a:rPr>
              <a:t>blandade</a:t>
            </a:r>
            <a:r>
              <a:rPr lang="ca-ES" sz="2000" dirty="0">
                <a:solidFill>
                  <a:schemeClr val="tx1"/>
                </a:solidFill>
              </a:rPr>
              <a:t> </a:t>
            </a:r>
            <a:r>
              <a:rPr lang="ca-ES" sz="2000" dirty="0" err="1">
                <a:solidFill>
                  <a:schemeClr val="tx1"/>
                </a:solidFill>
              </a:rPr>
              <a:t>mineralstorlekar</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pyttesmå</a:t>
            </a:r>
            <a:r>
              <a:rPr lang="ca-ES" sz="2000" dirty="0">
                <a:solidFill>
                  <a:schemeClr val="tx1"/>
                </a:solidFill>
              </a:rPr>
              <a:t> </a:t>
            </a:r>
            <a:br>
              <a:rPr lang="ca-ES" sz="2000" dirty="0">
                <a:solidFill>
                  <a:schemeClr val="tx1"/>
                </a:solidFill>
              </a:rPr>
            </a:br>
            <a:r>
              <a:rPr lang="ca-ES" sz="2000" dirty="0" err="1">
                <a:solidFill>
                  <a:schemeClr val="tx1"/>
                </a:solidFill>
              </a:rPr>
              <a:t>partiklar</a:t>
            </a:r>
            <a:r>
              <a:rPr lang="ca-ES" sz="2000" dirty="0">
                <a:solidFill>
                  <a:schemeClr val="tx1"/>
                </a:solidFill>
              </a:rPr>
              <a:t> till </a:t>
            </a:r>
            <a:r>
              <a:rPr lang="ca-ES" sz="2000" dirty="0" err="1">
                <a:solidFill>
                  <a:schemeClr val="tx1"/>
                </a:solidFill>
              </a:rPr>
              <a:t>stora</a:t>
            </a:r>
            <a:r>
              <a:rPr lang="ca-ES" sz="2000" dirty="0">
                <a:solidFill>
                  <a:schemeClr val="tx1"/>
                </a:solidFill>
              </a:rPr>
              <a:t> </a:t>
            </a:r>
            <a:r>
              <a:rPr lang="ca-ES" sz="2000" dirty="0" err="1">
                <a:solidFill>
                  <a:schemeClr val="tx1"/>
                </a:solidFill>
              </a:rPr>
              <a:t>stenar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block</a:t>
            </a:r>
            <a:r>
              <a:rPr lang="ca-ES" sz="2000" dirty="0">
                <a:solidFill>
                  <a:schemeClr val="tx1"/>
                </a:solidFill>
              </a:rPr>
              <a:t>. </a:t>
            </a:r>
            <a:endParaRPr lang="ca-ES" b="1" dirty="0"/>
          </a:p>
        </p:txBody>
      </p:sp>
      <p:pic>
        <p:nvPicPr>
          <p:cNvPr id="11" name="Gráfico 10">
            <a:extLst>
              <a:ext uri="{FF2B5EF4-FFF2-40B4-BE49-F238E27FC236}">
                <a16:creationId xmlns:a16="http://schemas.microsoft.com/office/drawing/2014/main" id="{AD783EB6-771C-3BF5-A793-849125F461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CC9205D-46B2-5F71-04B9-3C929EE684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225A14-5CF8-F0A0-49EE-E47E318667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CBC47D8-42D1-6287-DF79-82EE1C1F06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650488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A648-A88E-3691-D729-E89FB5BDEF58}"/>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A61579B1-5B2D-591C-9519-AA3121483662}"/>
              </a:ext>
            </a:extLst>
          </p:cNvPr>
          <p:cNvSpPr txBox="1"/>
          <p:nvPr/>
        </p:nvSpPr>
        <p:spPr>
          <a:xfrm>
            <a:off x="892013" y="5288586"/>
            <a:ext cx="10580618"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Lera</a:t>
            </a:r>
            <a:r>
              <a:rPr lang="ca-ES" sz="2000" dirty="0">
                <a:solidFill>
                  <a:schemeClr val="tx1"/>
                </a:solidFill>
              </a:rPr>
              <a:t> kan </a:t>
            </a:r>
            <a:r>
              <a:rPr lang="ca-ES" sz="2000" dirty="0" err="1">
                <a:solidFill>
                  <a:schemeClr val="tx1"/>
                </a:solidFill>
              </a:rPr>
              <a:t>jämföras</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margarin</a:t>
            </a:r>
            <a:r>
              <a:rPr lang="ca-ES" sz="2000" dirty="0">
                <a:solidFill>
                  <a:schemeClr val="tx1"/>
                </a:solidFill>
              </a:rPr>
              <a:t>, </a:t>
            </a:r>
            <a:r>
              <a:rPr lang="ca-ES" sz="2000" dirty="0" err="1">
                <a:solidFill>
                  <a:schemeClr val="tx1"/>
                </a:solidFill>
              </a:rPr>
              <a:t>silt</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mjöl</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sand</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socker</a:t>
            </a:r>
            <a:r>
              <a:rPr lang="ca-ES" sz="2000" dirty="0">
                <a:solidFill>
                  <a:schemeClr val="tx1"/>
                </a:solidFill>
              </a:rPr>
              <a:t>.</a:t>
            </a:r>
          </a:p>
          <a:p>
            <a:pPr marL="0" indent="0">
              <a:buNone/>
            </a:pPr>
            <a:endParaRPr lang="ca-ES" sz="2000" dirty="0" err="1">
              <a:solidFill>
                <a:schemeClr val="tx1"/>
              </a:solidFill>
            </a:endParaRPr>
          </a:p>
        </p:txBody>
      </p:sp>
      <p:pic>
        <p:nvPicPr>
          <p:cNvPr id="11" name="Gráfico 10">
            <a:extLst>
              <a:ext uri="{FF2B5EF4-FFF2-40B4-BE49-F238E27FC236}">
                <a16:creationId xmlns:a16="http://schemas.microsoft.com/office/drawing/2014/main" id="{82A8050F-0FCC-8307-1B73-F86E62E375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F4CAC44C-8C2D-B58E-F677-68642FBAA4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4024E47-D816-AF36-6EDE-206B3E1EC1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962C0D9-296B-AB01-618F-33862AE694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4" name="Bildobjekt 3">
            <a:extLst>
              <a:ext uri="{FF2B5EF4-FFF2-40B4-BE49-F238E27FC236}">
                <a16:creationId xmlns:a16="http://schemas.microsoft.com/office/drawing/2014/main" id="{AA7A2A6B-5E71-FD23-2869-CCFD2430AA8E}"/>
              </a:ext>
            </a:extLst>
          </p:cNvPr>
          <p:cNvPicPr>
            <a:picLocks noChangeAspect="1"/>
          </p:cNvPicPr>
          <p:nvPr/>
        </p:nvPicPr>
        <p:blipFill>
          <a:blip r:embed="rId10"/>
          <a:stretch>
            <a:fillRect/>
          </a:stretch>
        </p:blipFill>
        <p:spPr>
          <a:xfrm>
            <a:off x="7180888" y="1684079"/>
            <a:ext cx="4532414" cy="1542949"/>
          </a:xfrm>
          <a:prstGeom prst="rect">
            <a:avLst/>
          </a:prstGeom>
        </p:spPr>
      </p:pic>
      <p:pic>
        <p:nvPicPr>
          <p:cNvPr id="6" name="Bildobjekt 5">
            <a:extLst>
              <a:ext uri="{FF2B5EF4-FFF2-40B4-BE49-F238E27FC236}">
                <a16:creationId xmlns:a16="http://schemas.microsoft.com/office/drawing/2014/main" id="{4ACC22A2-A4DF-F096-C38D-C9F0B2ED1CB5}"/>
              </a:ext>
            </a:extLst>
          </p:cNvPr>
          <p:cNvPicPr>
            <a:picLocks noChangeAspect="1"/>
          </p:cNvPicPr>
          <p:nvPr/>
        </p:nvPicPr>
        <p:blipFill>
          <a:blip r:embed="rId11"/>
          <a:stretch>
            <a:fillRect/>
          </a:stretch>
        </p:blipFill>
        <p:spPr>
          <a:xfrm rot="17385514">
            <a:off x="4181103" y="2569810"/>
            <a:ext cx="3094623" cy="2922700"/>
          </a:xfrm>
          <a:prstGeom prst="rect">
            <a:avLst/>
          </a:prstGeom>
        </p:spPr>
      </p:pic>
      <p:pic>
        <p:nvPicPr>
          <p:cNvPr id="7" name="Bildobjekt 6">
            <a:extLst>
              <a:ext uri="{FF2B5EF4-FFF2-40B4-BE49-F238E27FC236}">
                <a16:creationId xmlns:a16="http://schemas.microsoft.com/office/drawing/2014/main" id="{9C29C015-B99E-BB78-1FFD-AA6CBA0991B7}"/>
              </a:ext>
            </a:extLst>
          </p:cNvPr>
          <p:cNvPicPr>
            <a:picLocks noChangeAspect="1"/>
          </p:cNvPicPr>
          <p:nvPr/>
        </p:nvPicPr>
        <p:blipFill>
          <a:blip r:embed="rId12"/>
          <a:stretch>
            <a:fillRect/>
          </a:stretch>
        </p:blipFill>
        <p:spPr>
          <a:xfrm>
            <a:off x="892013" y="2488211"/>
            <a:ext cx="2697758" cy="1542949"/>
          </a:xfrm>
          <a:prstGeom prst="rect">
            <a:avLst/>
          </a:prstGeom>
        </p:spPr>
      </p:pic>
      <p:sp>
        <p:nvSpPr>
          <p:cNvPr id="10" name="textruta 9">
            <a:extLst>
              <a:ext uri="{FF2B5EF4-FFF2-40B4-BE49-F238E27FC236}">
                <a16:creationId xmlns:a16="http://schemas.microsoft.com/office/drawing/2014/main" id="{07E92D58-229A-6077-CC4C-0DC7BE56B75E}"/>
              </a:ext>
            </a:extLst>
          </p:cNvPr>
          <p:cNvSpPr txBox="1"/>
          <p:nvPr/>
        </p:nvSpPr>
        <p:spPr>
          <a:xfrm>
            <a:off x="892013" y="798491"/>
            <a:ext cx="10440015" cy="461665"/>
          </a:xfrm>
          <a:prstGeom prst="rect">
            <a:avLst/>
          </a:prstGeom>
          <a:noFill/>
        </p:spPr>
        <p:txBody>
          <a:bodyPr wrap="square">
            <a:spAutoFit/>
          </a:bodyPr>
          <a:lstStyle/>
          <a:p>
            <a:r>
              <a:rPr lang="ca-ES" sz="2400" dirty="0" err="1"/>
              <a:t>Jordarters</a:t>
            </a:r>
            <a:r>
              <a:rPr lang="ca-ES" sz="2400" dirty="0"/>
              <a:t> </a:t>
            </a:r>
            <a:r>
              <a:rPr lang="ca-ES" sz="2400" dirty="0" err="1"/>
              <a:t>konsistens</a:t>
            </a:r>
            <a:r>
              <a:rPr lang="ca-ES" sz="2400" dirty="0"/>
              <a:t> kan </a:t>
            </a:r>
            <a:r>
              <a:rPr lang="ca-ES" sz="2400" dirty="0" err="1"/>
              <a:t>jämföras</a:t>
            </a:r>
            <a:r>
              <a:rPr lang="ca-ES" sz="2400" dirty="0"/>
              <a:t> </a:t>
            </a:r>
            <a:r>
              <a:rPr lang="ca-ES" sz="2400" dirty="0" err="1"/>
              <a:t>med</a:t>
            </a:r>
            <a:r>
              <a:rPr lang="ca-ES" sz="2400" dirty="0"/>
              <a:t> </a:t>
            </a:r>
            <a:r>
              <a:rPr lang="ca-ES" sz="2400" dirty="0" err="1"/>
              <a:t>olika</a:t>
            </a:r>
            <a:r>
              <a:rPr lang="ca-ES" sz="2400" dirty="0"/>
              <a:t> </a:t>
            </a:r>
            <a:r>
              <a:rPr lang="ca-ES" sz="2400" dirty="0" err="1"/>
              <a:t>livsmedel</a:t>
            </a:r>
            <a:r>
              <a:rPr lang="ca-ES" sz="2400" dirty="0"/>
              <a:t>. </a:t>
            </a:r>
          </a:p>
        </p:txBody>
      </p:sp>
    </p:spTree>
    <p:extLst>
      <p:ext uri="{BB962C8B-B14F-4D97-AF65-F5344CB8AC3E}">
        <p14:creationId xmlns:p14="http://schemas.microsoft.com/office/powerpoint/2010/main" val="3587359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0078-F699-83EB-529F-04E913678D2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5FCC351-0A54-917C-968D-60A7AB7BE5DD}"/>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RÄKNA </a:t>
            </a:r>
            <a:r>
              <a:rPr lang="es-ES" sz="4400" dirty="0" err="1">
                <a:solidFill>
                  <a:srgbClr val="0CAF8F"/>
                </a:solidFill>
                <a:latin typeface="Bebas Neue Regular" panose="020B0606020202050201" pitchFamily="34" charset="0"/>
              </a:rPr>
              <a:t>på</a:t>
            </a:r>
            <a:r>
              <a:rPr lang="es-ES" sz="4400" dirty="0">
                <a:solidFill>
                  <a:srgbClr val="0CAF8F"/>
                </a:solidFill>
                <a:latin typeface="Bebas Neue Regular" panose="020B0606020202050201" pitchFamily="34" charset="0"/>
              </a:rPr>
              <a:t> </a:t>
            </a:r>
            <a:r>
              <a:rPr lang="es-ES" sz="4400" dirty="0" err="1">
                <a:latin typeface="Bebas Neue Regular" panose="020B0606020202050201" pitchFamily="34" charset="0"/>
              </a:rPr>
              <a:t>Densitet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F75E091A-7CDD-3509-09DA-DB96A6E8AA3B}"/>
              </a:ext>
            </a:extLst>
          </p:cNvPr>
          <p:cNvSpPr txBox="1"/>
          <p:nvPr/>
        </p:nvSpPr>
        <p:spPr>
          <a:xfrm>
            <a:off x="597312" y="2225158"/>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densitet</a:t>
            </a:r>
            <a:r>
              <a:rPr lang="ca-ES" sz="2000" dirty="0">
                <a:solidFill>
                  <a:schemeClr val="tx1"/>
                </a:solidFill>
              </a:rPr>
              <a:t> = massa/</a:t>
            </a:r>
            <a:r>
              <a:rPr lang="ca-ES" sz="2000" dirty="0" err="1">
                <a:solidFill>
                  <a:schemeClr val="tx1"/>
                </a:solidFill>
              </a:rPr>
              <a:t>volym</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err="1">
                <a:solidFill>
                  <a:schemeClr val="tx1"/>
                </a:solidFill>
              </a:rPr>
              <a:t>Mät</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volym</a:t>
            </a: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err="1">
              <a:solidFill>
                <a:schemeClr val="tx1"/>
              </a:solidFill>
            </a:endParaRPr>
          </a:p>
        </p:txBody>
      </p:sp>
      <p:pic>
        <p:nvPicPr>
          <p:cNvPr id="11" name="Gráfico 10">
            <a:extLst>
              <a:ext uri="{FF2B5EF4-FFF2-40B4-BE49-F238E27FC236}">
                <a16:creationId xmlns:a16="http://schemas.microsoft.com/office/drawing/2014/main" id="{4FE36DA3-AB25-D5BE-E8CF-254479116D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9402E10-6424-675B-2462-723457BF3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18784D2-B671-564B-EA80-93B3F332CA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5BF5B47-4BCB-CEBF-706B-6EAA40DB64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687587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533A6-0DC2-B573-5EC5-C75F7A607E2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F2555F7-78AF-92C2-AC63-7E727C098706}"/>
              </a:ext>
            </a:extLst>
          </p:cNvPr>
          <p:cNvSpPr txBox="1"/>
          <p:nvPr/>
        </p:nvSpPr>
        <p:spPr>
          <a:xfrm>
            <a:off x="597312" y="809497"/>
            <a:ext cx="10668096"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(15 Min) </a:t>
            </a:r>
            <a:r>
              <a:rPr lang="es-ES" sz="4400" dirty="0">
                <a:latin typeface="Bebas Neue Regular" panose="020B0606020202050201" pitchFamily="34" charset="0"/>
              </a:rPr>
              <a:t>Att </a:t>
            </a:r>
            <a:r>
              <a:rPr lang="es-ES" sz="4400" dirty="0" err="1">
                <a:latin typeface="Bebas Neue Regular" panose="020B0606020202050201" pitchFamily="34" charset="0"/>
              </a:rPr>
              <a:t>mäta</a:t>
            </a:r>
            <a:r>
              <a:rPr lang="es-ES" sz="4400" dirty="0">
                <a:latin typeface="Bebas Neue Regular" panose="020B0606020202050201" pitchFamily="34" charset="0"/>
              </a:rPr>
              <a:t> </a:t>
            </a:r>
            <a:r>
              <a:rPr lang="es-ES" sz="4400" dirty="0" err="1">
                <a:latin typeface="Bebas Neue Regular" panose="020B0606020202050201" pitchFamily="34" charset="0"/>
              </a:rPr>
              <a:t>jordens</a:t>
            </a:r>
            <a:r>
              <a:rPr lang="es-ES" sz="4400" dirty="0">
                <a:latin typeface="Bebas Neue Regular" panose="020B0606020202050201" pitchFamily="34" charset="0"/>
              </a:rPr>
              <a:t> </a:t>
            </a:r>
            <a:r>
              <a:rPr lang="es-ES" sz="4400" dirty="0" err="1">
                <a:latin typeface="Bebas Neue Regular" panose="020B0606020202050201" pitchFamily="34" charset="0"/>
              </a:rPr>
              <a:t>densitet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1BFE81CF-9EB6-8A96-18AD-268721A22E76}"/>
              </a:ext>
            </a:extLst>
          </p:cNvPr>
          <p:cNvSpPr txBox="1"/>
          <p:nvPr/>
        </p:nvSpPr>
        <p:spPr>
          <a:xfrm>
            <a:off x="597312" y="1678620"/>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Mät</a:t>
            </a:r>
            <a:r>
              <a:rPr lang="ca-ES" sz="2000" dirty="0">
                <a:solidFill>
                  <a:schemeClr val="tx1"/>
                </a:solidFill>
              </a:rPr>
              <a:t> de </a:t>
            </a:r>
            <a:r>
              <a:rPr lang="ca-ES" sz="2000" dirty="0" err="1">
                <a:solidFill>
                  <a:schemeClr val="tx1"/>
                </a:solidFill>
              </a:rPr>
              <a:t>tre</a:t>
            </a:r>
            <a:r>
              <a:rPr lang="ca-ES" sz="2000" dirty="0">
                <a:solidFill>
                  <a:schemeClr val="tx1"/>
                </a:solidFill>
              </a:rPr>
              <a:t> </a:t>
            </a:r>
            <a:r>
              <a:rPr lang="ca-ES" sz="2000" dirty="0" err="1">
                <a:solidFill>
                  <a:schemeClr val="tx1"/>
                </a:solidFill>
              </a:rPr>
              <a:t>olika</a:t>
            </a:r>
            <a:r>
              <a:rPr lang="ca-ES" sz="2000" dirty="0">
                <a:solidFill>
                  <a:schemeClr val="tx1"/>
                </a:solidFill>
              </a:rPr>
              <a:t> </a:t>
            </a:r>
            <a:r>
              <a:rPr lang="ca-ES" sz="2000" dirty="0" err="1">
                <a:solidFill>
                  <a:schemeClr val="tx1"/>
                </a:solidFill>
              </a:rPr>
              <a:t>jordprovernas</a:t>
            </a:r>
            <a:r>
              <a:rPr lang="ca-ES" sz="2000" dirty="0">
                <a:solidFill>
                  <a:schemeClr val="tx1"/>
                </a:solidFill>
              </a:rPr>
              <a:t> </a:t>
            </a:r>
            <a:r>
              <a:rPr lang="ca-ES" sz="2000" dirty="0" err="1">
                <a:solidFill>
                  <a:schemeClr val="tx1"/>
                </a:solidFill>
              </a:rPr>
              <a:t>volym</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mätglaset</a:t>
            </a:r>
            <a:r>
              <a:rPr lang="ca-ES" sz="2000" dirty="0">
                <a:solidFill>
                  <a:schemeClr val="tx1"/>
                </a:solidFill>
              </a:rPr>
              <a:t>)</a:t>
            </a:r>
          </a:p>
          <a:p>
            <a:pPr>
              <a:buFont typeface="Arial" panose="020B0604020202020204" pitchFamily="34" charset="0"/>
              <a:buChar char="•"/>
            </a:pPr>
            <a:r>
              <a:rPr lang="ca-ES" sz="2000" dirty="0" err="1">
                <a:solidFill>
                  <a:schemeClr val="tx1"/>
                </a:solidFill>
              </a:rPr>
              <a:t>Väg</a:t>
            </a:r>
            <a:r>
              <a:rPr lang="ca-ES" sz="2000" dirty="0">
                <a:solidFill>
                  <a:schemeClr val="tx1"/>
                </a:solidFill>
              </a:rPr>
              <a:t> </a:t>
            </a:r>
            <a:r>
              <a:rPr lang="ca-ES" sz="2000" dirty="0" err="1">
                <a:solidFill>
                  <a:schemeClr val="tx1"/>
                </a:solidFill>
              </a:rPr>
              <a:t>jordproverna</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få</a:t>
            </a:r>
            <a:r>
              <a:rPr lang="ca-ES" sz="2000" dirty="0">
                <a:solidFill>
                  <a:schemeClr val="tx1"/>
                </a:solidFill>
              </a:rPr>
              <a:t> </a:t>
            </a:r>
            <a:r>
              <a:rPr lang="ca-ES" sz="2000" dirty="0" err="1">
                <a:solidFill>
                  <a:schemeClr val="tx1"/>
                </a:solidFill>
              </a:rPr>
              <a:t>massan</a:t>
            </a:r>
            <a:endParaRPr lang="ca-ES" sz="2000" dirty="0">
              <a:solidFill>
                <a:schemeClr val="tx1"/>
              </a:solidFill>
            </a:endParaRPr>
          </a:p>
          <a:p>
            <a:pPr>
              <a:buFont typeface="Arial" panose="020B0604020202020204" pitchFamily="34" charset="0"/>
              <a:buChar char="•"/>
            </a:pPr>
            <a:r>
              <a:rPr lang="ca-ES" sz="2000" dirty="0" err="1">
                <a:solidFill>
                  <a:schemeClr val="tx1"/>
                </a:solidFill>
              </a:rPr>
              <a:t>Beräkna</a:t>
            </a:r>
            <a:r>
              <a:rPr lang="ca-ES" sz="2000" dirty="0">
                <a:solidFill>
                  <a:schemeClr val="tx1"/>
                </a:solidFill>
              </a:rPr>
              <a:t> </a:t>
            </a:r>
            <a:r>
              <a:rPr lang="ca-ES" sz="2000" dirty="0" err="1">
                <a:solidFill>
                  <a:schemeClr val="tx1"/>
                </a:solidFill>
              </a:rPr>
              <a:t>densiteten</a:t>
            </a:r>
            <a:r>
              <a:rPr lang="ca-ES" sz="2000" dirty="0">
                <a:solidFill>
                  <a:schemeClr val="tx1"/>
                </a:solidFill>
              </a:rPr>
              <a:t> </a:t>
            </a:r>
            <a:r>
              <a:rPr lang="ca-ES" sz="2000" dirty="0" err="1">
                <a:solidFill>
                  <a:schemeClr val="tx1"/>
                </a:solidFill>
              </a:rPr>
              <a:t>för</a:t>
            </a:r>
            <a:r>
              <a:rPr lang="ca-ES" sz="2000" dirty="0">
                <a:solidFill>
                  <a:schemeClr val="tx1"/>
                </a:solidFill>
              </a:rPr>
              <a:t> de </a:t>
            </a:r>
            <a:r>
              <a:rPr lang="ca-ES" sz="2000" dirty="0" err="1">
                <a:solidFill>
                  <a:schemeClr val="tx1"/>
                </a:solidFill>
              </a:rPr>
              <a:t>olika</a:t>
            </a:r>
            <a:r>
              <a:rPr lang="ca-ES" sz="2000" dirty="0">
                <a:solidFill>
                  <a:schemeClr val="tx1"/>
                </a:solidFill>
              </a:rPr>
              <a:t> </a:t>
            </a:r>
            <a:r>
              <a:rPr lang="ca-ES" sz="2000" dirty="0" err="1">
                <a:solidFill>
                  <a:schemeClr val="tx1"/>
                </a:solidFill>
              </a:rPr>
              <a:t>jordproverna</a:t>
            </a:r>
            <a:endParaRPr lang="ca-ES" sz="2000" dirty="0">
              <a:solidFill>
                <a:schemeClr val="tx1"/>
              </a:solidFill>
            </a:endParaRPr>
          </a:p>
          <a:p>
            <a:pPr>
              <a:buFont typeface="Arial" panose="020B0604020202020204" pitchFamily="34" charset="0"/>
              <a:buChar char="•"/>
            </a:pPr>
            <a:r>
              <a:rPr lang="ca-ES" sz="2000" dirty="0" err="1">
                <a:solidFill>
                  <a:schemeClr val="tx1"/>
                </a:solidFill>
              </a:rPr>
              <a:t>Anteckna</a:t>
            </a:r>
            <a:r>
              <a:rPr lang="ca-ES" sz="2000" dirty="0">
                <a:solidFill>
                  <a:schemeClr val="tx1"/>
                </a:solidFill>
              </a:rPr>
              <a:t> </a:t>
            </a:r>
            <a:r>
              <a:rPr lang="ca-ES" sz="2000" dirty="0" err="1">
                <a:solidFill>
                  <a:schemeClr val="tx1"/>
                </a:solidFill>
              </a:rPr>
              <a:t>resultaten</a:t>
            </a: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a:p>
            <a:pPr marL="0" indent="0">
              <a:buNone/>
            </a:pPr>
            <a:r>
              <a:rPr lang="ca-ES" sz="2000" b="1" dirty="0" err="1">
                <a:solidFill>
                  <a:schemeClr val="tx1"/>
                </a:solidFill>
              </a:rPr>
              <a:t>densitet</a:t>
            </a:r>
            <a:r>
              <a:rPr lang="ca-ES" sz="2000" b="1" dirty="0">
                <a:solidFill>
                  <a:schemeClr val="tx1"/>
                </a:solidFill>
              </a:rPr>
              <a:t> = massa/</a:t>
            </a:r>
            <a:r>
              <a:rPr lang="ca-ES" sz="2000" b="1" dirty="0" err="1">
                <a:solidFill>
                  <a:schemeClr val="tx1"/>
                </a:solidFill>
              </a:rPr>
              <a:t>volym</a:t>
            </a:r>
            <a:r>
              <a:rPr lang="ca-ES" sz="2000" b="1" dirty="0">
                <a:solidFill>
                  <a:schemeClr val="tx1"/>
                </a:solidFill>
              </a:rPr>
              <a:t> </a:t>
            </a:r>
          </a:p>
          <a:p>
            <a:pPr>
              <a:buFont typeface="Arial" panose="020B0604020202020204" pitchFamily="34" charset="0"/>
              <a:buChar char="•"/>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err="1">
              <a:solidFill>
                <a:schemeClr val="tx1"/>
              </a:solidFill>
            </a:endParaRPr>
          </a:p>
        </p:txBody>
      </p:sp>
      <p:pic>
        <p:nvPicPr>
          <p:cNvPr id="11" name="Gráfico 10">
            <a:extLst>
              <a:ext uri="{FF2B5EF4-FFF2-40B4-BE49-F238E27FC236}">
                <a16:creationId xmlns:a16="http://schemas.microsoft.com/office/drawing/2014/main" id="{37A8B3A4-9BF8-33DB-E345-954FDD20A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6D23320-9776-3644-BE38-7BE5428F6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4107925-85B2-AD8D-284A-DEBEB2022C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1355F2B-B8CF-DCC6-1167-23BE39E8D5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352771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3995-D75D-D41C-BE33-5882900BFF4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56CF3C5-E297-8497-A81D-9FE02F7B76F3}"/>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3 (10min) </a:t>
            </a:r>
            <a:r>
              <a:rPr lang="es-ES" sz="4400" dirty="0" err="1">
                <a:latin typeface="Bebas Neue Regular" panose="020B0606020202050201" pitchFamily="34" charset="0"/>
              </a:rPr>
              <a:t>Diskussion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3D4E2695-3BAA-C597-2D89-FB685ABFFB07}"/>
              </a:ext>
            </a:extLst>
          </p:cNvPr>
          <p:cNvSpPr txBox="1"/>
          <p:nvPr/>
        </p:nvSpPr>
        <p:spPr>
          <a:xfrm>
            <a:off x="597312" y="1678620"/>
            <a:ext cx="1051559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Vilket</a:t>
            </a:r>
            <a:r>
              <a:rPr lang="ca-ES" sz="2000" dirty="0">
                <a:solidFill>
                  <a:schemeClr val="tx1"/>
                </a:solidFill>
              </a:rPr>
              <a:t> </a:t>
            </a:r>
            <a:r>
              <a:rPr lang="ca-ES" sz="2000" dirty="0" err="1">
                <a:solidFill>
                  <a:schemeClr val="tx1"/>
                </a:solidFill>
              </a:rPr>
              <a:t>jordprov</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högst</a:t>
            </a:r>
            <a:r>
              <a:rPr lang="ca-ES" sz="2000" dirty="0">
                <a:solidFill>
                  <a:schemeClr val="tx1"/>
                </a:solidFill>
              </a:rPr>
              <a:t> </a:t>
            </a:r>
            <a:r>
              <a:rPr lang="ca-ES" sz="2000" dirty="0" err="1">
                <a:solidFill>
                  <a:schemeClr val="tx1"/>
                </a:solidFill>
              </a:rPr>
              <a:t>densitet</a:t>
            </a:r>
            <a:r>
              <a:rPr lang="ca-ES" sz="2000" dirty="0">
                <a:solidFill>
                  <a:schemeClr val="tx1"/>
                </a:solidFill>
              </a:rPr>
              <a:t>?</a:t>
            </a:r>
          </a:p>
          <a:p>
            <a:pPr>
              <a:buFont typeface="Arial" panose="020B0604020202020204" pitchFamily="34" charset="0"/>
              <a:buChar char="•"/>
            </a:pPr>
            <a:r>
              <a:rPr lang="ca-ES" sz="2000" dirty="0" err="1">
                <a:solidFill>
                  <a:schemeClr val="tx1"/>
                </a:solidFill>
              </a:rPr>
              <a:t>Hur</a:t>
            </a:r>
            <a:r>
              <a:rPr lang="ca-ES" sz="2000" dirty="0">
                <a:solidFill>
                  <a:schemeClr val="tx1"/>
                </a:solidFill>
              </a:rPr>
              <a:t> ser </a:t>
            </a:r>
            <a:r>
              <a:rPr lang="ca-ES" sz="2000" dirty="0" err="1">
                <a:solidFill>
                  <a:schemeClr val="tx1"/>
                </a:solidFill>
              </a:rPr>
              <a:t>jorden</a:t>
            </a:r>
            <a:r>
              <a:rPr lang="ca-ES" sz="2000" dirty="0">
                <a:solidFill>
                  <a:schemeClr val="tx1"/>
                </a:solidFill>
              </a:rPr>
              <a:t> </a:t>
            </a:r>
            <a:r>
              <a:rPr lang="ca-ES" sz="2000" dirty="0" err="1">
                <a:solidFill>
                  <a:schemeClr val="tx1"/>
                </a:solidFill>
              </a:rPr>
              <a:t>och</a:t>
            </a:r>
            <a:r>
              <a:rPr lang="ca-ES" sz="2000" dirty="0">
                <a:solidFill>
                  <a:schemeClr val="tx1"/>
                </a:solidFill>
              </a:rPr>
              <a:t> var </a:t>
            </a:r>
            <a:r>
              <a:rPr lang="ca-ES" sz="2000" dirty="0" err="1">
                <a:solidFill>
                  <a:schemeClr val="tx1"/>
                </a:solidFill>
              </a:rPr>
              <a:t>kommer</a:t>
            </a:r>
            <a:r>
              <a:rPr lang="ca-ES" sz="2000" dirty="0">
                <a:solidFill>
                  <a:schemeClr val="tx1"/>
                </a:solidFill>
              </a:rPr>
              <a:t> den </a:t>
            </a:r>
            <a:r>
              <a:rPr lang="ca-ES" sz="2000" dirty="0" err="1">
                <a:solidFill>
                  <a:schemeClr val="tx1"/>
                </a:solidFill>
              </a:rPr>
              <a:t>ifrån</a:t>
            </a:r>
            <a:r>
              <a:rPr lang="ca-ES" sz="2000" dirty="0">
                <a:solidFill>
                  <a:schemeClr val="tx1"/>
                </a:solidFill>
              </a:rPr>
              <a:t>?</a:t>
            </a:r>
          </a:p>
          <a:p>
            <a:pPr>
              <a:buFont typeface="Arial" panose="020B0604020202020204" pitchFamily="34" charset="0"/>
              <a:buChar char="•"/>
            </a:pPr>
            <a:r>
              <a:rPr lang="ca-ES" sz="2000" dirty="0" err="1">
                <a:solidFill>
                  <a:schemeClr val="tx1"/>
                </a:solidFill>
              </a:rPr>
              <a:t>Har</a:t>
            </a:r>
            <a:r>
              <a:rPr lang="ca-ES" sz="2000" dirty="0">
                <a:solidFill>
                  <a:schemeClr val="tx1"/>
                </a:solidFill>
              </a:rPr>
              <a:t> </a:t>
            </a:r>
            <a:r>
              <a:rPr lang="ca-ES" sz="2000" dirty="0" err="1">
                <a:solidFill>
                  <a:schemeClr val="tx1"/>
                </a:solidFill>
              </a:rPr>
              <a:t>alla</a:t>
            </a:r>
            <a:r>
              <a:rPr lang="ca-ES" sz="2000" dirty="0">
                <a:solidFill>
                  <a:schemeClr val="tx1"/>
                </a:solidFill>
              </a:rPr>
              <a:t> </a:t>
            </a:r>
            <a:r>
              <a:rPr lang="ca-ES" sz="2000" dirty="0" err="1">
                <a:solidFill>
                  <a:schemeClr val="tx1"/>
                </a:solidFill>
              </a:rPr>
              <a:t>fått</a:t>
            </a:r>
            <a:r>
              <a:rPr lang="ca-ES" sz="2000" dirty="0">
                <a:solidFill>
                  <a:schemeClr val="tx1"/>
                </a:solidFill>
              </a:rPr>
              <a:t> </a:t>
            </a:r>
            <a:r>
              <a:rPr lang="ca-ES" sz="2000" dirty="0" err="1">
                <a:solidFill>
                  <a:schemeClr val="tx1"/>
                </a:solidFill>
              </a:rPr>
              <a:t>liknande</a:t>
            </a:r>
            <a:r>
              <a:rPr lang="ca-ES" sz="2000" dirty="0">
                <a:solidFill>
                  <a:schemeClr val="tx1"/>
                </a:solidFill>
              </a:rPr>
              <a:t> resultat?</a:t>
            </a:r>
          </a:p>
          <a:p>
            <a:pPr>
              <a:buFont typeface="Arial" panose="020B0604020202020204" pitchFamily="34" charset="0"/>
              <a:buChar char="•"/>
            </a:pPr>
            <a:r>
              <a:rPr lang="ca-ES" sz="2000" dirty="0" err="1">
                <a:solidFill>
                  <a:schemeClr val="tx1"/>
                </a:solidFill>
              </a:rPr>
              <a:t>Vad</a:t>
            </a:r>
            <a:r>
              <a:rPr lang="ca-ES" sz="2000" dirty="0">
                <a:solidFill>
                  <a:schemeClr val="tx1"/>
                </a:solidFill>
              </a:rPr>
              <a:t> </a:t>
            </a:r>
            <a:r>
              <a:rPr lang="ca-ES" sz="2000" dirty="0" err="1">
                <a:solidFill>
                  <a:schemeClr val="tx1"/>
                </a:solidFill>
              </a:rPr>
              <a:t>tror</a:t>
            </a:r>
            <a:r>
              <a:rPr lang="ca-ES" sz="2000" dirty="0">
                <a:solidFill>
                  <a:schemeClr val="tx1"/>
                </a:solidFill>
              </a:rPr>
              <a:t> ni </a:t>
            </a:r>
            <a:r>
              <a:rPr lang="ca-ES" sz="2000" dirty="0" err="1">
                <a:solidFill>
                  <a:schemeClr val="tx1"/>
                </a:solidFill>
              </a:rPr>
              <a:t>att</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betyder</a:t>
            </a:r>
            <a:r>
              <a:rPr lang="ca-ES" sz="2000" dirty="0">
                <a:solidFill>
                  <a:schemeClr val="tx1"/>
                </a:solidFill>
              </a:rPr>
              <a:t>?</a:t>
            </a: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err="1">
              <a:solidFill>
                <a:schemeClr val="tx1"/>
              </a:solidFill>
            </a:endParaRPr>
          </a:p>
        </p:txBody>
      </p:sp>
      <p:pic>
        <p:nvPicPr>
          <p:cNvPr id="11" name="Gráfico 10">
            <a:extLst>
              <a:ext uri="{FF2B5EF4-FFF2-40B4-BE49-F238E27FC236}">
                <a16:creationId xmlns:a16="http://schemas.microsoft.com/office/drawing/2014/main" id="{31C7B4D4-5CE2-1747-E1FC-0DA1377AE3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96415C38-D31D-F62E-D078-D82DA5F6C3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8E9CF1F-0212-65CF-FC70-351CA0324C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BB97959-0E96-4051-A146-0945CFB4A5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476048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33D1-764A-13A0-ADEC-815C03CA232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D3426B8-0259-5007-55C9-7FE804A765C7}"/>
              </a:ext>
            </a:extLst>
          </p:cNvPr>
          <p:cNvSpPr txBox="1"/>
          <p:nvPr/>
        </p:nvSpPr>
        <p:spPr>
          <a:xfrm>
            <a:off x="597312" y="809497"/>
            <a:ext cx="7613038" cy="769441"/>
          </a:xfrm>
          <a:prstGeom prst="rect">
            <a:avLst/>
          </a:prstGeom>
          <a:noFill/>
        </p:spPr>
        <p:txBody>
          <a:bodyPr wrap="square" rtlCol="0">
            <a:spAutoFit/>
          </a:bodyPr>
          <a:lstStyle/>
          <a:p>
            <a:r>
              <a:rPr lang="es-ES" sz="4400" dirty="0" err="1">
                <a:latin typeface="Bebas Neue Regular" panose="020B0606020202050201" pitchFamily="34" charset="0"/>
              </a:rPr>
              <a:t>Diskussion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41D68F0B-1A3A-C409-D9AF-F2CB54B99062}"/>
              </a:ext>
            </a:extLst>
          </p:cNvPr>
          <p:cNvSpPr txBox="1"/>
          <p:nvPr/>
        </p:nvSpPr>
        <p:spPr>
          <a:xfrm>
            <a:off x="597312" y="1678620"/>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Varför</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där</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finns</a:t>
            </a:r>
            <a:r>
              <a:rPr lang="ca-ES" sz="2000" dirty="0">
                <a:solidFill>
                  <a:schemeClr val="tx1"/>
                </a:solidFill>
              </a:rPr>
              <a:t> </a:t>
            </a:r>
            <a:r>
              <a:rPr lang="ca-ES" sz="2000" dirty="0" err="1">
                <a:solidFill>
                  <a:schemeClr val="tx1"/>
                </a:solidFill>
              </a:rPr>
              <a:t>många</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organismer</a:t>
            </a:r>
            <a:r>
              <a:rPr lang="ca-ES" sz="2000" dirty="0">
                <a:solidFill>
                  <a:schemeClr val="tx1"/>
                </a:solidFill>
              </a:rPr>
              <a:t> en </a:t>
            </a:r>
            <a:r>
              <a:rPr lang="ca-ES" sz="2000" dirty="0" err="1">
                <a:solidFill>
                  <a:schemeClr val="tx1"/>
                </a:solidFill>
              </a:rPr>
              <a:t>lägre</a:t>
            </a:r>
            <a:r>
              <a:rPr lang="ca-ES" sz="2000" dirty="0">
                <a:solidFill>
                  <a:schemeClr val="tx1"/>
                </a:solidFill>
              </a:rPr>
              <a:t> </a:t>
            </a:r>
            <a:r>
              <a:rPr lang="ca-ES" sz="2000" dirty="0" err="1">
                <a:solidFill>
                  <a:schemeClr val="tx1"/>
                </a:solidFill>
              </a:rPr>
              <a:t>densitet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hur</a:t>
            </a:r>
            <a:r>
              <a:rPr lang="ca-ES" sz="2000" dirty="0">
                <a:solidFill>
                  <a:schemeClr val="tx1"/>
                </a:solidFill>
              </a:rPr>
              <a:t> </a:t>
            </a:r>
            <a:r>
              <a:rPr lang="ca-ES" sz="2000" dirty="0" err="1">
                <a:solidFill>
                  <a:schemeClr val="tx1"/>
                </a:solidFill>
              </a:rPr>
              <a:t>påverkar</a:t>
            </a:r>
            <a:r>
              <a:rPr lang="ca-ES" sz="2000" dirty="0">
                <a:solidFill>
                  <a:schemeClr val="tx1"/>
                </a:solidFill>
              </a:rPr>
              <a:t> de </a:t>
            </a:r>
            <a:r>
              <a:rPr lang="ca-ES" sz="2000" dirty="0" err="1">
                <a:solidFill>
                  <a:schemeClr val="tx1"/>
                </a:solidFill>
              </a:rPr>
              <a:t>levande</a:t>
            </a:r>
            <a:r>
              <a:rPr lang="ca-ES" sz="2000" dirty="0">
                <a:solidFill>
                  <a:schemeClr val="tx1"/>
                </a:solidFill>
              </a:rPr>
              <a:t> </a:t>
            </a:r>
            <a:r>
              <a:rPr lang="ca-ES" sz="2000" dirty="0" err="1">
                <a:solidFill>
                  <a:schemeClr val="tx1"/>
                </a:solidFill>
              </a:rPr>
              <a:t>organismerna</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densitet</a:t>
            </a:r>
            <a:r>
              <a:rPr lang="ca-ES" sz="2000" dirty="0">
                <a:solidFill>
                  <a:schemeClr val="tx1"/>
                </a:solidFill>
              </a:rPr>
              <a:t>?</a:t>
            </a:r>
          </a:p>
          <a:p>
            <a:pPr>
              <a:buFont typeface="Arial" panose="020B0604020202020204" pitchFamily="34" charset="0"/>
              <a:buChar char="•"/>
            </a:pP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err="1">
              <a:solidFill>
                <a:schemeClr val="tx1"/>
              </a:solidFill>
            </a:endParaRPr>
          </a:p>
        </p:txBody>
      </p:sp>
      <p:pic>
        <p:nvPicPr>
          <p:cNvPr id="11" name="Gráfico 10">
            <a:extLst>
              <a:ext uri="{FF2B5EF4-FFF2-40B4-BE49-F238E27FC236}">
                <a16:creationId xmlns:a16="http://schemas.microsoft.com/office/drawing/2014/main" id="{35CF2B6F-3A9A-291F-A93D-1D0ED33E48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4A43074-B973-551A-0121-68E1B5E4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42E6BDD-AD23-204A-DEBB-2C6442DC15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A9B330E-A9D7-940C-AC0B-F524D668AB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22801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4627E-6620-39EF-03A4-0F2E8EA7C9A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A7A6F86C-0B51-3A93-66A8-A22EF0B5CFEF}"/>
              </a:ext>
            </a:extLst>
          </p:cNvPr>
          <p:cNvSpPr txBox="1"/>
          <p:nvPr/>
        </p:nvSpPr>
        <p:spPr>
          <a:xfrm>
            <a:off x="597312" y="809497"/>
            <a:ext cx="11165710" cy="1446550"/>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4 </a:t>
            </a:r>
            <a:r>
              <a:rPr lang="es-ES" sz="4400" dirty="0">
                <a:latin typeface="Bebas Neue Regular" panose="020B0606020202050201" pitchFamily="34" charset="0"/>
              </a:rPr>
              <a:t>quiz – </a:t>
            </a:r>
            <a:r>
              <a:rPr lang="es-ES" sz="4400" dirty="0" err="1">
                <a:latin typeface="Bebas Neue Regular" panose="020B0606020202050201" pitchFamily="34" charset="0"/>
              </a:rPr>
              <a:t>vad</a:t>
            </a:r>
            <a:r>
              <a:rPr lang="es-ES" sz="4400" dirty="0">
                <a:latin typeface="Bebas Neue Regular" panose="020B0606020202050201" pitchFamily="34" charset="0"/>
              </a:rPr>
              <a:t> </a:t>
            </a:r>
            <a:r>
              <a:rPr lang="es-ES" sz="4400" dirty="0" err="1">
                <a:latin typeface="Bebas Neue Regular" panose="020B0606020202050201" pitchFamily="34" charset="0"/>
              </a:rPr>
              <a:t>har</a:t>
            </a:r>
            <a:r>
              <a:rPr lang="es-ES" sz="4400" dirty="0">
                <a:latin typeface="Bebas Neue Regular" panose="020B0606020202050201" pitchFamily="34" charset="0"/>
              </a:rPr>
              <a:t> du </a:t>
            </a:r>
            <a:r>
              <a:rPr lang="es-ES" sz="4400" dirty="0" err="1">
                <a:latin typeface="Bebas Neue Regular" panose="020B0606020202050201" pitchFamily="34" charset="0"/>
              </a:rPr>
              <a:t>lärt</a:t>
            </a:r>
            <a:r>
              <a:rPr lang="es-ES" sz="4400" dirty="0">
                <a:latin typeface="Bebas Neue Regular" panose="020B0606020202050201" pitchFamily="34" charset="0"/>
              </a:rPr>
              <a:t> </a:t>
            </a:r>
            <a:r>
              <a:rPr lang="es-ES" sz="4400" dirty="0" err="1">
                <a:latin typeface="Bebas Neue Regular" panose="020B0606020202050201" pitchFamily="34" charset="0"/>
              </a:rPr>
              <a:t>dig</a:t>
            </a:r>
            <a:r>
              <a:rPr lang="es-ES" sz="4400" dirty="0">
                <a:latin typeface="Bebas Neue Regular" panose="020B0606020202050201" pitchFamily="34" charset="0"/>
              </a:rPr>
              <a:t> </a:t>
            </a:r>
            <a:r>
              <a:rPr lang="es-ES" sz="4400" dirty="0" err="1">
                <a:latin typeface="Bebas Neue Regular" panose="020B0606020202050201" pitchFamily="34" charset="0"/>
              </a:rPr>
              <a:t>om</a:t>
            </a:r>
            <a:r>
              <a:rPr lang="es-ES" sz="4400" dirty="0">
                <a:latin typeface="Bebas Neue Regular" panose="020B0606020202050201" pitchFamily="34" charset="0"/>
              </a:rPr>
              <a:t> </a:t>
            </a:r>
            <a:r>
              <a:rPr lang="es-ES" sz="4400" dirty="0" err="1">
                <a:latin typeface="Bebas Neue Regular" panose="020B0606020202050201" pitchFamily="34" charset="0"/>
              </a:rPr>
              <a:t>jord</a:t>
            </a:r>
            <a:r>
              <a:rPr lang="es-ES" sz="4400" dirty="0">
                <a:latin typeface="Bebas Neue Regular" panose="020B0606020202050201" pitchFamily="34" charset="0"/>
              </a:rPr>
              <a:t>?</a:t>
            </a:r>
          </a:p>
          <a:p>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7FCDDE2A-FED8-9116-6D69-96D91909C7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53B5FD5-00BF-8509-5B47-96FECCB9AA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F9D1544-CECC-6BFE-F861-B6A072517B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EC99A65-CAFB-50B2-ACDC-F6072F1B8E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2" name="CuadroTexto 8">
            <a:extLst>
              <a:ext uri="{FF2B5EF4-FFF2-40B4-BE49-F238E27FC236}">
                <a16:creationId xmlns:a16="http://schemas.microsoft.com/office/drawing/2014/main" id="{C365D842-481B-FDD1-12A9-97FD3075A804}"/>
              </a:ext>
            </a:extLst>
          </p:cNvPr>
          <p:cNvSpPr txBox="1"/>
          <p:nvPr/>
        </p:nvSpPr>
        <p:spPr>
          <a:xfrm>
            <a:off x="597312" y="1678620"/>
            <a:ext cx="1051559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Ev</a:t>
            </a:r>
            <a:r>
              <a:rPr lang="ca-ES" sz="2000" dirty="0">
                <a:solidFill>
                  <a:schemeClr val="tx1"/>
                </a:solidFill>
              </a:rPr>
              <a:t> </a:t>
            </a:r>
            <a:r>
              <a:rPr lang="ca-ES" sz="2000" dirty="0" err="1">
                <a:solidFill>
                  <a:schemeClr val="tx1"/>
                </a:solidFill>
              </a:rPr>
              <a:t>lägga</a:t>
            </a:r>
            <a:r>
              <a:rPr lang="ca-ES" sz="2000" dirty="0">
                <a:solidFill>
                  <a:schemeClr val="tx1"/>
                </a:solidFill>
              </a:rPr>
              <a:t> till</a:t>
            </a:r>
            <a:br>
              <a:rPr lang="ca-ES" sz="2000" dirty="0">
                <a:solidFill>
                  <a:schemeClr val="tx1"/>
                </a:solidFill>
              </a:rPr>
            </a:br>
            <a:br>
              <a:rPr lang="ca-ES" sz="2000" dirty="0">
                <a:solidFill>
                  <a:schemeClr val="tx1"/>
                </a:solidFill>
              </a:rPr>
            </a:b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a:p>
            <a:pPr>
              <a:buFont typeface="Arial" panose="020B0604020202020204" pitchFamily="34" charset="0"/>
              <a:buChar char="•"/>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err="1">
              <a:solidFill>
                <a:schemeClr val="tx1"/>
              </a:solidFill>
            </a:endParaRPr>
          </a:p>
        </p:txBody>
      </p:sp>
    </p:spTree>
    <p:extLst>
      <p:ext uri="{BB962C8B-B14F-4D97-AF65-F5344CB8AC3E}">
        <p14:creationId xmlns:p14="http://schemas.microsoft.com/office/powerpoint/2010/main" val="1654421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E040FEA1-CDC3-5B88-2D07-639B0974685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C332C27-CD9B-FCCA-FB09-FCBDC64199B0}"/>
              </a:ext>
            </a:extLst>
          </p:cNvPr>
          <p:cNvSpPr txBox="1"/>
          <p:nvPr/>
        </p:nvSpPr>
        <p:spPr>
          <a:xfrm>
            <a:off x="597312" y="263887"/>
            <a:ext cx="7613038" cy="707886"/>
          </a:xfrm>
          <a:prstGeom prst="rect">
            <a:avLst/>
          </a:prstGeom>
          <a:noFill/>
        </p:spPr>
        <p:txBody>
          <a:bodyPr wrap="square" rtlCol="0">
            <a:spAutoFit/>
          </a:bodyPr>
          <a:lstStyle/>
          <a:p>
            <a:r>
              <a:rPr lang="es-ES" sz="4000" dirty="0">
                <a:solidFill>
                  <a:srgbClr val="0CB08E"/>
                </a:solidFill>
                <a:latin typeface="Bebas Neue Regular" panose="020B0606020202050201" pitchFamily="34" charset="0"/>
              </a:rPr>
              <a:t>FÖR LÄRARE: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1 </a:t>
            </a:r>
          </a:p>
        </p:txBody>
      </p:sp>
      <p:sp>
        <p:nvSpPr>
          <p:cNvPr id="7" name="CuadroTexto 8">
            <a:extLst>
              <a:ext uri="{FF2B5EF4-FFF2-40B4-BE49-F238E27FC236}">
                <a16:creationId xmlns:a16="http://schemas.microsoft.com/office/drawing/2014/main" id="{15BAF8A9-B2B3-4849-217D-7735057EA569}"/>
              </a:ext>
            </a:extLst>
          </p:cNvPr>
          <p:cNvSpPr txBox="1"/>
          <p:nvPr/>
        </p:nvSpPr>
        <p:spPr>
          <a:xfrm>
            <a:off x="597312" y="971773"/>
            <a:ext cx="10515599"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a:solidFill>
                  <a:schemeClr val="tx1"/>
                </a:solidFill>
              </a:rPr>
              <a:t>BLOCK 1 (10 min):</a:t>
            </a:r>
          </a:p>
          <a:p>
            <a:pPr marL="0" indent="0">
              <a:buNone/>
            </a:pP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få</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börja</a:t>
            </a:r>
            <a:r>
              <a:rPr lang="ca-ES" dirty="0">
                <a:solidFill>
                  <a:schemeClr val="tx1"/>
                </a:solidFill>
              </a:rPr>
              <a:t> </a:t>
            </a:r>
            <a:r>
              <a:rPr lang="ca-ES" dirty="0" err="1">
                <a:solidFill>
                  <a:schemeClr val="tx1"/>
                </a:solidFill>
              </a:rPr>
              <a:t>tänka</a:t>
            </a:r>
            <a:r>
              <a:rPr lang="ca-ES" dirty="0">
                <a:solidFill>
                  <a:schemeClr val="tx1"/>
                </a:solidFill>
              </a:rPr>
              <a:t> om </a:t>
            </a:r>
            <a:r>
              <a:rPr lang="ca-ES" dirty="0" err="1">
                <a:solidFill>
                  <a:schemeClr val="tx1"/>
                </a:solidFill>
              </a:rPr>
              <a:t>jordars</a:t>
            </a:r>
            <a:r>
              <a:rPr lang="ca-ES" dirty="0">
                <a:solidFill>
                  <a:schemeClr val="tx1"/>
                </a:solidFill>
              </a:rPr>
              <a:t> </a:t>
            </a:r>
            <a:r>
              <a:rPr lang="ca-ES" dirty="0" err="1">
                <a:solidFill>
                  <a:schemeClr val="tx1"/>
                </a:solidFill>
              </a:rPr>
              <a:t>betydelse</a:t>
            </a:r>
            <a:r>
              <a:rPr lang="ca-ES" dirty="0">
                <a:solidFill>
                  <a:schemeClr val="tx1"/>
                </a:solidFill>
              </a:rPr>
              <a:t>. Du kan till </a:t>
            </a:r>
            <a:r>
              <a:rPr lang="ca-ES" dirty="0" err="1">
                <a:solidFill>
                  <a:schemeClr val="tx1"/>
                </a:solidFill>
              </a:rPr>
              <a:t>exempel</a:t>
            </a:r>
            <a:r>
              <a:rPr lang="ca-ES" dirty="0">
                <a:solidFill>
                  <a:schemeClr val="tx1"/>
                </a:solidFill>
              </a:rPr>
              <a:t> </a:t>
            </a:r>
            <a:r>
              <a:rPr lang="ca-ES" dirty="0" err="1">
                <a:solidFill>
                  <a:schemeClr val="tx1"/>
                </a:solidFill>
              </a:rPr>
              <a:t>inleda</a:t>
            </a:r>
            <a:r>
              <a:rPr lang="ca-ES" dirty="0">
                <a:solidFill>
                  <a:schemeClr val="tx1"/>
                </a:solidFill>
              </a:rPr>
              <a:t> </a:t>
            </a:r>
            <a:r>
              <a:rPr lang="ca-ES" dirty="0" err="1">
                <a:solidFill>
                  <a:schemeClr val="tx1"/>
                </a:solidFill>
              </a:rPr>
              <a:t>så</a:t>
            </a:r>
            <a:r>
              <a:rPr lang="ca-ES" dirty="0">
                <a:solidFill>
                  <a:schemeClr val="tx1"/>
                </a:solidFill>
              </a:rPr>
              <a:t> </a:t>
            </a:r>
            <a:r>
              <a:rPr lang="ca-ES" dirty="0" err="1">
                <a:solidFill>
                  <a:schemeClr val="tx1"/>
                </a:solidFill>
              </a:rPr>
              <a:t>här</a:t>
            </a:r>
            <a:r>
              <a:rPr lang="ca-ES" dirty="0">
                <a:solidFill>
                  <a:schemeClr val="tx1"/>
                </a:solidFill>
              </a:rPr>
              <a:t>: </a:t>
            </a:r>
            <a:br>
              <a:rPr lang="ca-ES" dirty="0">
                <a:solidFill>
                  <a:schemeClr val="tx1"/>
                </a:solidFill>
              </a:rPr>
            </a:br>
            <a:r>
              <a:rPr lang="ca-ES" b="1" i="1" dirty="0" err="1">
                <a:solidFill>
                  <a:schemeClr val="tx1"/>
                </a:solidFill>
              </a:rPr>
              <a:t>Hej</a:t>
            </a:r>
            <a:r>
              <a:rPr lang="ca-ES" b="1" i="1" dirty="0">
                <a:solidFill>
                  <a:schemeClr val="tx1"/>
                </a:solidFill>
              </a:rPr>
              <a:t>, </a:t>
            </a:r>
            <a:r>
              <a:rPr lang="ca-ES" b="1" i="1" dirty="0" err="1">
                <a:solidFill>
                  <a:schemeClr val="tx1"/>
                </a:solidFill>
              </a:rPr>
              <a:t>idag</a:t>
            </a:r>
            <a:r>
              <a:rPr lang="ca-ES" b="1" i="1" dirty="0">
                <a:solidFill>
                  <a:schemeClr val="tx1"/>
                </a:solidFill>
              </a:rPr>
              <a:t> </a:t>
            </a:r>
            <a:r>
              <a:rPr lang="ca-ES" b="1" i="1" dirty="0" err="1">
                <a:solidFill>
                  <a:schemeClr val="tx1"/>
                </a:solidFill>
              </a:rPr>
              <a:t>ska</a:t>
            </a:r>
            <a:r>
              <a:rPr lang="ca-ES" b="1" i="1" dirty="0">
                <a:solidFill>
                  <a:schemeClr val="tx1"/>
                </a:solidFill>
              </a:rPr>
              <a:t> vi </a:t>
            </a:r>
            <a:r>
              <a:rPr lang="ca-ES" b="1" i="1" dirty="0" err="1">
                <a:solidFill>
                  <a:schemeClr val="tx1"/>
                </a:solidFill>
              </a:rPr>
              <a:t>titta</a:t>
            </a:r>
            <a:r>
              <a:rPr lang="ca-ES" b="1" i="1" dirty="0">
                <a:solidFill>
                  <a:schemeClr val="tx1"/>
                </a:solidFill>
              </a:rPr>
              <a:t> </a:t>
            </a:r>
            <a:r>
              <a:rPr lang="ca-ES" b="1" i="1" dirty="0" err="1">
                <a:solidFill>
                  <a:schemeClr val="tx1"/>
                </a:solidFill>
              </a:rPr>
              <a:t>på</a:t>
            </a:r>
            <a:r>
              <a:rPr lang="ca-ES" b="1" i="1" dirty="0">
                <a:solidFill>
                  <a:schemeClr val="tx1"/>
                </a:solidFill>
              </a:rPr>
              <a:t> </a:t>
            </a:r>
            <a:r>
              <a:rPr lang="ca-ES" b="1" i="1" dirty="0" err="1">
                <a:solidFill>
                  <a:schemeClr val="tx1"/>
                </a:solidFill>
              </a:rPr>
              <a:t>något</a:t>
            </a:r>
            <a:r>
              <a:rPr lang="ca-ES" b="1" i="1" dirty="0">
                <a:solidFill>
                  <a:schemeClr val="tx1"/>
                </a:solidFill>
              </a:rPr>
              <a:t> som vi </a:t>
            </a:r>
            <a:r>
              <a:rPr lang="ca-ES" b="1" i="1" dirty="0" err="1">
                <a:solidFill>
                  <a:schemeClr val="tx1"/>
                </a:solidFill>
              </a:rPr>
              <a:t>ofta</a:t>
            </a:r>
            <a:r>
              <a:rPr lang="ca-ES" b="1" i="1" dirty="0">
                <a:solidFill>
                  <a:schemeClr val="tx1"/>
                </a:solidFill>
              </a:rPr>
              <a:t> tar </a:t>
            </a:r>
            <a:r>
              <a:rPr lang="ca-ES" b="1" i="1" dirty="0" err="1">
                <a:solidFill>
                  <a:schemeClr val="tx1"/>
                </a:solidFill>
              </a:rPr>
              <a:t>för</a:t>
            </a:r>
            <a:r>
              <a:rPr lang="ca-ES" b="1" i="1" dirty="0">
                <a:solidFill>
                  <a:schemeClr val="tx1"/>
                </a:solidFill>
              </a:rPr>
              <a:t> </a:t>
            </a:r>
            <a:r>
              <a:rPr lang="ca-ES" b="1" i="1" dirty="0" err="1">
                <a:solidFill>
                  <a:schemeClr val="tx1"/>
                </a:solidFill>
              </a:rPr>
              <a:t>givet</a:t>
            </a:r>
            <a:r>
              <a:rPr lang="ca-ES" b="1" i="1" dirty="0">
                <a:solidFill>
                  <a:schemeClr val="tx1"/>
                </a:solidFill>
              </a:rPr>
              <a:t> </a:t>
            </a:r>
            <a:r>
              <a:rPr lang="ca-ES" b="1" i="1" dirty="0" err="1">
                <a:solidFill>
                  <a:schemeClr val="tx1"/>
                </a:solidFill>
              </a:rPr>
              <a:t>men</a:t>
            </a:r>
            <a:r>
              <a:rPr lang="ca-ES" b="1" i="1" dirty="0">
                <a:solidFill>
                  <a:schemeClr val="tx1"/>
                </a:solidFill>
              </a:rPr>
              <a:t> som </a:t>
            </a:r>
            <a:r>
              <a:rPr lang="ca-ES" b="1" i="1" dirty="0" err="1">
                <a:solidFill>
                  <a:schemeClr val="tx1"/>
                </a:solidFill>
              </a:rPr>
              <a:t>är</a:t>
            </a:r>
            <a:r>
              <a:rPr lang="ca-ES" b="1" i="1" dirty="0">
                <a:solidFill>
                  <a:schemeClr val="tx1"/>
                </a:solidFill>
              </a:rPr>
              <a:t> </a:t>
            </a:r>
            <a:r>
              <a:rPr lang="ca-ES" b="1" i="1" dirty="0" err="1">
                <a:solidFill>
                  <a:schemeClr val="tx1"/>
                </a:solidFill>
              </a:rPr>
              <a:t>viktigt</a:t>
            </a:r>
            <a:r>
              <a:rPr lang="ca-ES" b="1" i="1" dirty="0">
                <a:solidFill>
                  <a:schemeClr val="tx1"/>
                </a:solidFill>
              </a:rPr>
              <a:t> </a:t>
            </a:r>
            <a:r>
              <a:rPr lang="ca-ES" b="1" i="1" dirty="0" err="1">
                <a:solidFill>
                  <a:schemeClr val="tx1"/>
                </a:solidFill>
              </a:rPr>
              <a:t>för</a:t>
            </a:r>
            <a:r>
              <a:rPr lang="ca-ES" b="1" i="1" dirty="0">
                <a:solidFill>
                  <a:schemeClr val="tx1"/>
                </a:solidFill>
              </a:rPr>
              <a:t> </a:t>
            </a:r>
            <a:r>
              <a:rPr lang="ca-ES" b="1" i="1" dirty="0" err="1">
                <a:solidFill>
                  <a:schemeClr val="tx1"/>
                </a:solidFill>
              </a:rPr>
              <a:t>allt</a:t>
            </a:r>
            <a:r>
              <a:rPr lang="ca-ES" b="1" i="1" dirty="0">
                <a:solidFill>
                  <a:schemeClr val="tx1"/>
                </a:solidFill>
              </a:rPr>
              <a:t> liv </a:t>
            </a:r>
            <a:r>
              <a:rPr lang="ca-ES" b="1" i="1" dirty="0" err="1">
                <a:solidFill>
                  <a:schemeClr val="tx1"/>
                </a:solidFill>
              </a:rPr>
              <a:t>på</a:t>
            </a:r>
            <a:r>
              <a:rPr lang="ca-ES" b="1" i="1" dirty="0">
                <a:solidFill>
                  <a:schemeClr val="tx1"/>
                </a:solidFill>
              </a:rPr>
              <a:t> </a:t>
            </a:r>
            <a:r>
              <a:rPr lang="ca-ES" b="1" i="1" dirty="0" err="1">
                <a:solidFill>
                  <a:schemeClr val="tx1"/>
                </a:solidFill>
              </a:rPr>
              <a:t>vår</a:t>
            </a:r>
            <a:r>
              <a:rPr lang="ca-ES" b="1" i="1" dirty="0">
                <a:solidFill>
                  <a:schemeClr val="tx1"/>
                </a:solidFill>
              </a:rPr>
              <a:t> </a:t>
            </a:r>
            <a:r>
              <a:rPr lang="ca-ES" b="1" i="1" dirty="0" err="1">
                <a:solidFill>
                  <a:schemeClr val="tx1"/>
                </a:solidFill>
              </a:rPr>
              <a:t>planet</a:t>
            </a:r>
            <a:r>
              <a:rPr lang="ca-ES" b="1" i="1" dirty="0">
                <a:solidFill>
                  <a:schemeClr val="tx1"/>
                </a:solidFill>
              </a:rPr>
              <a:t> - </a:t>
            </a:r>
            <a:r>
              <a:rPr lang="ca-ES" b="1" i="1" dirty="0" err="1">
                <a:solidFill>
                  <a:schemeClr val="tx1"/>
                </a:solidFill>
              </a:rPr>
              <a:t>nämligen</a:t>
            </a:r>
            <a:r>
              <a:rPr lang="ca-ES" b="1" i="1" dirty="0">
                <a:solidFill>
                  <a:schemeClr val="tx1"/>
                </a:solidFill>
              </a:rPr>
              <a:t> </a:t>
            </a:r>
            <a:r>
              <a:rPr lang="ca-ES" b="1" i="1" dirty="0" err="1">
                <a:solidFill>
                  <a:schemeClr val="tx1"/>
                </a:solidFill>
              </a:rPr>
              <a:t>jord</a:t>
            </a:r>
            <a:r>
              <a:rPr lang="ca-ES" b="1" i="1" dirty="0">
                <a:solidFill>
                  <a:schemeClr val="tx1"/>
                </a:solidFill>
              </a:rPr>
              <a:t>.</a:t>
            </a:r>
          </a:p>
          <a:p>
            <a:pPr marL="0" indent="0">
              <a:buNone/>
            </a:pPr>
            <a:r>
              <a:rPr lang="ca-ES" dirty="0">
                <a:solidFill>
                  <a:schemeClr val="tx1"/>
                </a:solidFill>
              </a:rPr>
              <a:t>Visa sedan </a:t>
            </a:r>
            <a:r>
              <a:rPr lang="ca-ES" dirty="0" err="1">
                <a:solidFill>
                  <a:schemeClr val="tx1"/>
                </a:solidFill>
              </a:rPr>
              <a:t>prov</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bra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dålig</a:t>
            </a:r>
            <a:r>
              <a:rPr lang="ca-ES" dirty="0">
                <a:solidFill>
                  <a:schemeClr val="tx1"/>
                </a:solidFill>
              </a:rPr>
              <a:t>” </a:t>
            </a:r>
            <a:r>
              <a:rPr lang="ca-ES" dirty="0" err="1">
                <a:solidFill>
                  <a:schemeClr val="tx1"/>
                </a:solidFill>
              </a:rPr>
              <a:t>jord</a:t>
            </a:r>
            <a:r>
              <a:rPr lang="ca-ES" dirty="0">
                <a:solidFill>
                  <a:schemeClr val="tx1"/>
                </a:solidFill>
              </a:rPr>
              <a:t> (</a:t>
            </a:r>
            <a:r>
              <a:rPr lang="ca-ES" dirty="0" err="1">
                <a:solidFill>
                  <a:schemeClr val="tx1"/>
                </a:solidFill>
              </a:rPr>
              <a:t>dvs</a:t>
            </a:r>
            <a:r>
              <a:rPr lang="ca-ES" dirty="0">
                <a:solidFill>
                  <a:schemeClr val="tx1"/>
                </a:solidFill>
              </a:rPr>
              <a:t>. </a:t>
            </a:r>
            <a:r>
              <a:rPr lang="ca-ES" dirty="0" err="1">
                <a:solidFill>
                  <a:schemeClr val="tx1"/>
                </a:solidFill>
              </a:rPr>
              <a:t>bördig</a:t>
            </a:r>
            <a:r>
              <a:rPr lang="ca-ES" dirty="0">
                <a:solidFill>
                  <a:schemeClr val="tx1"/>
                </a:solidFill>
              </a:rPr>
              <a:t> </a:t>
            </a:r>
            <a:r>
              <a:rPr lang="ca-ES" dirty="0" err="1">
                <a:solidFill>
                  <a:schemeClr val="tx1"/>
                </a:solidFill>
              </a:rPr>
              <a:t>trädgårdsjord</a:t>
            </a:r>
            <a:r>
              <a:rPr lang="ca-ES" dirty="0">
                <a:solidFill>
                  <a:schemeClr val="tx1"/>
                </a:solidFill>
              </a:rPr>
              <a:t> </a:t>
            </a:r>
            <a:r>
              <a:rPr lang="ca-ES" dirty="0" err="1">
                <a:solidFill>
                  <a:schemeClr val="tx1"/>
                </a:solidFill>
              </a:rPr>
              <a:t>jämfört</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jord</a:t>
            </a:r>
            <a:r>
              <a:rPr lang="ca-ES" dirty="0">
                <a:solidFill>
                  <a:schemeClr val="tx1"/>
                </a:solidFill>
              </a:rPr>
              <a:t> som </a:t>
            </a:r>
            <a:r>
              <a:rPr lang="ca-ES" dirty="0" err="1">
                <a:solidFill>
                  <a:schemeClr val="tx1"/>
                </a:solidFill>
              </a:rPr>
              <a:t>påverkats</a:t>
            </a:r>
            <a:r>
              <a:rPr lang="ca-ES" dirty="0">
                <a:solidFill>
                  <a:schemeClr val="tx1"/>
                </a:solidFill>
              </a:rPr>
              <a:t> av </a:t>
            </a:r>
            <a:r>
              <a:rPr lang="ca-ES" dirty="0" err="1">
                <a:solidFill>
                  <a:schemeClr val="tx1"/>
                </a:solidFill>
              </a:rPr>
              <a:t>erosion</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föroreningar</a:t>
            </a:r>
            <a:r>
              <a:rPr lang="ca-ES" dirty="0">
                <a:solidFill>
                  <a:schemeClr val="tx1"/>
                </a:solidFill>
              </a:rPr>
              <a:t>) </a:t>
            </a:r>
            <a:r>
              <a:rPr lang="ca-ES" dirty="0" err="1">
                <a:solidFill>
                  <a:schemeClr val="tx1"/>
                </a:solidFill>
              </a:rPr>
              <a:t>så</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eleverna</a:t>
            </a:r>
            <a:r>
              <a:rPr lang="ca-ES" dirty="0">
                <a:solidFill>
                  <a:schemeClr val="tx1"/>
                </a:solidFill>
              </a:rPr>
              <a:t> kan </a:t>
            </a:r>
            <a:r>
              <a:rPr lang="ca-ES" dirty="0" err="1">
                <a:solidFill>
                  <a:schemeClr val="tx1"/>
                </a:solidFill>
              </a:rPr>
              <a:t>titta</a:t>
            </a:r>
            <a:r>
              <a:rPr lang="ca-ES" dirty="0">
                <a:solidFill>
                  <a:schemeClr val="tx1"/>
                </a:solidFill>
              </a:rPr>
              <a:t> </a:t>
            </a:r>
            <a:r>
              <a:rPr lang="ca-ES" dirty="0" err="1">
                <a:solidFill>
                  <a:schemeClr val="tx1"/>
                </a:solidFill>
              </a:rPr>
              <a:t>på</a:t>
            </a:r>
            <a:r>
              <a:rPr lang="ca-ES" dirty="0">
                <a:solidFill>
                  <a:schemeClr val="tx1"/>
                </a:solidFill>
              </a:rPr>
              <a:t> dem. </a:t>
            </a:r>
          </a:p>
          <a:p>
            <a:pPr marL="0" indent="0">
              <a:buNone/>
            </a:pPr>
            <a:endParaRPr lang="ca-ES" dirty="0">
              <a:solidFill>
                <a:schemeClr val="tx1"/>
              </a:solidFill>
            </a:endParaRPr>
          </a:p>
          <a:p>
            <a:pPr marL="0" indent="0">
              <a:buNone/>
            </a:pPr>
            <a:r>
              <a:rPr lang="ca-ES" dirty="0" err="1">
                <a:solidFill>
                  <a:schemeClr val="tx1"/>
                </a:solidFill>
              </a:rPr>
              <a:t>Jordproverna</a:t>
            </a:r>
            <a:r>
              <a:rPr lang="ca-ES" dirty="0">
                <a:solidFill>
                  <a:schemeClr val="tx1"/>
                </a:solidFill>
              </a:rPr>
              <a:t> </a:t>
            </a:r>
            <a:r>
              <a:rPr lang="ca-ES" dirty="0" err="1">
                <a:solidFill>
                  <a:schemeClr val="tx1"/>
                </a:solidFill>
              </a:rPr>
              <a:t>ska</a:t>
            </a:r>
            <a:r>
              <a:rPr lang="ca-ES" dirty="0">
                <a:solidFill>
                  <a:schemeClr val="tx1"/>
                </a:solidFill>
              </a:rPr>
              <a:t> vara </a:t>
            </a:r>
            <a:r>
              <a:rPr lang="ca-ES" dirty="0" err="1">
                <a:solidFill>
                  <a:schemeClr val="tx1"/>
                </a:solidFill>
              </a:rPr>
              <a:t>små</a:t>
            </a:r>
            <a:r>
              <a:rPr lang="ca-ES" dirty="0">
                <a:solidFill>
                  <a:schemeClr val="tx1"/>
                </a:solidFill>
              </a:rPr>
              <a:t>, </a:t>
            </a:r>
            <a:r>
              <a:rPr lang="ca-ES" dirty="0" err="1">
                <a:solidFill>
                  <a:schemeClr val="tx1"/>
                </a:solidFill>
              </a:rPr>
              <a:t>uppmärkta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förvaras</a:t>
            </a:r>
            <a:r>
              <a:rPr lang="ca-ES" dirty="0">
                <a:solidFill>
                  <a:schemeClr val="tx1"/>
                </a:solidFill>
              </a:rPr>
              <a:t> i </a:t>
            </a:r>
            <a:r>
              <a:rPr lang="ca-ES" dirty="0" err="1">
                <a:solidFill>
                  <a:schemeClr val="tx1"/>
                </a:solidFill>
              </a:rPr>
              <a:t>olika</a:t>
            </a:r>
            <a:r>
              <a:rPr lang="ca-ES" dirty="0">
                <a:solidFill>
                  <a:schemeClr val="tx1"/>
                </a:solidFill>
              </a:rPr>
              <a:t> </a:t>
            </a:r>
            <a:r>
              <a:rPr lang="ca-ES" dirty="0" err="1">
                <a:solidFill>
                  <a:schemeClr val="tx1"/>
                </a:solidFill>
              </a:rPr>
              <a:t>behållare</a:t>
            </a:r>
            <a:r>
              <a:rPr lang="ca-ES" dirty="0">
                <a:solidFill>
                  <a:schemeClr val="tx1"/>
                </a:solidFill>
              </a:rPr>
              <a:t>. </a:t>
            </a:r>
            <a:r>
              <a:rPr lang="ca-ES" dirty="0" err="1">
                <a:solidFill>
                  <a:schemeClr val="tx1"/>
                </a:solidFill>
              </a:rPr>
              <a:t>Proverna</a:t>
            </a:r>
            <a:r>
              <a:rPr lang="ca-ES" dirty="0">
                <a:solidFill>
                  <a:schemeClr val="tx1"/>
                </a:solidFill>
              </a:rPr>
              <a:t> kan till </a:t>
            </a:r>
            <a:r>
              <a:rPr lang="ca-ES" dirty="0" err="1">
                <a:solidFill>
                  <a:schemeClr val="tx1"/>
                </a:solidFill>
              </a:rPr>
              <a:t>exempel</a:t>
            </a:r>
            <a:r>
              <a:rPr lang="ca-ES" dirty="0">
                <a:solidFill>
                  <a:schemeClr val="tx1"/>
                </a:solidFill>
              </a:rPr>
              <a:t> tas </a:t>
            </a:r>
            <a:r>
              <a:rPr lang="ca-ES" dirty="0" err="1">
                <a:solidFill>
                  <a:schemeClr val="tx1"/>
                </a:solidFill>
              </a:rPr>
              <a:t>från</a:t>
            </a:r>
            <a:r>
              <a:rPr lang="ca-ES" dirty="0">
                <a:solidFill>
                  <a:schemeClr val="tx1"/>
                </a:solidFill>
              </a:rPr>
              <a:t> en </a:t>
            </a:r>
            <a:r>
              <a:rPr lang="ca-ES" dirty="0" err="1">
                <a:solidFill>
                  <a:schemeClr val="tx1"/>
                </a:solidFill>
              </a:rPr>
              <a:t>byggarbetsplats</a:t>
            </a:r>
            <a:r>
              <a:rPr lang="ca-ES" dirty="0">
                <a:solidFill>
                  <a:schemeClr val="tx1"/>
                </a:solidFill>
              </a:rPr>
              <a:t> </a:t>
            </a:r>
            <a:r>
              <a:rPr lang="ca-ES" dirty="0" err="1">
                <a:solidFill>
                  <a:schemeClr val="tx1"/>
                </a:solidFill>
              </a:rPr>
              <a:t>där</a:t>
            </a:r>
            <a:r>
              <a:rPr lang="ca-ES" dirty="0">
                <a:solidFill>
                  <a:schemeClr val="tx1"/>
                </a:solidFill>
              </a:rPr>
              <a:t> </a:t>
            </a:r>
            <a:r>
              <a:rPr lang="ca-ES" dirty="0" err="1">
                <a:solidFill>
                  <a:schemeClr val="tx1"/>
                </a:solidFill>
              </a:rPr>
              <a:t>jorden</a:t>
            </a:r>
            <a:r>
              <a:rPr lang="ca-ES" dirty="0">
                <a:solidFill>
                  <a:schemeClr val="tx1"/>
                </a:solidFill>
              </a:rPr>
              <a:t> </a:t>
            </a:r>
            <a:r>
              <a:rPr lang="ca-ES" dirty="0" err="1">
                <a:solidFill>
                  <a:schemeClr val="tx1"/>
                </a:solidFill>
              </a:rPr>
              <a:t>förorenas</a:t>
            </a:r>
            <a:r>
              <a:rPr lang="ca-ES" dirty="0">
                <a:solidFill>
                  <a:schemeClr val="tx1"/>
                </a:solidFill>
              </a:rPr>
              <a:t> av </a:t>
            </a:r>
            <a:r>
              <a:rPr lang="ca-ES" dirty="0" err="1">
                <a:solidFill>
                  <a:schemeClr val="tx1"/>
                </a:solidFill>
              </a:rPr>
              <a:t>industriolja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annat</a:t>
            </a:r>
            <a:r>
              <a:rPr lang="ca-ES" dirty="0">
                <a:solidFill>
                  <a:schemeClr val="tx1"/>
                </a:solidFill>
              </a:rPr>
              <a:t> </a:t>
            </a:r>
            <a:r>
              <a:rPr lang="ca-ES" dirty="0" err="1">
                <a:solidFill>
                  <a:schemeClr val="tx1"/>
                </a:solidFill>
              </a:rPr>
              <a:t>prov</a:t>
            </a:r>
            <a:r>
              <a:rPr lang="ca-ES" dirty="0">
                <a:solidFill>
                  <a:schemeClr val="tx1"/>
                </a:solidFill>
              </a:rPr>
              <a:t> kan tas </a:t>
            </a:r>
            <a:r>
              <a:rPr lang="ca-ES" dirty="0" err="1">
                <a:solidFill>
                  <a:schemeClr val="tx1"/>
                </a:solidFill>
              </a:rPr>
              <a:t>från</a:t>
            </a:r>
            <a:r>
              <a:rPr lang="ca-ES" dirty="0">
                <a:solidFill>
                  <a:schemeClr val="tx1"/>
                </a:solidFill>
              </a:rPr>
              <a:t> en </a:t>
            </a:r>
            <a:r>
              <a:rPr lang="ca-ES" dirty="0" err="1">
                <a:solidFill>
                  <a:schemeClr val="tx1"/>
                </a:solidFill>
              </a:rPr>
              <a:t>lövskog</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synliga</a:t>
            </a:r>
            <a:r>
              <a:rPr lang="ca-ES" dirty="0">
                <a:solidFill>
                  <a:schemeClr val="tx1"/>
                </a:solidFill>
              </a:rPr>
              <a:t> </a:t>
            </a:r>
            <a:r>
              <a:rPr lang="ca-ES" dirty="0" err="1">
                <a:solidFill>
                  <a:schemeClr val="tx1"/>
                </a:solidFill>
              </a:rPr>
              <a:t>insekter</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daggmaskar</a:t>
            </a:r>
            <a:r>
              <a:rPr lang="ca-ES" dirty="0">
                <a:solidFill>
                  <a:schemeClr val="tx1"/>
                </a:solidFill>
              </a:rPr>
              <a:t>. </a:t>
            </a:r>
            <a:r>
              <a:rPr lang="ca-ES" dirty="0" err="1">
                <a:solidFill>
                  <a:schemeClr val="tx1"/>
                </a:solidFill>
              </a:rPr>
              <a:t>Låt</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först</a:t>
            </a:r>
            <a:r>
              <a:rPr lang="ca-ES" dirty="0">
                <a:solidFill>
                  <a:schemeClr val="tx1"/>
                </a:solidFill>
              </a:rPr>
              <a:t> </a:t>
            </a:r>
            <a:r>
              <a:rPr lang="ca-ES" dirty="0" err="1">
                <a:solidFill>
                  <a:schemeClr val="tx1"/>
                </a:solidFill>
              </a:rPr>
              <a:t>observera</a:t>
            </a:r>
            <a:r>
              <a:rPr lang="ca-ES" dirty="0">
                <a:solidFill>
                  <a:schemeClr val="tx1"/>
                </a:solidFill>
              </a:rPr>
              <a:t>, se, </a:t>
            </a:r>
            <a:r>
              <a:rPr lang="ca-ES" dirty="0" err="1">
                <a:solidFill>
                  <a:schemeClr val="tx1"/>
                </a:solidFill>
              </a:rPr>
              <a:t>lukta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röra</a:t>
            </a:r>
            <a:r>
              <a:rPr lang="ca-ES" dirty="0">
                <a:solidFill>
                  <a:schemeClr val="tx1"/>
                </a:solidFill>
              </a:rPr>
              <a:t> </a:t>
            </a:r>
            <a:r>
              <a:rPr lang="ca-ES" dirty="0" err="1">
                <a:solidFill>
                  <a:schemeClr val="tx1"/>
                </a:solidFill>
              </a:rPr>
              <a:t>vid</a:t>
            </a:r>
            <a:r>
              <a:rPr lang="ca-ES" dirty="0">
                <a:solidFill>
                  <a:schemeClr val="tx1"/>
                </a:solidFill>
              </a:rPr>
              <a:t> </a:t>
            </a:r>
            <a:r>
              <a:rPr lang="ca-ES" dirty="0" err="1">
                <a:solidFill>
                  <a:schemeClr val="tx1"/>
                </a:solidFill>
              </a:rPr>
              <a:t>proverna</a:t>
            </a:r>
            <a:r>
              <a:rPr lang="ca-ES" dirty="0">
                <a:solidFill>
                  <a:schemeClr val="tx1"/>
                </a:solidFill>
              </a:rPr>
              <a:t>  – be dem sedan </a:t>
            </a:r>
            <a:r>
              <a:rPr lang="ca-ES" dirty="0" err="1">
                <a:solidFill>
                  <a:schemeClr val="tx1"/>
                </a:solidFill>
              </a:rPr>
              <a:t>gissa</a:t>
            </a:r>
            <a:r>
              <a:rPr lang="ca-ES" dirty="0">
                <a:solidFill>
                  <a:schemeClr val="tx1"/>
                </a:solidFill>
              </a:rPr>
              <a:t> </a:t>
            </a:r>
            <a:r>
              <a:rPr lang="ca-ES" dirty="0" err="1">
                <a:solidFill>
                  <a:schemeClr val="tx1"/>
                </a:solidFill>
              </a:rPr>
              <a:t>vilken</a:t>
            </a:r>
            <a:r>
              <a:rPr lang="ca-ES" dirty="0">
                <a:solidFill>
                  <a:schemeClr val="tx1"/>
                </a:solidFill>
              </a:rPr>
              <a:t> </a:t>
            </a:r>
            <a:r>
              <a:rPr lang="ca-ES" dirty="0" err="1">
                <a:solidFill>
                  <a:schemeClr val="tx1"/>
                </a:solidFill>
              </a:rPr>
              <a:t>jord</a:t>
            </a:r>
            <a:r>
              <a:rPr lang="ca-ES" dirty="0">
                <a:solidFill>
                  <a:schemeClr val="tx1"/>
                </a:solidFill>
              </a:rPr>
              <a:t> som </a:t>
            </a:r>
            <a:r>
              <a:rPr lang="ca-ES" dirty="0" err="1">
                <a:solidFill>
                  <a:schemeClr val="tx1"/>
                </a:solidFill>
              </a:rPr>
              <a:t>är</a:t>
            </a:r>
            <a:r>
              <a:rPr lang="ca-ES" dirty="0">
                <a:solidFill>
                  <a:schemeClr val="tx1"/>
                </a:solidFill>
              </a:rPr>
              <a:t> </a:t>
            </a:r>
            <a:r>
              <a:rPr lang="ca-ES" dirty="0" err="1">
                <a:solidFill>
                  <a:schemeClr val="tx1"/>
                </a:solidFill>
              </a:rPr>
              <a:t>frisk</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varför</a:t>
            </a:r>
            <a:r>
              <a:rPr lang="ca-ES" dirty="0">
                <a:solidFill>
                  <a:schemeClr val="tx1"/>
                </a:solidFill>
              </a:rPr>
              <a:t>, </a:t>
            </a:r>
            <a:r>
              <a:rPr lang="ca-ES" dirty="0" err="1">
                <a:solidFill>
                  <a:schemeClr val="tx1"/>
                </a:solidFill>
              </a:rPr>
              <a:t>samt</a:t>
            </a:r>
            <a:r>
              <a:rPr lang="ca-ES" dirty="0">
                <a:solidFill>
                  <a:schemeClr val="tx1"/>
                </a:solidFill>
              </a:rPr>
              <a:t> </a:t>
            </a:r>
            <a:r>
              <a:rPr lang="ca-ES" dirty="0" err="1">
                <a:solidFill>
                  <a:schemeClr val="tx1"/>
                </a:solidFill>
              </a:rPr>
              <a:t>fundera</a:t>
            </a:r>
            <a:r>
              <a:rPr lang="ca-ES" dirty="0">
                <a:solidFill>
                  <a:schemeClr val="tx1"/>
                </a:solidFill>
              </a:rPr>
              <a:t> </a:t>
            </a:r>
            <a:r>
              <a:rPr lang="ca-ES" dirty="0" err="1">
                <a:solidFill>
                  <a:schemeClr val="tx1"/>
                </a:solidFill>
              </a:rPr>
              <a:t>över</a:t>
            </a:r>
            <a:r>
              <a:rPr lang="ca-ES" dirty="0">
                <a:solidFill>
                  <a:schemeClr val="tx1"/>
                </a:solidFill>
              </a:rPr>
              <a:t> </a:t>
            </a:r>
            <a:r>
              <a:rPr lang="ca-ES" dirty="0" err="1">
                <a:solidFill>
                  <a:schemeClr val="tx1"/>
                </a:solidFill>
              </a:rPr>
              <a:t>vad</a:t>
            </a:r>
            <a:r>
              <a:rPr lang="ca-ES" dirty="0">
                <a:solidFill>
                  <a:schemeClr val="tx1"/>
                </a:solidFill>
              </a:rPr>
              <a:t> "</a:t>
            </a:r>
            <a:r>
              <a:rPr lang="ca-ES" dirty="0" err="1">
                <a:solidFill>
                  <a:schemeClr val="tx1"/>
                </a:solidFill>
              </a:rPr>
              <a:t>frisk</a:t>
            </a:r>
            <a:r>
              <a:rPr lang="ca-ES" dirty="0">
                <a:solidFill>
                  <a:schemeClr val="tx1"/>
                </a:solidFill>
              </a:rPr>
              <a:t> </a:t>
            </a:r>
            <a:r>
              <a:rPr lang="ca-ES" dirty="0" err="1">
                <a:solidFill>
                  <a:schemeClr val="tx1"/>
                </a:solidFill>
              </a:rPr>
              <a:t>jord</a:t>
            </a:r>
            <a:r>
              <a:rPr lang="ca-ES" dirty="0">
                <a:solidFill>
                  <a:schemeClr val="tx1"/>
                </a:solidFill>
              </a:rPr>
              <a:t>" </a:t>
            </a:r>
            <a:r>
              <a:rPr lang="ca-ES" dirty="0" err="1">
                <a:solidFill>
                  <a:schemeClr val="tx1"/>
                </a:solidFill>
              </a:rPr>
              <a:t>betyder</a:t>
            </a:r>
            <a:r>
              <a:rPr lang="ca-ES" dirty="0">
                <a:solidFill>
                  <a:schemeClr val="tx1"/>
                </a:solidFill>
              </a:rPr>
              <a:t>.</a:t>
            </a:r>
          </a:p>
          <a:p>
            <a:pPr marL="0" indent="0">
              <a:buNone/>
            </a:pPr>
            <a:endParaRPr lang="ca-ES" dirty="0">
              <a:solidFill>
                <a:schemeClr val="tx1"/>
              </a:solidFill>
            </a:endParaRPr>
          </a:p>
          <a:p>
            <a:pPr marL="0" indent="0">
              <a:buNone/>
            </a:pPr>
            <a:r>
              <a:rPr lang="ca-ES" b="1" dirty="0">
                <a:solidFill>
                  <a:schemeClr val="tx1"/>
                </a:solidFill>
              </a:rPr>
              <a:t>BLOCK 2 (20 min):</a:t>
            </a:r>
          </a:p>
          <a:p>
            <a:pPr marL="0" indent="0">
              <a:buNone/>
            </a:pPr>
            <a:r>
              <a:rPr lang="ca-ES" dirty="0" err="1">
                <a:solidFill>
                  <a:schemeClr val="tx1"/>
                </a:solidFill>
              </a:rPr>
              <a:t>Efter</a:t>
            </a:r>
            <a:r>
              <a:rPr lang="ca-ES" dirty="0">
                <a:solidFill>
                  <a:schemeClr val="tx1"/>
                </a:solidFill>
              </a:rPr>
              <a:t> </a:t>
            </a:r>
            <a:r>
              <a:rPr lang="ca-ES" dirty="0" err="1">
                <a:solidFill>
                  <a:schemeClr val="tx1"/>
                </a:solidFill>
              </a:rPr>
              <a:t>jordproverna</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frågor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ställa</a:t>
            </a:r>
            <a:r>
              <a:rPr lang="ca-ES" dirty="0">
                <a:solidFill>
                  <a:schemeClr val="tx1"/>
                </a:solidFill>
              </a:rPr>
              <a:t> till </a:t>
            </a:r>
            <a:r>
              <a:rPr lang="ca-ES" dirty="0" err="1">
                <a:solidFill>
                  <a:schemeClr val="tx1"/>
                </a:solidFill>
              </a:rPr>
              <a:t>eleverna</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de </a:t>
            </a:r>
            <a:r>
              <a:rPr lang="ca-ES" dirty="0" err="1">
                <a:solidFill>
                  <a:schemeClr val="tx1"/>
                </a:solidFill>
              </a:rPr>
              <a:t>ska</a:t>
            </a:r>
            <a:r>
              <a:rPr lang="ca-ES" dirty="0">
                <a:solidFill>
                  <a:schemeClr val="tx1"/>
                </a:solidFill>
              </a:rPr>
              <a:t> </a:t>
            </a:r>
            <a:r>
              <a:rPr lang="ca-ES" dirty="0" err="1">
                <a:solidFill>
                  <a:schemeClr val="tx1"/>
                </a:solidFill>
              </a:rPr>
              <a:t>tänka</a:t>
            </a:r>
            <a:r>
              <a:rPr lang="ca-ES" dirty="0">
                <a:solidFill>
                  <a:schemeClr val="tx1"/>
                </a:solidFill>
              </a:rPr>
              <a:t> </a:t>
            </a:r>
            <a:r>
              <a:rPr lang="ca-ES" dirty="0" err="1">
                <a:solidFill>
                  <a:schemeClr val="tx1"/>
                </a:solidFill>
              </a:rPr>
              <a:t>kritiskt</a:t>
            </a:r>
            <a:r>
              <a:rPr lang="ca-ES" dirty="0">
                <a:solidFill>
                  <a:schemeClr val="tx1"/>
                </a:solidFill>
              </a:rPr>
              <a:t> om </a:t>
            </a:r>
            <a:r>
              <a:rPr lang="ca-ES" dirty="0" err="1">
                <a:solidFill>
                  <a:schemeClr val="tx1"/>
                </a:solidFill>
              </a:rPr>
              <a:t>jordhälsa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slide</a:t>
            </a:r>
            <a:r>
              <a:rPr lang="ca-ES" dirty="0">
                <a:solidFill>
                  <a:schemeClr val="tx1"/>
                </a:solidFill>
              </a:rPr>
              <a:t> 10 </a:t>
            </a:r>
            <a:r>
              <a:rPr lang="ca-ES" dirty="0" err="1">
                <a:solidFill>
                  <a:schemeClr val="tx1"/>
                </a:solidFill>
              </a:rPr>
              <a:t>finns</a:t>
            </a:r>
            <a:r>
              <a:rPr lang="ca-ES" dirty="0">
                <a:solidFill>
                  <a:schemeClr val="tx1"/>
                </a:solidFill>
              </a:rPr>
              <a:t> </a:t>
            </a:r>
            <a:r>
              <a:rPr lang="ca-ES" dirty="0" err="1">
                <a:solidFill>
                  <a:schemeClr val="tx1"/>
                </a:solidFill>
              </a:rPr>
              <a:t>frågar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utgå</a:t>
            </a:r>
            <a:r>
              <a:rPr lang="ca-ES" dirty="0">
                <a:solidFill>
                  <a:schemeClr val="tx1"/>
                </a:solidFill>
              </a:rPr>
              <a:t> </a:t>
            </a:r>
            <a:r>
              <a:rPr lang="ca-ES" dirty="0" err="1">
                <a:solidFill>
                  <a:schemeClr val="tx1"/>
                </a:solidFill>
              </a:rPr>
              <a:t>från</a:t>
            </a:r>
            <a:r>
              <a:rPr lang="ca-ES" dirty="0">
                <a:solidFill>
                  <a:schemeClr val="tx1"/>
                </a:solidFill>
              </a:rPr>
              <a:t>. </a:t>
            </a:r>
            <a:br>
              <a:rPr lang="ca-ES" dirty="0">
                <a:solidFill>
                  <a:schemeClr val="tx1"/>
                </a:solidFill>
              </a:rPr>
            </a:br>
            <a:r>
              <a:rPr lang="ca-ES" dirty="0">
                <a:solidFill>
                  <a:schemeClr val="tx1"/>
                </a:solidFill>
              </a:rPr>
              <a:t>Se </a:t>
            </a:r>
            <a:r>
              <a:rPr lang="ca-ES" dirty="0" err="1">
                <a:solidFill>
                  <a:schemeClr val="tx1"/>
                </a:solidFill>
              </a:rPr>
              <a:t>efter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antingen</a:t>
            </a:r>
            <a:r>
              <a:rPr lang="ca-ES" dirty="0">
                <a:solidFill>
                  <a:schemeClr val="tx1"/>
                </a:solidFill>
              </a:rPr>
              <a:t> filmen </a:t>
            </a:r>
            <a:r>
              <a:rPr lang="ca-ES" dirty="0" err="1">
                <a:solidFill>
                  <a:schemeClr val="tx1"/>
                </a:solidFill>
              </a:rPr>
              <a:t>Jorden</a:t>
            </a:r>
            <a:r>
              <a:rPr lang="ca-ES" dirty="0">
                <a:solidFill>
                  <a:schemeClr val="tx1"/>
                </a:solidFill>
              </a:rPr>
              <a:t> en </a:t>
            </a:r>
            <a:r>
              <a:rPr lang="ca-ES" dirty="0" err="1">
                <a:solidFill>
                  <a:schemeClr val="tx1"/>
                </a:solidFill>
              </a:rPr>
              <a:t>hemligt</a:t>
            </a:r>
            <a:r>
              <a:rPr lang="ca-ES" dirty="0">
                <a:solidFill>
                  <a:schemeClr val="tx1"/>
                </a:solidFill>
              </a:rPr>
              <a:t> </a:t>
            </a:r>
            <a:r>
              <a:rPr lang="ca-ES" dirty="0" err="1">
                <a:solidFill>
                  <a:schemeClr val="tx1"/>
                </a:solidFill>
              </a:rPr>
              <a:t>universum</a:t>
            </a:r>
            <a:r>
              <a:rPr lang="ca-ES" dirty="0">
                <a:solidFill>
                  <a:schemeClr val="tx1"/>
                </a:solidFill>
              </a:rPr>
              <a:t>  (8min </a:t>
            </a:r>
            <a:r>
              <a:rPr lang="ca-ES" dirty="0" err="1">
                <a:solidFill>
                  <a:schemeClr val="tx1"/>
                </a:solidFill>
              </a:rPr>
              <a:t>lång</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svenska</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Why</a:t>
            </a:r>
            <a:r>
              <a:rPr lang="ca-ES" dirty="0">
                <a:solidFill>
                  <a:schemeClr val="tx1"/>
                </a:solidFill>
              </a:rPr>
              <a:t> </a:t>
            </a:r>
            <a:r>
              <a:rPr lang="ca-ES" dirty="0" err="1">
                <a:solidFill>
                  <a:schemeClr val="tx1"/>
                </a:solidFill>
              </a:rPr>
              <a:t>soil</a:t>
            </a:r>
            <a:r>
              <a:rPr lang="ca-ES" dirty="0">
                <a:solidFill>
                  <a:schemeClr val="tx1"/>
                </a:solidFill>
              </a:rPr>
              <a:t> is important” (3 min </a:t>
            </a:r>
            <a:r>
              <a:rPr lang="ca-ES" dirty="0" err="1">
                <a:solidFill>
                  <a:schemeClr val="tx1"/>
                </a:solidFill>
              </a:rPr>
              <a:t>på</a:t>
            </a:r>
            <a:r>
              <a:rPr lang="ca-ES" dirty="0">
                <a:solidFill>
                  <a:schemeClr val="tx1"/>
                </a:solidFill>
              </a:rPr>
              <a:t> </a:t>
            </a:r>
            <a:r>
              <a:rPr lang="ca-ES" dirty="0" err="1">
                <a:solidFill>
                  <a:schemeClr val="tx1"/>
                </a:solidFill>
              </a:rPr>
              <a:t>engelska</a:t>
            </a:r>
            <a:r>
              <a:rPr lang="ca-ES" dirty="0">
                <a:solidFill>
                  <a:schemeClr val="tx1"/>
                </a:solidFill>
              </a:rPr>
              <a:t>).</a:t>
            </a:r>
            <a:endParaRPr lang="ca-ES" dirty="0">
              <a:solidFill>
                <a:schemeClr val="tx1"/>
              </a:solidFill>
              <a:highlight>
                <a:srgbClr val="0CB08E"/>
              </a:highlight>
            </a:endParaRPr>
          </a:p>
          <a:p>
            <a:pPr marL="0" indent="0">
              <a:buNone/>
            </a:pPr>
            <a:endParaRPr lang="ca-ES" dirty="0">
              <a:solidFill>
                <a:schemeClr val="tx1"/>
              </a:solidFill>
            </a:endParaRPr>
          </a:p>
          <a:p>
            <a:pPr marL="0" indent="0">
              <a:buNone/>
            </a:pPr>
            <a:r>
              <a:rPr lang="ca-ES" b="1" dirty="0">
                <a:solidFill>
                  <a:schemeClr val="tx1"/>
                </a:solidFill>
              </a:rPr>
              <a:t>BLOCK 3 (10 min):</a:t>
            </a:r>
          </a:p>
          <a:p>
            <a:pPr marL="0" indent="0">
              <a:buNone/>
            </a:pPr>
            <a:r>
              <a:rPr lang="ca-ES" dirty="0" err="1">
                <a:solidFill>
                  <a:schemeClr val="tx1"/>
                </a:solidFill>
              </a:rPr>
              <a:t>Passet</a:t>
            </a:r>
            <a:r>
              <a:rPr lang="ca-ES" dirty="0">
                <a:solidFill>
                  <a:schemeClr val="tx1"/>
                </a:solidFill>
              </a:rPr>
              <a:t> </a:t>
            </a:r>
            <a:r>
              <a:rPr lang="ca-ES" dirty="0" err="1">
                <a:solidFill>
                  <a:schemeClr val="tx1"/>
                </a:solidFill>
              </a:rPr>
              <a:t>avslutas</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instruktioner</a:t>
            </a:r>
            <a:r>
              <a:rPr lang="ca-ES" dirty="0">
                <a:solidFill>
                  <a:schemeClr val="tx1"/>
                </a:solidFill>
              </a:rPr>
              <a:t> </a:t>
            </a:r>
            <a:r>
              <a:rPr lang="ca-ES" dirty="0" err="1">
                <a:solidFill>
                  <a:schemeClr val="tx1"/>
                </a:solidFill>
              </a:rPr>
              <a:t>inför</a:t>
            </a:r>
            <a:r>
              <a:rPr lang="ca-ES" dirty="0">
                <a:solidFill>
                  <a:schemeClr val="tx1"/>
                </a:solidFill>
              </a:rPr>
              <a:t> </a:t>
            </a:r>
            <a:r>
              <a:rPr lang="ca-ES" dirty="0" err="1">
                <a:solidFill>
                  <a:schemeClr val="tx1"/>
                </a:solidFill>
              </a:rPr>
              <a:t>nästa</a:t>
            </a:r>
            <a:r>
              <a:rPr lang="ca-ES" dirty="0">
                <a:solidFill>
                  <a:schemeClr val="tx1"/>
                </a:solidFill>
              </a:rPr>
              <a:t> </a:t>
            </a:r>
            <a:r>
              <a:rPr lang="ca-ES" dirty="0" err="1">
                <a:solidFill>
                  <a:schemeClr val="tx1"/>
                </a:solidFill>
              </a:rPr>
              <a:t>lektion</a:t>
            </a:r>
            <a:r>
              <a:rPr lang="ca-ES" dirty="0">
                <a:solidFill>
                  <a:schemeClr val="tx1"/>
                </a:solidFill>
              </a:rPr>
              <a:t>. </a:t>
            </a:r>
            <a:r>
              <a:rPr lang="ca-ES" dirty="0" err="1">
                <a:solidFill>
                  <a:schemeClr val="tx1"/>
                </a:solidFill>
              </a:rPr>
              <a:t>Dela</a:t>
            </a:r>
            <a:r>
              <a:rPr lang="ca-ES" dirty="0">
                <a:solidFill>
                  <a:schemeClr val="tx1"/>
                </a:solidFill>
              </a:rPr>
              <a:t> in </a:t>
            </a:r>
            <a:r>
              <a:rPr lang="ca-ES" dirty="0" err="1">
                <a:solidFill>
                  <a:schemeClr val="tx1"/>
                </a:solidFill>
              </a:rPr>
              <a:t>eleverna</a:t>
            </a:r>
            <a:r>
              <a:rPr lang="ca-ES" dirty="0">
                <a:solidFill>
                  <a:schemeClr val="tx1"/>
                </a:solidFill>
              </a:rPr>
              <a:t> i </a:t>
            </a:r>
            <a:r>
              <a:rPr lang="ca-ES" dirty="0" err="1">
                <a:solidFill>
                  <a:schemeClr val="tx1"/>
                </a:solidFill>
              </a:rPr>
              <a:t>små</a:t>
            </a:r>
            <a:r>
              <a:rPr lang="ca-ES" dirty="0">
                <a:solidFill>
                  <a:schemeClr val="tx1"/>
                </a:solidFill>
              </a:rPr>
              <a:t> </a:t>
            </a:r>
            <a:r>
              <a:rPr lang="ca-ES" dirty="0" err="1">
                <a:solidFill>
                  <a:schemeClr val="tx1"/>
                </a:solidFill>
              </a:rPr>
              <a:t>grupper</a:t>
            </a:r>
            <a:r>
              <a:rPr lang="ca-ES" dirty="0">
                <a:solidFill>
                  <a:schemeClr val="tx1"/>
                </a:solidFill>
              </a:rPr>
              <a:t> </a:t>
            </a:r>
            <a:r>
              <a:rPr lang="ca-ES" dirty="0" err="1">
                <a:solidFill>
                  <a:schemeClr val="tx1"/>
                </a:solidFill>
              </a:rPr>
              <a:t>och</a:t>
            </a:r>
            <a:r>
              <a:rPr lang="ca-ES" dirty="0">
                <a:solidFill>
                  <a:schemeClr val="tx1"/>
                </a:solidFill>
              </a:rPr>
              <a:t> ge </a:t>
            </a:r>
            <a:r>
              <a:rPr lang="ca-ES" dirty="0" err="1">
                <a:solidFill>
                  <a:schemeClr val="tx1"/>
                </a:solidFill>
              </a:rPr>
              <a:t>varje</a:t>
            </a:r>
            <a:r>
              <a:rPr lang="ca-ES" dirty="0">
                <a:solidFill>
                  <a:schemeClr val="tx1"/>
                </a:solidFill>
              </a:rPr>
              <a:t> </a:t>
            </a:r>
            <a:r>
              <a:rPr lang="ca-ES" dirty="0" err="1">
                <a:solidFill>
                  <a:schemeClr val="tx1"/>
                </a:solidFill>
              </a:rPr>
              <a:t>grupp</a:t>
            </a:r>
            <a:r>
              <a:rPr lang="ca-ES" dirty="0">
                <a:solidFill>
                  <a:schemeClr val="tx1"/>
                </a:solidFill>
              </a:rPr>
              <a:t> en </a:t>
            </a:r>
            <a:r>
              <a:rPr lang="ca-ES" dirty="0" err="1">
                <a:solidFill>
                  <a:schemeClr val="tx1"/>
                </a:solidFill>
              </a:rPr>
              <a:t>särskild</a:t>
            </a:r>
            <a:r>
              <a:rPr lang="ca-ES" dirty="0">
                <a:solidFill>
                  <a:schemeClr val="tx1"/>
                </a:solidFill>
              </a:rPr>
              <a:t> </a:t>
            </a:r>
            <a:r>
              <a:rPr lang="ca-ES" dirty="0" err="1">
                <a:solidFill>
                  <a:schemeClr val="tx1"/>
                </a:solidFill>
              </a:rPr>
              <a:t>miljö</a:t>
            </a:r>
            <a:r>
              <a:rPr lang="ca-ES" dirty="0">
                <a:solidFill>
                  <a:schemeClr val="tx1"/>
                </a:solidFill>
              </a:rPr>
              <a:t> (</a:t>
            </a:r>
            <a:r>
              <a:rPr lang="ca-ES" dirty="0" err="1">
                <a:solidFill>
                  <a:schemeClr val="tx1"/>
                </a:solidFill>
              </a:rPr>
              <a:t>trädgård</a:t>
            </a:r>
            <a:r>
              <a:rPr lang="ca-ES" dirty="0">
                <a:solidFill>
                  <a:schemeClr val="tx1"/>
                </a:solidFill>
              </a:rPr>
              <a:t>, </a:t>
            </a:r>
            <a:r>
              <a:rPr lang="ca-ES" dirty="0" err="1">
                <a:solidFill>
                  <a:schemeClr val="tx1"/>
                </a:solidFill>
              </a:rPr>
              <a:t>lövskog</a:t>
            </a:r>
            <a:r>
              <a:rPr lang="ca-ES" dirty="0">
                <a:solidFill>
                  <a:schemeClr val="tx1"/>
                </a:solidFill>
              </a:rPr>
              <a:t>, </a:t>
            </a:r>
            <a:r>
              <a:rPr lang="ca-ES" dirty="0" err="1">
                <a:solidFill>
                  <a:schemeClr val="tx1"/>
                </a:solidFill>
              </a:rPr>
              <a:t>stad</a:t>
            </a:r>
            <a:r>
              <a:rPr lang="ca-ES" dirty="0">
                <a:solidFill>
                  <a:schemeClr val="tx1"/>
                </a:solidFill>
              </a:rPr>
              <a:t>). </a:t>
            </a:r>
            <a:r>
              <a:rPr lang="ca-ES" dirty="0" err="1">
                <a:solidFill>
                  <a:schemeClr val="tx1"/>
                </a:solidFill>
              </a:rPr>
              <a:t>Låt</a:t>
            </a:r>
            <a:r>
              <a:rPr lang="ca-ES" dirty="0">
                <a:solidFill>
                  <a:schemeClr val="tx1"/>
                </a:solidFill>
              </a:rPr>
              <a:t> </a:t>
            </a:r>
            <a:r>
              <a:rPr lang="ca-ES" dirty="0" err="1">
                <a:solidFill>
                  <a:schemeClr val="tx1"/>
                </a:solidFill>
              </a:rPr>
              <a:t>varje</a:t>
            </a:r>
            <a:r>
              <a:rPr lang="ca-ES" dirty="0">
                <a:solidFill>
                  <a:schemeClr val="tx1"/>
                </a:solidFill>
              </a:rPr>
              <a:t> </a:t>
            </a:r>
            <a:r>
              <a:rPr lang="ca-ES" dirty="0" err="1">
                <a:solidFill>
                  <a:schemeClr val="tx1"/>
                </a:solidFill>
              </a:rPr>
              <a:t>grupp</a:t>
            </a:r>
            <a:r>
              <a:rPr lang="ca-ES" dirty="0">
                <a:solidFill>
                  <a:schemeClr val="tx1"/>
                </a:solidFill>
              </a:rPr>
              <a:t> </a:t>
            </a:r>
            <a:r>
              <a:rPr lang="ca-ES" dirty="0" err="1">
                <a:solidFill>
                  <a:schemeClr val="tx1"/>
                </a:solidFill>
              </a:rPr>
              <a:t>samla</a:t>
            </a:r>
            <a:r>
              <a:rPr lang="ca-ES" dirty="0">
                <a:solidFill>
                  <a:schemeClr val="tx1"/>
                </a:solidFill>
              </a:rPr>
              <a:t> in </a:t>
            </a:r>
            <a:r>
              <a:rPr lang="ca-ES" dirty="0" err="1">
                <a:solidFill>
                  <a:schemeClr val="tx1"/>
                </a:solidFill>
              </a:rPr>
              <a:t>jordprover</a:t>
            </a:r>
            <a:r>
              <a:rPr lang="ca-ES" dirty="0">
                <a:solidFill>
                  <a:schemeClr val="tx1"/>
                </a:solidFill>
              </a:rPr>
              <a:t> </a:t>
            </a:r>
            <a:r>
              <a:rPr lang="ca-ES" dirty="0" err="1">
                <a:solidFill>
                  <a:schemeClr val="tx1"/>
                </a:solidFill>
              </a:rPr>
              <a:t>från</a:t>
            </a:r>
            <a:r>
              <a:rPr lang="ca-ES" dirty="0">
                <a:solidFill>
                  <a:schemeClr val="tx1"/>
                </a:solidFill>
              </a:rPr>
              <a:t> sina </a:t>
            </a:r>
            <a:r>
              <a:rPr lang="ca-ES" dirty="0" err="1">
                <a:solidFill>
                  <a:schemeClr val="tx1"/>
                </a:solidFill>
              </a:rPr>
              <a:t>miljöer</a:t>
            </a:r>
            <a:r>
              <a:rPr lang="ca-ES" dirty="0">
                <a:solidFill>
                  <a:schemeClr val="tx1"/>
                </a:solidFill>
              </a:rPr>
              <a:t> som </a:t>
            </a:r>
            <a:r>
              <a:rPr lang="ca-ES" dirty="0" err="1">
                <a:solidFill>
                  <a:schemeClr val="tx1"/>
                </a:solidFill>
              </a:rPr>
              <a:t>hemläxa</a:t>
            </a:r>
            <a:r>
              <a:rPr lang="ca-ES" dirty="0">
                <a:solidFill>
                  <a:schemeClr val="tx1"/>
                </a:solidFill>
              </a:rPr>
              <a:t>. </a:t>
            </a:r>
            <a:r>
              <a:rPr lang="ca-ES" dirty="0" err="1">
                <a:solidFill>
                  <a:schemeClr val="tx1"/>
                </a:solidFill>
              </a:rPr>
              <a:t>Uppmuntra</a:t>
            </a:r>
            <a:r>
              <a:rPr lang="ca-ES" dirty="0">
                <a:solidFill>
                  <a:schemeClr val="tx1"/>
                </a:solidFill>
              </a:rPr>
              <a:t> dem </a:t>
            </a:r>
            <a:r>
              <a:rPr lang="ca-ES" dirty="0" err="1">
                <a:solidFill>
                  <a:schemeClr val="tx1"/>
                </a:solidFill>
              </a:rPr>
              <a:t>att</a:t>
            </a:r>
            <a:r>
              <a:rPr lang="ca-ES" dirty="0">
                <a:solidFill>
                  <a:schemeClr val="tx1"/>
                </a:solidFill>
              </a:rPr>
              <a:t> ta </a:t>
            </a:r>
            <a:r>
              <a:rPr lang="ca-ES" dirty="0" err="1">
                <a:solidFill>
                  <a:schemeClr val="tx1"/>
                </a:solidFill>
              </a:rPr>
              <a:t>prover</a:t>
            </a:r>
            <a:r>
              <a:rPr lang="ca-ES" dirty="0">
                <a:solidFill>
                  <a:schemeClr val="tx1"/>
                </a:solidFill>
              </a:rPr>
              <a:t> </a:t>
            </a:r>
            <a:r>
              <a:rPr lang="ca-ES" dirty="0" err="1">
                <a:solidFill>
                  <a:schemeClr val="tx1"/>
                </a:solidFill>
              </a:rPr>
              <a:t>från</a:t>
            </a:r>
            <a:r>
              <a:rPr lang="ca-ES" dirty="0">
                <a:solidFill>
                  <a:schemeClr val="tx1"/>
                </a:solidFill>
              </a:rPr>
              <a:t> </a:t>
            </a:r>
            <a:r>
              <a:rPr lang="ca-ES" dirty="0" err="1">
                <a:solidFill>
                  <a:schemeClr val="tx1"/>
                </a:solidFill>
              </a:rPr>
              <a:t>olika</a:t>
            </a:r>
            <a:r>
              <a:rPr lang="ca-ES" dirty="0">
                <a:solidFill>
                  <a:schemeClr val="tx1"/>
                </a:solidFill>
              </a:rPr>
              <a:t> </a:t>
            </a:r>
            <a:r>
              <a:rPr lang="ca-ES" dirty="0" err="1">
                <a:solidFill>
                  <a:schemeClr val="tx1"/>
                </a:solidFill>
              </a:rPr>
              <a:t>platser</a:t>
            </a:r>
            <a:r>
              <a:rPr lang="ca-ES" dirty="0">
                <a:solidFill>
                  <a:schemeClr val="tx1"/>
                </a:solidFill>
              </a:rPr>
              <a:t> i </a:t>
            </a:r>
            <a:r>
              <a:rPr lang="ca-ES" dirty="0" err="1">
                <a:solidFill>
                  <a:schemeClr val="tx1"/>
                </a:solidFill>
              </a:rPr>
              <a:t>sitt</a:t>
            </a:r>
            <a:r>
              <a:rPr lang="ca-ES" dirty="0">
                <a:solidFill>
                  <a:schemeClr val="tx1"/>
                </a:solidFill>
              </a:rPr>
              <a:t> </a:t>
            </a:r>
            <a:r>
              <a:rPr lang="ca-ES" dirty="0" err="1">
                <a:solidFill>
                  <a:schemeClr val="tx1"/>
                </a:solidFill>
              </a:rPr>
              <a:t>område</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få</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så</a:t>
            </a:r>
            <a:r>
              <a:rPr lang="ca-ES" dirty="0">
                <a:solidFill>
                  <a:schemeClr val="tx1"/>
                </a:solidFill>
              </a:rPr>
              <a:t> </a:t>
            </a:r>
            <a:r>
              <a:rPr lang="ca-ES" dirty="0" err="1">
                <a:solidFill>
                  <a:schemeClr val="tx1"/>
                </a:solidFill>
              </a:rPr>
              <a:t>representativt</a:t>
            </a:r>
            <a:r>
              <a:rPr lang="ca-ES" dirty="0">
                <a:solidFill>
                  <a:schemeClr val="tx1"/>
                </a:solidFill>
              </a:rPr>
              <a:t> </a:t>
            </a:r>
            <a:r>
              <a:rPr lang="ca-ES" dirty="0" err="1">
                <a:solidFill>
                  <a:schemeClr val="tx1"/>
                </a:solidFill>
              </a:rPr>
              <a:t>prov</a:t>
            </a:r>
            <a:r>
              <a:rPr lang="ca-ES" dirty="0">
                <a:solidFill>
                  <a:schemeClr val="tx1"/>
                </a:solidFill>
              </a:rPr>
              <a:t> som </a:t>
            </a:r>
            <a:r>
              <a:rPr lang="ca-ES" dirty="0" err="1">
                <a:solidFill>
                  <a:schemeClr val="tx1"/>
                </a:solidFill>
              </a:rPr>
              <a:t>möjligt</a:t>
            </a:r>
            <a:r>
              <a:rPr lang="ca-ES" dirty="0">
                <a:solidFill>
                  <a:schemeClr val="tx1"/>
                </a:solidFill>
              </a:rPr>
              <a:t>. </a:t>
            </a:r>
          </a:p>
          <a:p>
            <a:pPr marL="171450" indent="-171450">
              <a:buFont typeface="Arial" panose="020B0604020202020204" pitchFamily="34" charset="0"/>
              <a:buChar char="•"/>
            </a:pPr>
            <a:endParaRPr lang="ca-ES" dirty="0">
              <a:solidFill>
                <a:schemeClr val="tx1"/>
              </a:solidFill>
            </a:endParaRPr>
          </a:p>
        </p:txBody>
      </p:sp>
    </p:spTree>
    <p:extLst>
      <p:ext uri="{BB962C8B-B14F-4D97-AF65-F5344CB8AC3E}">
        <p14:creationId xmlns:p14="http://schemas.microsoft.com/office/powerpoint/2010/main" val="327374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66CC-BA11-B9CE-32B6-F64B5C3F4B8E}"/>
            </a:ext>
          </a:extLst>
        </p:cNvPr>
        <p:cNvGrpSpPr/>
        <p:nvPr/>
      </p:nvGrpSpPr>
      <p:grpSpPr>
        <a:xfrm>
          <a:off x="0" y="0"/>
          <a:ext cx="0" cy="0"/>
          <a:chOff x="0" y="0"/>
          <a:chExt cx="0" cy="0"/>
        </a:xfrm>
      </p:grpSpPr>
      <p:sp>
        <p:nvSpPr>
          <p:cNvPr id="16" name="CuadroTexto 5">
            <a:extLst>
              <a:ext uri="{FF2B5EF4-FFF2-40B4-BE49-F238E27FC236}">
                <a16:creationId xmlns:a16="http://schemas.microsoft.com/office/drawing/2014/main" id="{1156433E-34A0-D5B0-B3C1-B7E99FBC79AF}"/>
              </a:ext>
            </a:extLst>
          </p:cNvPr>
          <p:cNvSpPr txBox="1"/>
          <p:nvPr/>
        </p:nvSpPr>
        <p:spPr>
          <a:xfrm>
            <a:off x="2702157" y="2862584"/>
            <a:ext cx="7613038"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BIlagor</a:t>
            </a:r>
            <a:r>
              <a:rPr lang="es-ES" sz="4400" dirty="0">
                <a:solidFill>
                  <a:srgbClr val="0CAF8F"/>
                </a:solidFill>
                <a:latin typeface="Bebas Neue Regular" panose="020B0606020202050201" pitchFamily="34" charset="0"/>
              </a:rPr>
              <a:t>  </a:t>
            </a:r>
            <a:r>
              <a:rPr lang="es-ES" sz="4400" dirty="0">
                <a:latin typeface="Bebas Neue Regular" panose="020B0606020202050201" pitchFamily="34" charset="0"/>
              </a:rPr>
              <a:t>Material att </a:t>
            </a:r>
            <a:r>
              <a:rPr lang="es-ES" sz="4400" dirty="0" err="1">
                <a:latin typeface="Bebas Neue Regular" panose="020B0606020202050201" pitchFamily="34" charset="0"/>
              </a:rPr>
              <a:t>Skriva</a:t>
            </a:r>
            <a:r>
              <a:rPr lang="es-ES" sz="4400" dirty="0">
                <a:latin typeface="Bebas Neue Regular" panose="020B0606020202050201" pitchFamily="34" charset="0"/>
              </a:rPr>
              <a:t> ut</a:t>
            </a:r>
          </a:p>
        </p:txBody>
      </p:sp>
    </p:spTree>
    <p:extLst>
      <p:ext uri="{BB962C8B-B14F-4D97-AF65-F5344CB8AC3E}">
        <p14:creationId xmlns:p14="http://schemas.microsoft.com/office/powerpoint/2010/main" val="2058834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4662-2B40-4DAF-9884-11FC9EBDE513}"/>
            </a:ext>
          </a:extLst>
        </p:cNvPr>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9FFDDAF5-3E0B-6E2D-BB12-22832A3CFD94}"/>
              </a:ext>
            </a:extLst>
          </p:cNvPr>
          <p:cNvGraphicFramePr>
            <a:graphicFrameLocks noGrp="1"/>
          </p:cNvGraphicFramePr>
          <p:nvPr>
            <p:extLst>
              <p:ext uri="{D42A27DB-BD31-4B8C-83A1-F6EECF244321}">
                <p14:modId xmlns:p14="http://schemas.microsoft.com/office/powerpoint/2010/main" val="4119224554"/>
              </p:ext>
            </p:extLst>
          </p:nvPr>
        </p:nvGraphicFramePr>
        <p:xfrm>
          <a:off x="1985496" y="1143064"/>
          <a:ext cx="8578364" cy="4111689"/>
        </p:xfrm>
        <a:graphic>
          <a:graphicData uri="http://schemas.openxmlformats.org/drawingml/2006/table">
            <a:tbl>
              <a:tblPr firstRow="1" bandRow="1">
                <a:tableStyleId>{5C22544A-7EE6-4342-B048-85BDC9FD1C3A}</a:tableStyleId>
              </a:tblPr>
              <a:tblGrid>
                <a:gridCol w="2144591">
                  <a:extLst>
                    <a:ext uri="{9D8B030D-6E8A-4147-A177-3AD203B41FA5}">
                      <a16:colId xmlns:a16="http://schemas.microsoft.com/office/drawing/2014/main" val="1437443856"/>
                    </a:ext>
                  </a:extLst>
                </a:gridCol>
                <a:gridCol w="2144591">
                  <a:extLst>
                    <a:ext uri="{9D8B030D-6E8A-4147-A177-3AD203B41FA5}">
                      <a16:colId xmlns:a16="http://schemas.microsoft.com/office/drawing/2014/main" val="1285529122"/>
                    </a:ext>
                  </a:extLst>
                </a:gridCol>
                <a:gridCol w="2144591">
                  <a:extLst>
                    <a:ext uri="{9D8B030D-6E8A-4147-A177-3AD203B41FA5}">
                      <a16:colId xmlns:a16="http://schemas.microsoft.com/office/drawing/2014/main" val="4035258767"/>
                    </a:ext>
                  </a:extLst>
                </a:gridCol>
                <a:gridCol w="2144591">
                  <a:extLst>
                    <a:ext uri="{9D8B030D-6E8A-4147-A177-3AD203B41FA5}">
                      <a16:colId xmlns:a16="http://schemas.microsoft.com/office/drawing/2014/main" val="2304788140"/>
                    </a:ext>
                  </a:extLst>
                </a:gridCol>
              </a:tblGrid>
              <a:tr h="617193">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sv-SE" sz="1600" b="1" i="0" u="none" strike="noStrike" dirty="0">
                          <a:solidFill>
                            <a:srgbClr val="000000"/>
                          </a:solidFill>
                          <a:effectLst/>
                          <a:latin typeface="Poppins" pitchFamily="2" charset="77"/>
                        </a:rPr>
                        <a:t>Prov 1</a:t>
                      </a: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sv-SE" sz="1600" b="1" i="0" u="none" strike="noStrike">
                          <a:solidFill>
                            <a:srgbClr val="000000"/>
                          </a:solidFill>
                          <a:effectLst/>
                          <a:latin typeface="Poppins" pitchFamily="2" charset="77"/>
                        </a:rPr>
                        <a:t>Prov 2</a:t>
                      </a:r>
                      <a:endParaRPr lang="sv-SE" sz="160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buNone/>
                      </a:pPr>
                      <a:r>
                        <a:rPr lang="sv-SE" sz="1600" b="1" i="0" u="none" strike="noStrike">
                          <a:solidFill>
                            <a:srgbClr val="000000"/>
                          </a:solidFill>
                          <a:effectLst/>
                          <a:latin typeface="Poppins" pitchFamily="2" charset="77"/>
                        </a:rPr>
                        <a:t>Prov 3</a:t>
                      </a:r>
                      <a:endParaRPr lang="sv-SE" sz="160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0104322"/>
                  </a:ext>
                </a:extLst>
              </a:tr>
              <a:tr h="873624">
                <a:tc>
                  <a:txBody>
                    <a:bodyPr/>
                    <a:lstStyle/>
                    <a:p>
                      <a:pPr rtl="0" fontAlgn="t">
                        <a:buNone/>
                      </a:pPr>
                      <a:r>
                        <a:rPr lang="sv-SE" sz="1600" b="1" i="0" u="none" strike="noStrike" dirty="0">
                          <a:solidFill>
                            <a:srgbClr val="000000"/>
                          </a:solidFill>
                          <a:effectLst/>
                          <a:latin typeface="Poppins" pitchFamily="2" charset="77"/>
                        </a:rPr>
                        <a:t>Textur</a:t>
                      </a: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a:effectLst/>
                        </a:rPr>
                      </a:br>
                      <a:endParaRPr lang="sv-SE" sz="160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071288"/>
                  </a:ext>
                </a:extLst>
              </a:tr>
              <a:tr h="873624">
                <a:tc>
                  <a:txBody>
                    <a:bodyPr/>
                    <a:lstStyle/>
                    <a:p>
                      <a:pPr rtl="0" fontAlgn="t">
                        <a:buNone/>
                      </a:pPr>
                      <a:r>
                        <a:rPr lang="sv-SE" sz="1600" b="1" i="0" u="none" strike="noStrike">
                          <a:solidFill>
                            <a:srgbClr val="000000"/>
                          </a:solidFill>
                          <a:effectLst/>
                          <a:latin typeface="Poppins" pitchFamily="2" charset="77"/>
                        </a:rPr>
                        <a:t>Färg</a:t>
                      </a:r>
                      <a:endParaRPr lang="sv-SE" sz="160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692696"/>
                  </a:ext>
                </a:extLst>
              </a:tr>
              <a:tr h="873624">
                <a:tc>
                  <a:txBody>
                    <a:bodyPr/>
                    <a:lstStyle/>
                    <a:p>
                      <a:pPr rtl="0" fontAlgn="t">
                        <a:buNone/>
                      </a:pPr>
                      <a:r>
                        <a:rPr lang="sv-SE" sz="1600" b="1" i="0" u="none" strike="noStrike" dirty="0">
                          <a:solidFill>
                            <a:srgbClr val="000000"/>
                          </a:solidFill>
                          <a:effectLst/>
                          <a:latin typeface="Poppins" pitchFamily="2" charset="77"/>
                        </a:rPr>
                        <a:t>Partikelstorlekar</a:t>
                      </a: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a:effectLst/>
                        </a:rPr>
                      </a:br>
                      <a:endParaRPr lang="sv-SE" sz="160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44746"/>
                  </a:ext>
                </a:extLst>
              </a:tr>
              <a:tr h="873624">
                <a:tc>
                  <a:txBody>
                    <a:bodyPr/>
                    <a:lstStyle/>
                    <a:p>
                      <a:pPr rtl="0" fontAlgn="t">
                        <a:buNone/>
                      </a:pPr>
                      <a:r>
                        <a:rPr lang="sv-SE" sz="1600" b="1" i="0" u="none" strike="noStrike" dirty="0">
                          <a:solidFill>
                            <a:srgbClr val="000000"/>
                          </a:solidFill>
                          <a:effectLst/>
                          <a:latin typeface="Poppins" pitchFamily="2" charset="77"/>
                        </a:rPr>
                        <a:t>Organismer</a:t>
                      </a: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buNone/>
                      </a:pPr>
                      <a:br>
                        <a:rPr lang="sv-SE" sz="1600" dirty="0">
                          <a:effectLst/>
                        </a:rPr>
                      </a:br>
                      <a:endParaRPr lang="sv-SE" sz="1600" dirty="0">
                        <a:effectLst/>
                      </a:endParaRPr>
                    </a:p>
                  </a:txBody>
                  <a:tcPr marL="52165" marR="52165" marT="52165" marB="52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604631"/>
                  </a:ext>
                </a:extLst>
              </a:tr>
            </a:tbl>
          </a:graphicData>
        </a:graphic>
      </p:graphicFrame>
    </p:spTree>
    <p:extLst>
      <p:ext uri="{BB962C8B-B14F-4D97-AF65-F5344CB8AC3E}">
        <p14:creationId xmlns:p14="http://schemas.microsoft.com/office/powerpoint/2010/main" val="642379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BFBA-AA8E-0691-CA42-5F08CBDB542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01761D7-E7F0-1E5F-0D7F-40FDFE6BEF47}"/>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filmer</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om</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jordhälsa</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på</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Engelska</a:t>
            </a:r>
            <a:r>
              <a:rPr lang="es-ES" sz="4000" dirty="0">
                <a:solidFill>
                  <a:srgbClr val="0CB08E"/>
                </a:solidFill>
                <a:latin typeface="Bebas Neue Regular" panose="020B0606020202050201" pitchFamily="34" charset="0"/>
              </a:rPr>
              <a:t>)</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36D79585-061A-6A78-9CCC-256E95FCC36B}"/>
              </a:ext>
            </a:extLst>
          </p:cNvPr>
          <p:cNvSpPr txBox="1"/>
          <p:nvPr/>
        </p:nvSpPr>
        <p:spPr>
          <a:xfrm>
            <a:off x="597312" y="1307865"/>
            <a:ext cx="11218768" cy="5609228"/>
          </a:xfrm>
          <a:prstGeom prst="rect">
            <a:avLst/>
          </a:prstGeom>
          <a:noFill/>
        </p:spPr>
        <p:txBody>
          <a:bodyPr wrap="square" numCol="2"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Lektion 1 Visuell och taktil observation</a:t>
            </a:r>
          </a:p>
          <a:p>
            <a:pPr fontAlgn="base">
              <a:buFont typeface="Arial" panose="020B0604020202020204" pitchFamily="34" charset="0"/>
              <a:buChar char="•"/>
            </a:pPr>
            <a:r>
              <a:rPr lang="sv-SE" dirty="0">
                <a:solidFill>
                  <a:schemeClr val="tx1"/>
                </a:solidFill>
              </a:rPr>
              <a:t>En kort video om jordens betydelse för ekosystemen: </a:t>
            </a:r>
          </a:p>
          <a:p>
            <a:pPr>
              <a:buFont typeface="Arial" panose="020B0604020202020204" pitchFamily="34" charset="0"/>
              <a:buChar char="•"/>
            </a:pPr>
            <a:r>
              <a:rPr lang="sv-SE" u="sng" dirty="0">
                <a:solidFill>
                  <a:schemeClr val="tx1"/>
                </a:solidFill>
                <a:hlinkClick r:id="rId2">
                  <a:extLst>
                    <a:ext uri="{A12FA001-AC4F-418D-AE19-62706E023703}">
                      <ahyp:hlinkClr xmlns:ahyp="http://schemas.microsoft.com/office/drawing/2018/hyperlinkcolor" val="tx"/>
                    </a:ext>
                  </a:extLst>
                </a:hlinkClick>
              </a:rPr>
              <a:t>https://www.youtube.com/watch?v=XfqaJqm5nCk</a:t>
            </a:r>
            <a:endParaRPr lang="sv-SE" u="sng" dirty="0">
              <a:solidFill>
                <a:schemeClr val="tx1"/>
              </a:solidFill>
            </a:endParaRPr>
          </a:p>
          <a:p>
            <a:endParaRPr lang="sv-SE" dirty="0">
              <a:solidFill>
                <a:schemeClr val="tx1"/>
              </a:solidFill>
            </a:endParaRPr>
          </a:p>
          <a:p>
            <a:pPr marL="0" indent="0">
              <a:buNone/>
            </a:pPr>
            <a:r>
              <a:rPr lang="sv-SE" b="1" dirty="0">
                <a:solidFill>
                  <a:schemeClr val="tx1"/>
                </a:solidFill>
              </a:rPr>
              <a:t>Lektion 2 Visuell och taktil observation</a:t>
            </a:r>
          </a:p>
          <a:p>
            <a:pPr fontAlgn="base">
              <a:buFont typeface="Arial" panose="020B0604020202020204" pitchFamily="34" charset="0"/>
              <a:buChar char="•"/>
            </a:pPr>
            <a:r>
              <a:rPr lang="sv-SE" dirty="0">
                <a:solidFill>
                  <a:schemeClr val="tx1"/>
                </a:solidFill>
              </a:rPr>
              <a:t>Korta videos om levande organismer i jorden och deras</a:t>
            </a:r>
            <a:br>
              <a:rPr lang="sv-SE" dirty="0">
                <a:solidFill>
                  <a:schemeClr val="tx1"/>
                </a:solidFill>
              </a:rPr>
            </a:br>
            <a:r>
              <a:rPr lang="sv-SE" dirty="0">
                <a:solidFill>
                  <a:schemeClr val="tx1"/>
                </a:solidFill>
              </a:rPr>
              <a:t> betydelse i ekosystemen: </a:t>
            </a:r>
          </a:p>
          <a:p>
            <a:pPr fontAlgn="base">
              <a:buFont typeface="Arial" panose="020B0604020202020204" pitchFamily="34" charset="0"/>
              <a:buChar char="•"/>
            </a:pPr>
            <a:r>
              <a:rPr lang="sv-SE" dirty="0">
                <a:solidFill>
                  <a:schemeClr val="tx1"/>
                </a:solidFill>
              </a:rPr>
              <a:t>Levande organism i jord: </a:t>
            </a:r>
            <a:br>
              <a:rPr lang="sv-SE" dirty="0">
                <a:solidFill>
                  <a:schemeClr val="tx1"/>
                </a:solidFill>
              </a:rPr>
            </a:br>
            <a:r>
              <a:rPr lang="sv-SE" u="sng" dirty="0">
                <a:solidFill>
                  <a:schemeClr val="tx1"/>
                </a:solidFill>
                <a:hlinkClick r:id="rId3">
                  <a:extLst>
                    <a:ext uri="{A12FA001-AC4F-418D-AE19-62706E023703}">
                      <ahyp:hlinkClr xmlns:ahyp="http://schemas.microsoft.com/office/drawing/2018/hyperlinkcolor" val="tx"/>
                    </a:ext>
                  </a:extLst>
                </a:hlinkClick>
              </a:rPr>
              <a:t>https://www.youtube.com/watch?v=-dhdUoK7s2s</a:t>
            </a:r>
            <a:endParaRPr lang="sv-SE" dirty="0">
              <a:solidFill>
                <a:schemeClr val="tx1"/>
              </a:solidFill>
            </a:endParaRPr>
          </a:p>
          <a:p>
            <a:pPr fontAlgn="base">
              <a:buFont typeface="Arial" panose="020B0604020202020204" pitchFamily="34" charset="0"/>
              <a:buChar char="•"/>
            </a:pPr>
            <a:r>
              <a:rPr lang="sv-SE" dirty="0">
                <a:solidFill>
                  <a:schemeClr val="tx1"/>
                </a:solidFill>
              </a:rPr>
              <a:t>Små organismer i jorden </a:t>
            </a:r>
            <a:r>
              <a:rPr lang="sv-SE" u="sng" dirty="0">
                <a:solidFill>
                  <a:schemeClr val="tx1"/>
                </a:solidFill>
                <a:hlinkClick r:id="rId4">
                  <a:extLst>
                    <a:ext uri="{A12FA001-AC4F-418D-AE19-62706E023703}">
                      <ahyp:hlinkClr xmlns:ahyp="http://schemas.microsoft.com/office/drawing/2018/hyperlinkcolor" val="tx"/>
                    </a:ext>
                  </a:extLst>
                </a:hlinkClick>
              </a:rPr>
              <a:t>https://www.youtube.com/watch?v=R43G5HX4ZtY</a:t>
            </a:r>
            <a:endParaRPr lang="sv-SE" dirty="0">
              <a:solidFill>
                <a:schemeClr val="tx1"/>
              </a:solidFill>
            </a:endParaRPr>
          </a:p>
          <a:p>
            <a:pPr fontAlgn="base">
              <a:buFont typeface="Arial" panose="020B0604020202020204" pitchFamily="34" charset="0"/>
              <a:buChar char="•"/>
            </a:pPr>
            <a:r>
              <a:rPr lang="sv-SE" dirty="0">
                <a:solidFill>
                  <a:schemeClr val="tx1"/>
                </a:solidFill>
              </a:rPr>
              <a:t>Bakterier i jorden:</a:t>
            </a:r>
            <a:br>
              <a:rPr lang="sv-SE" dirty="0">
                <a:solidFill>
                  <a:schemeClr val="tx1"/>
                </a:solidFill>
              </a:rPr>
            </a:br>
            <a:r>
              <a:rPr lang="sv-SE" dirty="0">
                <a:solidFill>
                  <a:schemeClr val="tx1"/>
                </a:solidFill>
              </a:rPr>
              <a:t> </a:t>
            </a:r>
            <a:r>
              <a:rPr lang="sv-SE" u="sng" dirty="0">
                <a:solidFill>
                  <a:schemeClr val="tx1"/>
                </a:solidFill>
                <a:hlinkClick r:id="rId5">
                  <a:extLst>
                    <a:ext uri="{A12FA001-AC4F-418D-AE19-62706E023703}">
                      <ahyp:hlinkClr xmlns:ahyp="http://schemas.microsoft.com/office/drawing/2018/hyperlinkcolor" val="tx"/>
                    </a:ext>
                  </a:extLst>
                </a:hlinkClick>
              </a:rPr>
              <a:t>https://www.youtube.com/watch?v=9_41tu48ls8</a:t>
            </a:r>
            <a:endParaRPr lang="sv-SE" dirty="0">
              <a:solidFill>
                <a:schemeClr val="tx1"/>
              </a:solidFill>
            </a:endParaRPr>
          </a:p>
          <a:p>
            <a:pPr fontAlgn="base">
              <a:buFont typeface="Arial" panose="020B0604020202020204" pitchFamily="34" charset="0"/>
              <a:buChar char="•"/>
            </a:pPr>
            <a:r>
              <a:rPr lang="sv-SE" dirty="0">
                <a:solidFill>
                  <a:schemeClr val="tx1"/>
                </a:solidFill>
              </a:rPr>
              <a:t>Ett nätbaserat verktyg för att visa resultaten från jordprover. Till exempel följande:</a:t>
            </a:r>
          </a:p>
          <a:p>
            <a:pPr lvl="1" fontAlgn="base"/>
            <a:r>
              <a:rPr lang="sv-SE" sz="1400" dirty="0" err="1"/>
              <a:t>Canva</a:t>
            </a:r>
            <a:r>
              <a:rPr lang="sv-SE" sz="1400" dirty="0"/>
              <a:t>: </a:t>
            </a:r>
            <a:r>
              <a:rPr lang="sv-SE" sz="1400" u="sng" dirty="0">
                <a:hlinkClick r:id="rId6">
                  <a:extLst>
                    <a:ext uri="{A12FA001-AC4F-418D-AE19-62706E023703}">
                      <ahyp:hlinkClr xmlns:ahyp="http://schemas.microsoft.com/office/drawing/2018/hyperlinkcolor" val="tx"/>
                    </a:ext>
                  </a:extLst>
                </a:hlinkClick>
              </a:rPr>
              <a:t>https://www.canva.com/</a:t>
            </a:r>
            <a:endParaRPr lang="sv-SE" sz="1400" dirty="0"/>
          </a:p>
          <a:p>
            <a:pPr lvl="1" fontAlgn="base"/>
            <a:r>
              <a:rPr lang="sv-SE" sz="1400" dirty="0" err="1"/>
              <a:t>Padlet</a:t>
            </a:r>
            <a:r>
              <a:rPr lang="sv-SE" sz="1400" dirty="0"/>
              <a:t>: </a:t>
            </a:r>
            <a:r>
              <a:rPr lang="sv-SE" sz="1400" u="sng" dirty="0">
                <a:hlinkClick r:id="rId7">
                  <a:extLst>
                    <a:ext uri="{A12FA001-AC4F-418D-AE19-62706E023703}">
                      <ahyp:hlinkClr xmlns:ahyp="http://schemas.microsoft.com/office/drawing/2018/hyperlinkcolor" val="tx"/>
                    </a:ext>
                  </a:extLst>
                </a:hlinkClick>
              </a:rPr>
              <a:t>https://padlet.com/</a:t>
            </a:r>
            <a:endParaRPr lang="sv-SE" sz="1400" u="sng" dirty="0"/>
          </a:p>
          <a:p>
            <a:pPr lvl="1" fontAlgn="base"/>
            <a:endParaRPr lang="sv-SE" sz="1400" dirty="0"/>
          </a:p>
          <a:p>
            <a:pPr lvl="1" fontAlgn="base"/>
            <a:endParaRPr lang="sv-SE" sz="1400" dirty="0"/>
          </a:p>
          <a:p>
            <a:pPr lvl="1" fontAlgn="base"/>
            <a:endParaRPr lang="sv-SE" sz="1400" dirty="0"/>
          </a:p>
          <a:p>
            <a:pPr lvl="1" fontAlgn="base"/>
            <a:endParaRPr lang="sv-SE" sz="1400" dirty="0"/>
          </a:p>
          <a:p>
            <a:pPr marL="0" indent="0">
              <a:buNone/>
            </a:pPr>
            <a:r>
              <a:rPr lang="sv-SE" b="1" dirty="0">
                <a:solidFill>
                  <a:schemeClr val="tx1"/>
                </a:solidFill>
              </a:rPr>
              <a:t>Lektion 3 Registrering och jämförelse av data</a:t>
            </a:r>
          </a:p>
          <a:p>
            <a:pPr fontAlgn="base">
              <a:buFont typeface="Arial" panose="020B0604020202020204" pitchFamily="34" charset="0"/>
              <a:buChar char="•"/>
            </a:pPr>
            <a:r>
              <a:rPr lang="sv-SE" dirty="0">
                <a:solidFill>
                  <a:schemeClr val="tx1"/>
                </a:solidFill>
              </a:rPr>
              <a:t>Ett nätbaserat verktyg för att presentera beräkningar och pH-värden från olika jordprover. Till exempel följande:</a:t>
            </a:r>
          </a:p>
          <a:p>
            <a:pPr marL="742950" lvl="1" indent="-285750" fontAlgn="base">
              <a:buFont typeface="Arial" panose="020B0604020202020204" pitchFamily="34" charset="0"/>
              <a:buChar char="•"/>
            </a:pPr>
            <a:r>
              <a:rPr lang="sv-SE" sz="1400" dirty="0" err="1"/>
              <a:t>Canva</a:t>
            </a:r>
            <a:r>
              <a:rPr lang="sv-SE" sz="1400" dirty="0"/>
              <a:t>: </a:t>
            </a:r>
            <a:r>
              <a:rPr lang="sv-SE" sz="1400" u="sng" dirty="0">
                <a:hlinkClick r:id="rId6">
                  <a:extLst>
                    <a:ext uri="{A12FA001-AC4F-418D-AE19-62706E023703}">
                      <ahyp:hlinkClr xmlns:ahyp="http://schemas.microsoft.com/office/drawing/2018/hyperlinkcolor" val="tx"/>
                    </a:ext>
                  </a:extLst>
                </a:hlinkClick>
              </a:rPr>
              <a:t>https://www.canva.com/</a:t>
            </a:r>
            <a:endParaRPr lang="sv-SE" sz="1400" dirty="0"/>
          </a:p>
          <a:p>
            <a:pPr marL="742950" lvl="1" indent="-285750" fontAlgn="base">
              <a:buFont typeface="Arial" panose="020B0604020202020204" pitchFamily="34" charset="0"/>
              <a:buChar char="•"/>
            </a:pPr>
            <a:r>
              <a:rPr lang="sv-SE" sz="1400" dirty="0" err="1"/>
              <a:t>Genially</a:t>
            </a:r>
            <a:r>
              <a:rPr lang="sv-SE" sz="1400" dirty="0"/>
              <a:t>: </a:t>
            </a:r>
            <a:r>
              <a:rPr lang="sv-SE" sz="1400" u="sng" dirty="0">
                <a:hlinkClick r:id="rId8">
                  <a:extLst>
                    <a:ext uri="{A12FA001-AC4F-418D-AE19-62706E023703}">
                      <ahyp:hlinkClr xmlns:ahyp="http://schemas.microsoft.com/office/drawing/2018/hyperlinkcolor" val="tx"/>
                    </a:ext>
                  </a:extLst>
                </a:hlinkClick>
              </a:rPr>
              <a:t>https://genially.com/</a:t>
            </a:r>
            <a:endParaRPr lang="sv-SE" sz="1400" dirty="0"/>
          </a:p>
          <a:p>
            <a:pPr marL="0" indent="0">
              <a:buNone/>
            </a:pPr>
            <a:endParaRPr lang="sv-SE" dirty="0">
              <a:solidFill>
                <a:schemeClr val="tx1"/>
              </a:solidFill>
            </a:endParaRPr>
          </a:p>
          <a:p>
            <a:pPr marL="0" indent="0">
              <a:buNone/>
            </a:pPr>
            <a:r>
              <a:rPr lang="sv-SE" b="1" dirty="0">
                <a:solidFill>
                  <a:schemeClr val="tx1"/>
                </a:solidFill>
              </a:rPr>
              <a:t>Lektion 4. Modellering av bakterietillväxt med exponentiella funktioner</a:t>
            </a:r>
          </a:p>
          <a:p>
            <a:pPr fontAlgn="base">
              <a:buFont typeface="Arial" panose="020B0604020202020204" pitchFamily="34" charset="0"/>
              <a:buChar char="•"/>
            </a:pPr>
            <a:r>
              <a:rPr lang="sv-SE" dirty="0">
                <a:solidFill>
                  <a:schemeClr val="tx1"/>
                </a:solidFill>
              </a:rPr>
              <a:t>En kort video med en förklaring av exponentiell tillväxt: </a:t>
            </a:r>
            <a:r>
              <a:rPr lang="sv-SE" u="sng" dirty="0">
                <a:solidFill>
                  <a:schemeClr val="tx1"/>
                </a:solidFill>
                <a:hlinkClick r:id="rId9">
                  <a:extLst>
                    <a:ext uri="{A12FA001-AC4F-418D-AE19-62706E023703}">
                      <ahyp:hlinkClr xmlns:ahyp="http://schemas.microsoft.com/office/drawing/2018/hyperlinkcolor" val="tx"/>
                    </a:ext>
                  </a:extLst>
                </a:hlinkClick>
              </a:rPr>
              <a:t>https://www.youtube.com/watch?v=0BSaMH4hINY</a:t>
            </a:r>
            <a:endParaRPr lang="sv-SE" dirty="0">
              <a:solidFill>
                <a:schemeClr val="tx1"/>
              </a:solidFill>
            </a:endParaRPr>
          </a:p>
          <a:p>
            <a:pPr>
              <a:buFont typeface="Arial" panose="020B0604020202020204" pitchFamily="34" charset="0"/>
              <a:buChar char="•"/>
            </a:pPr>
            <a:r>
              <a:rPr lang="sv-SE" u="sng" dirty="0">
                <a:solidFill>
                  <a:schemeClr val="tx1"/>
                </a:solidFill>
                <a:hlinkClick r:id="rId10">
                  <a:extLst>
                    <a:ext uri="{A12FA001-AC4F-418D-AE19-62706E023703}">
                      <ahyp:hlinkClr xmlns:ahyp="http://schemas.microsoft.com/office/drawing/2018/hyperlinkcolor" val="tx"/>
                    </a:ext>
                  </a:extLst>
                </a:hlinkClick>
              </a:rPr>
              <a:t>https://www.youtube.com/watch?v=Qk33zVR_I48</a:t>
            </a:r>
            <a:endParaRPr lang="sv-SE" dirty="0">
              <a:solidFill>
                <a:schemeClr val="tx1"/>
              </a:solidFill>
            </a:endParaRPr>
          </a:p>
          <a:p>
            <a:pPr fontAlgn="base">
              <a:buFont typeface="Arial" panose="020B0604020202020204" pitchFamily="34" charset="0"/>
              <a:buChar char="•"/>
            </a:pPr>
            <a:r>
              <a:rPr lang="sv-SE" dirty="0">
                <a:solidFill>
                  <a:schemeClr val="tx1"/>
                </a:solidFill>
              </a:rPr>
              <a:t>En kort video som förklarar pH-skalan</a:t>
            </a:r>
          </a:p>
          <a:p>
            <a:pPr>
              <a:buFont typeface="Arial" panose="020B0604020202020204" pitchFamily="34" charset="0"/>
              <a:buChar char="•"/>
            </a:pPr>
            <a:r>
              <a:rPr lang="sv-SE" u="sng" dirty="0">
                <a:solidFill>
                  <a:schemeClr val="tx1"/>
                </a:solidFill>
                <a:hlinkClick r:id="rId11">
                  <a:extLst>
                    <a:ext uri="{A12FA001-AC4F-418D-AE19-62706E023703}">
                      <ahyp:hlinkClr xmlns:ahyp="http://schemas.microsoft.com/office/drawing/2018/hyperlinkcolor" val="tx"/>
                    </a:ext>
                  </a:extLst>
                </a:hlinkClick>
              </a:rPr>
              <a:t>https://www.youtube.com/watch?v=KfWvdSyW6Io</a:t>
            </a:r>
            <a:endParaRPr lang="sv-SE" dirty="0">
              <a:solidFill>
                <a:schemeClr val="tx1"/>
              </a:solidFill>
            </a:endParaRPr>
          </a:p>
          <a:p>
            <a:pPr fontAlgn="base">
              <a:buFont typeface="Arial" panose="020B0604020202020204" pitchFamily="34" charset="0"/>
              <a:buChar char="•"/>
            </a:pPr>
            <a:r>
              <a:rPr lang="sv-SE" dirty="0">
                <a:solidFill>
                  <a:schemeClr val="tx1"/>
                </a:solidFill>
              </a:rPr>
              <a:t>Google </a:t>
            </a:r>
            <a:r>
              <a:rPr lang="sv-SE" dirty="0" err="1">
                <a:solidFill>
                  <a:schemeClr val="tx1"/>
                </a:solidFill>
              </a:rPr>
              <a:t>Sheets</a:t>
            </a:r>
            <a:r>
              <a:rPr lang="sv-SE" dirty="0">
                <a:solidFill>
                  <a:schemeClr val="tx1"/>
                </a:solidFill>
              </a:rPr>
              <a:t> eller Microsoft Excel: För att anteckna information, göra beräkningar och skapa diagram för att analysera jordens sammansättning, mikrobiell aktivitet och plantornas tillväxt.</a:t>
            </a:r>
          </a:p>
          <a:p>
            <a:pPr>
              <a:buFont typeface="Arial" panose="020B0604020202020204" pitchFamily="34" charset="0"/>
              <a:buChar char="•"/>
            </a:pPr>
            <a:r>
              <a:rPr lang="sv-SE" dirty="0" err="1">
                <a:solidFill>
                  <a:schemeClr val="tx1"/>
                </a:solidFill>
              </a:rPr>
              <a:t>PhET</a:t>
            </a:r>
            <a:r>
              <a:rPr lang="sv-SE" dirty="0">
                <a:solidFill>
                  <a:schemeClr val="tx1"/>
                </a:solidFill>
              </a:rPr>
              <a:t> interaktiva simuleringar: Simuleringar av ämnen som pH-nivåer och miljövetenskap som kan fungera som komplement till övningarna </a:t>
            </a:r>
            <a:r>
              <a:rPr lang="sv-SE" u="sng" dirty="0">
                <a:solidFill>
                  <a:schemeClr val="tx1"/>
                </a:solidFill>
                <a:hlinkClick r:id="rId12">
                  <a:extLst>
                    <a:ext uri="{A12FA001-AC4F-418D-AE19-62706E023703}">
                      <ahyp:hlinkClr xmlns:ahyp="http://schemas.microsoft.com/office/drawing/2018/hyperlinkcolor" val="tx"/>
                    </a:ext>
                  </a:extLst>
                </a:hlinkClick>
              </a:rPr>
              <a:t>https://phet.colorado.edu/en/simulations/ph-scale</a:t>
            </a:r>
            <a:endParaRPr lang="sv-SE" dirty="0">
              <a:solidFill>
                <a:schemeClr val="tx1"/>
              </a:solidFill>
            </a:endParaRPr>
          </a:p>
        </p:txBody>
      </p:sp>
    </p:spTree>
    <p:extLst>
      <p:ext uri="{BB962C8B-B14F-4D97-AF65-F5344CB8AC3E}">
        <p14:creationId xmlns:p14="http://schemas.microsoft.com/office/powerpoint/2010/main" val="1081571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AAF4548-B9A5-3A47-E6C1-60949C28E7EF}"/>
              </a:ext>
            </a:extLst>
          </p:cNvPr>
          <p:cNvSpPr txBox="1"/>
          <p:nvPr/>
        </p:nvSpPr>
        <p:spPr>
          <a:xfrm>
            <a:off x="597311" y="809497"/>
            <a:ext cx="11262611" cy="769441"/>
          </a:xfrm>
          <a:prstGeom prst="rect">
            <a:avLst/>
          </a:prstGeom>
          <a:noFill/>
        </p:spPr>
        <p:txBody>
          <a:bodyPr wrap="square" rtlCol="0">
            <a:spAutoFit/>
          </a:bodyPr>
          <a:lstStyle/>
          <a:p>
            <a:r>
              <a:rPr lang="es-ES" sz="4400" dirty="0">
                <a:latin typeface="Bebas Neue Regular" panose="020B0606020202050201" pitchFamily="34" charset="0"/>
              </a:rPr>
              <a:t>Extra </a:t>
            </a:r>
            <a:r>
              <a:rPr lang="es-ES" sz="4400" dirty="0" err="1">
                <a:latin typeface="Bebas Neue Regular" panose="020B0606020202050201" pitchFamily="34" charset="0"/>
              </a:rPr>
              <a:t>länk</a:t>
            </a:r>
            <a:r>
              <a:rPr lang="es-ES" sz="4400" dirty="0">
                <a:latin typeface="Bebas Neue Regular" panose="020B0606020202050201" pitchFamily="34" charset="0"/>
              </a:rPr>
              <a:t>: </a:t>
            </a:r>
            <a:r>
              <a:rPr lang="es-ES" sz="4400" dirty="0" err="1">
                <a:latin typeface="Bebas Neue Regular" panose="020B0606020202050201" pitchFamily="34" charset="0"/>
              </a:rPr>
              <a:t>Simulera</a:t>
            </a:r>
            <a:r>
              <a:rPr lang="es-ES" sz="4400" dirty="0">
                <a:latin typeface="Bebas Neue Regular" panose="020B0606020202050201" pitchFamily="34" charset="0"/>
              </a:rPr>
              <a:t> </a:t>
            </a:r>
            <a:r>
              <a:rPr lang="es-ES" sz="6600" baseline="-25000" dirty="0">
                <a:latin typeface="Bebas Neue Regular" panose="020B0606020202050201" pitchFamily="34" charset="0"/>
              </a:rPr>
              <a:t>p</a:t>
            </a:r>
            <a:r>
              <a:rPr lang="es-ES" sz="4400" dirty="0">
                <a:latin typeface="Bebas Neue Regular" panose="020B0606020202050201" pitchFamily="34" charset="0"/>
              </a:rPr>
              <a:t>H-</a:t>
            </a:r>
            <a:r>
              <a:rPr lang="es-ES" sz="4400" dirty="0" err="1">
                <a:latin typeface="Bebas Neue Regular" panose="020B0606020202050201" pitchFamily="34" charset="0"/>
              </a:rPr>
              <a:t>värde</a:t>
            </a:r>
            <a:r>
              <a:rPr lang="es-ES" sz="4400" dirty="0">
                <a:latin typeface="Bebas Neue Regular" panose="020B0606020202050201" pitchFamily="34" charset="0"/>
              </a:rPr>
              <a:t> </a:t>
            </a:r>
            <a:r>
              <a:rPr lang="es-ES" sz="4400" dirty="0" err="1">
                <a:latin typeface="Bebas Neue Regular" panose="020B0606020202050201" pitchFamily="34" charset="0"/>
              </a:rPr>
              <a:t>för</a:t>
            </a:r>
            <a:r>
              <a:rPr lang="es-ES" sz="4400" dirty="0">
                <a:latin typeface="Bebas Neue Regular" panose="020B0606020202050201" pitchFamily="34" charset="0"/>
              </a:rPr>
              <a:t> </a:t>
            </a:r>
            <a:r>
              <a:rPr lang="es-ES" sz="4400" dirty="0" err="1">
                <a:latin typeface="Bebas Neue Regular" panose="020B0606020202050201" pitchFamily="34" charset="0"/>
              </a:rPr>
              <a:t>olika</a:t>
            </a:r>
            <a:r>
              <a:rPr lang="es-ES" sz="4400" dirty="0">
                <a:latin typeface="Bebas Neue Regular" panose="020B0606020202050201" pitchFamily="34" charset="0"/>
              </a:rPr>
              <a:t> </a:t>
            </a:r>
            <a:r>
              <a:rPr lang="es-ES" sz="4400" dirty="0" err="1">
                <a:latin typeface="Bebas Neue Regular" panose="020B0606020202050201" pitchFamily="34" charset="0"/>
              </a:rPr>
              <a:t>vätskor</a:t>
            </a:r>
            <a:r>
              <a:rPr lang="es-ES" sz="4400" dirty="0">
                <a:latin typeface="Bebas Neue Regular" panose="020B0606020202050201" pitchFamily="34" charset="0"/>
              </a:rPr>
              <a:t> </a:t>
            </a:r>
          </a:p>
        </p:txBody>
      </p:sp>
      <p:pic>
        <p:nvPicPr>
          <p:cNvPr id="11" name="Gráfico 10">
            <a:extLst>
              <a:ext uri="{FF2B5EF4-FFF2-40B4-BE49-F238E27FC236}">
                <a16:creationId xmlns:a16="http://schemas.microsoft.com/office/drawing/2014/main" id="{38540A3E-64D9-C226-3F23-C40DE47955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7712938-6268-9B06-54D1-DE0C03F58F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26C7082-54A1-C6C2-FB9E-DF73812EA1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6827A75-F081-C365-2362-B1541D04A9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8" name="textruta 7">
            <a:extLst>
              <a:ext uri="{FF2B5EF4-FFF2-40B4-BE49-F238E27FC236}">
                <a16:creationId xmlns:a16="http://schemas.microsoft.com/office/drawing/2014/main" id="{A5027B8B-C3E9-276E-E8A7-38FEC532101C}"/>
              </a:ext>
            </a:extLst>
          </p:cNvPr>
          <p:cNvSpPr txBox="1"/>
          <p:nvPr/>
        </p:nvSpPr>
        <p:spPr>
          <a:xfrm>
            <a:off x="597311" y="1727260"/>
            <a:ext cx="6097978" cy="369332"/>
          </a:xfrm>
          <a:prstGeom prst="rect">
            <a:avLst/>
          </a:prstGeom>
          <a:noFill/>
        </p:spPr>
        <p:txBody>
          <a:bodyPr wrap="square">
            <a:spAutoFit/>
          </a:bodyPr>
          <a:lstStyle/>
          <a:p>
            <a:r>
              <a:rPr lang="sv-SE" sz="1800" b="0" i="0" u="sng" strike="noStrike" dirty="0">
                <a:solidFill>
                  <a:srgbClr val="0000FF"/>
                </a:solidFill>
                <a:effectLst/>
                <a:latin typeface="Poppins" pitchFamily="2" charset="77"/>
                <a:hlinkClick r:id="rId10"/>
              </a:rPr>
              <a:t>https://phet.colorado.edu/en/simulations/ph-scale</a:t>
            </a:r>
            <a:endParaRPr lang="sv-SE" dirty="0"/>
          </a:p>
        </p:txBody>
      </p:sp>
      <p:pic>
        <p:nvPicPr>
          <p:cNvPr id="10" name="Bildobjekt 9" descr="En bild som visar text, skärmbild, diagram, design&#10;&#10;AI-genererat innehåll kan vara felaktigt.">
            <a:extLst>
              <a:ext uri="{FF2B5EF4-FFF2-40B4-BE49-F238E27FC236}">
                <a16:creationId xmlns:a16="http://schemas.microsoft.com/office/drawing/2014/main" id="{5EAC131E-B1B6-FA78-9D88-46B27CF198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133" y="2397727"/>
            <a:ext cx="7772400" cy="3888848"/>
          </a:xfrm>
          <a:prstGeom prst="rect">
            <a:avLst/>
          </a:prstGeom>
        </p:spPr>
      </p:pic>
    </p:spTree>
    <p:extLst>
      <p:ext uri="{BB962C8B-B14F-4D97-AF65-F5344CB8AC3E}">
        <p14:creationId xmlns:p14="http://schemas.microsoft.com/office/powerpoint/2010/main" val="1335480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80675-F905-4049-46F0-63E52F26816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8381F9A-5904-A672-FAFE-84507F8FE746}"/>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a:latin typeface="Bebas Neue Regular" panose="020B0606020202050201" pitchFamily="34" charset="0"/>
              </a:rPr>
              <a:t>Den </a:t>
            </a:r>
            <a:r>
              <a:rPr lang="es-ES" sz="4000" dirty="0" err="1">
                <a:latin typeface="Bebas Neue Regular" panose="020B0606020202050201" pitchFamily="34" charset="0"/>
              </a:rPr>
              <a:t>pedagogiska</a:t>
            </a:r>
            <a:r>
              <a:rPr lang="es-ES" sz="4000" dirty="0">
                <a:latin typeface="Bebas Neue Regular" panose="020B0606020202050201" pitchFamily="34" charset="0"/>
              </a:rPr>
              <a:t> </a:t>
            </a:r>
            <a:r>
              <a:rPr lang="es-ES" sz="4000" dirty="0" err="1">
                <a:latin typeface="Bebas Neue Regular" panose="020B0606020202050201" pitchFamily="34" charset="0"/>
              </a:rPr>
              <a:t>modellen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CDDCBF48-B7C8-9FC5-3E4A-B290376F817A}"/>
              </a:ext>
            </a:extLst>
          </p:cNvPr>
          <p:cNvSpPr txBox="1"/>
          <p:nvPr/>
        </p:nvSpPr>
        <p:spPr>
          <a:xfrm>
            <a:off x="597312" y="1307865"/>
            <a:ext cx="10515599" cy="228524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t>I </a:t>
            </a:r>
            <a:r>
              <a:rPr lang="sv-SE" u="sng" dirty="0">
                <a:hlinkClick r:id="rId2"/>
              </a:rPr>
              <a:t>LOESS</a:t>
            </a:r>
            <a:r>
              <a:rPr lang="sv-SE" dirty="0"/>
              <a:t> får eleverna lära sig om </a:t>
            </a:r>
            <a:r>
              <a:rPr lang="sv-SE" dirty="0" err="1"/>
              <a:t>jordhälsa</a:t>
            </a:r>
            <a:r>
              <a:rPr lang="sv-SE" dirty="0"/>
              <a:t> med hjälp av integrerad undervisning i STEM-ämnen, som genomförs via </a:t>
            </a:r>
            <a:r>
              <a:rPr lang="sv-SE" u="sng" dirty="0">
                <a:hlinkClick r:id="rId3"/>
              </a:rPr>
              <a:t>Biology Science Curriculum Study (BSCS) 5E Instructional Model</a:t>
            </a:r>
            <a:r>
              <a:rPr lang="sv-SE" dirty="0"/>
              <a:t> från </a:t>
            </a:r>
            <a:r>
              <a:rPr lang="sv-SE" dirty="0" err="1"/>
              <a:t>Bybee</a:t>
            </a:r>
            <a:r>
              <a:rPr lang="sv-SE" dirty="0"/>
              <a:t> med kollegor (</a:t>
            </a:r>
            <a:r>
              <a:rPr lang="sv-SE" dirty="0" err="1"/>
              <a:t>Bybee</a:t>
            </a:r>
            <a:r>
              <a:rPr lang="sv-SE" dirty="0"/>
              <a:t> et al. 2006) och innovativa </a:t>
            </a:r>
            <a:r>
              <a:rPr lang="sv-SE" u="sng" dirty="0">
                <a:hlinkClick r:id="rId4"/>
              </a:rPr>
              <a:t>pedagogiska metoder</a:t>
            </a:r>
            <a:r>
              <a:rPr lang="sv-SE" dirty="0"/>
              <a:t> (problembaserat lärande, forskningsbaserat lärande, </a:t>
            </a:r>
            <a:r>
              <a:rPr lang="sv-SE" dirty="0" err="1"/>
              <a:t>etc</a:t>
            </a:r>
            <a:r>
              <a:rPr lang="sv-SE" dirty="0"/>
              <a:t>).</a:t>
            </a:r>
          </a:p>
          <a:p>
            <a:pPr marL="0" indent="0">
              <a:buNone/>
            </a:pPr>
            <a:endParaRPr lang="sv-SE" dirty="0"/>
          </a:p>
          <a:p>
            <a:pPr marL="0" indent="0">
              <a:buNone/>
            </a:pPr>
            <a:r>
              <a:rPr lang="sv-SE" dirty="0"/>
              <a:t>Läs mer om modellen och lektionsupplägget här: </a:t>
            </a:r>
            <a:br>
              <a:rPr lang="sv-SE" dirty="0"/>
            </a:br>
            <a:r>
              <a:rPr lang="sv-SE" dirty="0">
                <a:hlinkClick r:id="rId5"/>
              </a:rPr>
              <a:t>https://loess-project.eu/wp-content/uploads/2025/05/LOESS-LS-Life-beneath-V10-sv.pdf</a:t>
            </a:r>
            <a:endParaRPr lang="sv-SE" dirty="0"/>
          </a:p>
          <a:p>
            <a:pPr marL="0" indent="0">
              <a:buNone/>
            </a:pPr>
            <a:endParaRPr lang="sv-SE" dirty="0">
              <a:solidFill>
                <a:schemeClr val="tx1"/>
              </a:solidFill>
            </a:endParaRPr>
          </a:p>
          <a:p>
            <a:pPr marL="0" indent="0">
              <a:buNone/>
            </a:pPr>
            <a:endParaRPr lang="ca-ES" dirty="0">
              <a:solidFill>
                <a:schemeClr val="tx1"/>
              </a:solidFill>
            </a:endParaRPr>
          </a:p>
        </p:txBody>
      </p:sp>
    </p:spTree>
    <p:extLst>
      <p:ext uri="{BB962C8B-B14F-4D97-AF65-F5344CB8AC3E}">
        <p14:creationId xmlns:p14="http://schemas.microsoft.com/office/powerpoint/2010/main" val="490383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B2FFAAE3-9F13-A9FA-D665-762B060B5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178159"/>
            <a:ext cx="12195662" cy="8130441"/>
          </a:xfrm>
          <a:prstGeom prst="rect">
            <a:avLst/>
          </a:prstGeom>
        </p:spPr>
      </p:pic>
      <p:sp>
        <p:nvSpPr>
          <p:cNvPr id="2" name="CuadroTexto 1">
            <a:extLst>
              <a:ext uri="{FF2B5EF4-FFF2-40B4-BE49-F238E27FC236}">
                <a16:creationId xmlns:a16="http://schemas.microsoft.com/office/drawing/2014/main" id="{835F88EB-07B9-0B92-7B74-B08198FC78FE}"/>
              </a:ext>
            </a:extLst>
          </p:cNvPr>
          <p:cNvSpPr txBox="1"/>
          <p:nvPr/>
        </p:nvSpPr>
        <p:spPr>
          <a:xfrm>
            <a:off x="5339973" y="3855599"/>
            <a:ext cx="1512053" cy="276999"/>
          </a:xfrm>
          <a:prstGeom prst="rect">
            <a:avLst/>
          </a:prstGeom>
          <a:noFill/>
        </p:spPr>
        <p:txBody>
          <a:bodyPr wrap="square">
            <a:spAutoFit/>
          </a:bodyPr>
          <a:lstStyle/>
          <a:p>
            <a:pPr algn="ctr"/>
            <a:r>
              <a:rPr lang="es-ES" sz="1200" b="1" dirty="0">
                <a:solidFill>
                  <a:schemeClr val="bg1"/>
                </a:solidFill>
                <a:latin typeface="Poppins" panose="00000500000000000000" pitchFamily="50" charset="0"/>
                <a:cs typeface="Poppins" panose="00000500000000000000" pitchFamily="50" charset="0"/>
              </a:rPr>
              <a:t>loess-</a:t>
            </a:r>
            <a:r>
              <a:rPr lang="es-ES" sz="1200" b="1" dirty="0" err="1">
                <a:solidFill>
                  <a:schemeClr val="bg1"/>
                </a:solidFill>
                <a:latin typeface="Poppins" panose="00000500000000000000" pitchFamily="50" charset="0"/>
                <a:cs typeface="Poppins" panose="00000500000000000000" pitchFamily="50" charset="0"/>
              </a:rPr>
              <a:t>project.eu</a:t>
            </a:r>
            <a:endParaRPr lang="es-ES" sz="1200" b="1" dirty="0">
              <a:solidFill>
                <a:schemeClr val="bg1"/>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55995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383F-7B69-2EC8-9BC7-4EAC0F31447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2F612BD-0E66-3C8D-53BA-8CEDE5EC92ED}"/>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(15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8E99DCBB-2C97-D645-B251-3F1F5FD2CFEF}"/>
              </a:ext>
            </a:extLst>
          </p:cNvPr>
          <p:cNvSpPr txBox="1"/>
          <p:nvPr/>
        </p:nvSpPr>
        <p:spPr>
          <a:xfrm>
            <a:off x="597312"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a:solidFill>
                  <a:schemeClr val="tx1"/>
                </a:solidFill>
              </a:rPr>
              <a:t> </a:t>
            </a:r>
            <a:r>
              <a:rPr lang="ca-ES" sz="2000" b="1" dirty="0" err="1">
                <a:solidFill>
                  <a:schemeClr val="tx1"/>
                </a:solidFill>
              </a:rPr>
              <a:t>Vad</a:t>
            </a:r>
            <a:r>
              <a:rPr lang="ca-ES" sz="2000" b="1" dirty="0">
                <a:solidFill>
                  <a:schemeClr val="tx1"/>
                </a:solidFill>
              </a:rPr>
              <a:t> </a:t>
            </a:r>
            <a:r>
              <a:rPr lang="ca-ES" sz="2000" b="1" dirty="0" err="1">
                <a:solidFill>
                  <a:schemeClr val="tx1"/>
                </a:solidFill>
              </a:rPr>
              <a:t>är</a:t>
            </a:r>
            <a:r>
              <a:rPr lang="ca-ES" sz="2000" b="1" dirty="0">
                <a:solidFill>
                  <a:schemeClr val="tx1"/>
                </a:solidFill>
              </a:rPr>
              <a:t> </a:t>
            </a:r>
            <a:r>
              <a:rPr lang="ca-ES" sz="2000" b="1" dirty="0" err="1">
                <a:solidFill>
                  <a:schemeClr val="tx1"/>
                </a:solidFill>
              </a:rPr>
              <a:t>jordhälsa</a:t>
            </a:r>
            <a:r>
              <a:rPr lang="ca-ES" sz="2000" b="1" dirty="0">
                <a:solidFill>
                  <a:schemeClr val="tx1"/>
                </a:solidFill>
              </a:rPr>
              <a:t>?</a:t>
            </a:r>
          </a:p>
          <a:p>
            <a:pPr marL="0" indent="0">
              <a:buNone/>
            </a:pPr>
            <a:r>
              <a:rPr lang="ca-ES" sz="2000" dirty="0">
                <a:solidFill>
                  <a:schemeClr val="tx1"/>
                </a:solidFill>
              </a:rPr>
              <a:t>a) </a:t>
            </a:r>
            <a:r>
              <a:rPr lang="ca-ES" sz="2000" dirty="0" err="1">
                <a:solidFill>
                  <a:schemeClr val="tx1"/>
                </a:solidFill>
              </a:rPr>
              <a:t>Jordars</a:t>
            </a:r>
            <a:r>
              <a:rPr lang="ca-ES" sz="2000" dirty="0">
                <a:solidFill>
                  <a:schemeClr val="tx1"/>
                </a:solidFill>
              </a:rPr>
              <a:t> status </a:t>
            </a:r>
            <a:r>
              <a:rPr lang="ca-ES" sz="2000" dirty="0" err="1">
                <a:solidFill>
                  <a:schemeClr val="tx1"/>
                </a:solidFill>
              </a:rPr>
              <a:t>sett</a:t>
            </a:r>
            <a:r>
              <a:rPr lang="ca-ES" sz="2000" dirty="0">
                <a:solidFill>
                  <a:schemeClr val="tx1"/>
                </a:solidFill>
              </a:rPr>
              <a:t> till </a:t>
            </a:r>
            <a:r>
              <a:rPr lang="ca-ES" sz="2000" dirty="0" err="1">
                <a:solidFill>
                  <a:schemeClr val="tx1"/>
                </a:solidFill>
              </a:rPr>
              <a:t>textur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färg</a:t>
            </a:r>
            <a:endParaRPr lang="ca-ES" sz="2000" dirty="0">
              <a:solidFill>
                <a:schemeClr val="tx1"/>
              </a:solidFill>
            </a:endParaRPr>
          </a:p>
          <a:p>
            <a:pPr marL="0" indent="0">
              <a:buNone/>
            </a:pPr>
            <a:r>
              <a:rPr lang="ca-ES" sz="2000" dirty="0">
                <a:solidFill>
                  <a:schemeClr val="tx1"/>
                </a:solidFill>
              </a:rPr>
              <a:t>b) </a:t>
            </a:r>
            <a:r>
              <a:rPr lang="ca-ES" sz="2000" dirty="0" err="1">
                <a:solidFill>
                  <a:schemeClr val="tx1"/>
                </a:solidFill>
              </a:rPr>
              <a:t>Jordars</a:t>
            </a:r>
            <a:r>
              <a:rPr lang="ca-ES" sz="2000" dirty="0">
                <a:solidFill>
                  <a:schemeClr val="tx1"/>
                </a:solidFill>
              </a:rPr>
              <a:t> </a:t>
            </a:r>
            <a:r>
              <a:rPr lang="ca-ES" sz="2000" dirty="0" err="1">
                <a:solidFill>
                  <a:schemeClr val="tx1"/>
                </a:solidFill>
              </a:rPr>
              <a:t>förmåga</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främja</a:t>
            </a:r>
            <a:r>
              <a:rPr lang="ca-ES" sz="2000" dirty="0">
                <a:solidFill>
                  <a:schemeClr val="tx1"/>
                </a:solidFill>
              </a:rPr>
              <a:t> </a:t>
            </a:r>
            <a:r>
              <a:rPr lang="ca-ES" sz="2000" dirty="0" err="1">
                <a:solidFill>
                  <a:schemeClr val="tx1"/>
                </a:solidFill>
              </a:rPr>
              <a:t>plantornas</a:t>
            </a:r>
            <a:r>
              <a:rPr lang="ca-ES" sz="2000" dirty="0">
                <a:solidFill>
                  <a:schemeClr val="tx1"/>
                </a:solidFill>
              </a:rPr>
              <a:t> </a:t>
            </a:r>
            <a:r>
              <a:rPr lang="ca-ES" sz="2000" dirty="0" err="1">
                <a:solidFill>
                  <a:schemeClr val="tx1"/>
                </a:solidFill>
              </a:rPr>
              <a:t>tillväxt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upprätthålla</a:t>
            </a:r>
            <a:r>
              <a:rPr lang="ca-ES" sz="2000" dirty="0">
                <a:solidFill>
                  <a:schemeClr val="tx1"/>
                </a:solidFill>
              </a:rPr>
              <a:t> </a:t>
            </a:r>
            <a:r>
              <a:rPr lang="ca-ES" sz="2000" dirty="0" err="1">
                <a:solidFill>
                  <a:schemeClr val="tx1"/>
                </a:solidFill>
              </a:rPr>
              <a:t>funktioner</a:t>
            </a:r>
            <a:r>
              <a:rPr lang="ca-ES" sz="2000" dirty="0">
                <a:solidFill>
                  <a:schemeClr val="tx1"/>
                </a:solidFill>
              </a:rPr>
              <a:t> i </a:t>
            </a:r>
            <a:r>
              <a:rPr lang="ca-ES" sz="2000" dirty="0" err="1">
                <a:solidFill>
                  <a:schemeClr val="tx1"/>
                </a:solidFill>
              </a:rPr>
              <a:t>ekosystemet</a:t>
            </a:r>
            <a:endParaRPr lang="ca-ES" sz="2000" dirty="0">
              <a:solidFill>
                <a:schemeClr val="tx1"/>
              </a:solidFill>
            </a:endParaRPr>
          </a:p>
          <a:p>
            <a:pPr marL="0" indent="0">
              <a:buNone/>
            </a:pPr>
            <a:r>
              <a:rPr lang="ca-ES" sz="2000" dirty="0">
                <a:solidFill>
                  <a:schemeClr val="tx1"/>
                </a:solidFill>
              </a:rPr>
              <a:t>c) </a:t>
            </a:r>
            <a:r>
              <a:rPr lang="ca-ES" sz="2000" dirty="0" err="1">
                <a:solidFill>
                  <a:schemeClr val="tx1"/>
                </a:solidFill>
              </a:rPr>
              <a:t>Graden</a:t>
            </a:r>
            <a:r>
              <a:rPr lang="ca-ES" sz="2000" dirty="0">
                <a:solidFill>
                  <a:schemeClr val="tx1"/>
                </a:solidFill>
              </a:rPr>
              <a:t> av </a:t>
            </a:r>
            <a:r>
              <a:rPr lang="ca-ES" sz="2000" dirty="0" err="1">
                <a:solidFill>
                  <a:schemeClr val="tx1"/>
                </a:solidFill>
              </a:rPr>
              <a:t>markföroreningar</a:t>
            </a:r>
            <a:endParaRPr lang="ca-ES" sz="2000" dirty="0">
              <a:solidFill>
                <a:schemeClr val="tx1"/>
              </a:solidFill>
            </a:endParaRPr>
          </a:p>
        </p:txBody>
      </p:sp>
      <p:pic>
        <p:nvPicPr>
          <p:cNvPr id="11" name="Gráfico 10">
            <a:extLst>
              <a:ext uri="{FF2B5EF4-FFF2-40B4-BE49-F238E27FC236}">
                <a16:creationId xmlns:a16="http://schemas.microsoft.com/office/drawing/2014/main" id="{06A50677-5752-9F01-FB85-B9240F5BB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10B353E-D458-E310-9277-A9F721A75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3B0CB5B-7546-928E-6B33-30289C4E2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EDA7966-ECEB-FC49-B877-04472743D6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79993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4ABE-14FA-20CC-31A9-1BF5872C244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3FD82D4-9A6D-A1FD-A2C5-ED8E775F8D4A}"/>
              </a:ext>
            </a:extLst>
          </p:cNvPr>
          <p:cNvSpPr txBox="1"/>
          <p:nvPr/>
        </p:nvSpPr>
        <p:spPr>
          <a:xfrm>
            <a:off x="597312" y="809497"/>
            <a:ext cx="7613038" cy="2123658"/>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Gissa</a:t>
            </a:r>
            <a:endParaRPr lang="es-ES" sz="4400" dirty="0">
              <a:latin typeface="Bebas Neue Regular" panose="020B0606020202050201" pitchFamily="34" charset="0"/>
            </a:endParaRPr>
          </a:p>
          <a:p>
            <a:endParaRPr lang="es-ES" sz="4400" dirty="0">
              <a:latin typeface="Bebas Neue Regular" panose="020B0606020202050201" pitchFamily="34" charset="0"/>
            </a:endParaRPr>
          </a:p>
          <a:p>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F27ED5F1-0B3B-63FB-2821-BD4338BC2569}"/>
              </a:ext>
            </a:extLst>
          </p:cNvPr>
          <p:cNvSpPr txBox="1"/>
          <p:nvPr/>
        </p:nvSpPr>
        <p:spPr>
          <a:xfrm>
            <a:off x="597312" y="1678620"/>
            <a:ext cx="10515599" cy="190052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a:solidFill>
                  <a:schemeClr val="tx1"/>
                </a:solidFill>
              </a:rPr>
              <a:t> </a:t>
            </a:r>
            <a:r>
              <a:rPr lang="ca-ES" sz="2000" b="1" dirty="0" err="1">
                <a:solidFill>
                  <a:schemeClr val="tx1"/>
                </a:solidFill>
              </a:rPr>
              <a:t>Vad</a:t>
            </a:r>
            <a:r>
              <a:rPr lang="ca-ES" sz="2000" b="1" dirty="0">
                <a:solidFill>
                  <a:schemeClr val="tx1"/>
                </a:solidFill>
              </a:rPr>
              <a:t> </a:t>
            </a:r>
            <a:r>
              <a:rPr lang="ca-ES" sz="2000" b="1" dirty="0" err="1">
                <a:solidFill>
                  <a:schemeClr val="tx1"/>
                </a:solidFill>
              </a:rPr>
              <a:t>är</a:t>
            </a:r>
            <a:r>
              <a:rPr lang="ca-ES" sz="2000" b="1" dirty="0">
                <a:solidFill>
                  <a:schemeClr val="tx1"/>
                </a:solidFill>
              </a:rPr>
              <a:t> </a:t>
            </a:r>
            <a:r>
              <a:rPr lang="ca-ES" sz="2000" b="1" dirty="0" err="1">
                <a:solidFill>
                  <a:schemeClr val="tx1"/>
                </a:solidFill>
              </a:rPr>
              <a:t>jordhälsa</a:t>
            </a:r>
            <a:r>
              <a:rPr lang="ca-ES" sz="2000" b="1" dirty="0">
                <a:solidFill>
                  <a:schemeClr val="tx1"/>
                </a:solidFill>
              </a:rPr>
              <a:t>?</a:t>
            </a:r>
          </a:p>
          <a:p>
            <a:pPr marL="0" indent="0">
              <a:buNone/>
            </a:pPr>
            <a:endParaRPr lang="ca-ES" sz="2000" dirty="0">
              <a:solidFill>
                <a:schemeClr val="tx1"/>
              </a:solidFill>
            </a:endParaRPr>
          </a:p>
          <a:p>
            <a:pPr marL="0" indent="0">
              <a:buNone/>
            </a:pPr>
            <a:r>
              <a:rPr lang="ca-ES" sz="2000" dirty="0">
                <a:solidFill>
                  <a:schemeClr val="tx1"/>
                </a:solidFill>
              </a:rPr>
              <a:t>b) </a:t>
            </a:r>
            <a:r>
              <a:rPr lang="ca-ES" sz="2000" dirty="0" err="1">
                <a:solidFill>
                  <a:schemeClr val="tx1"/>
                </a:solidFill>
              </a:rPr>
              <a:t>Jordars</a:t>
            </a:r>
            <a:r>
              <a:rPr lang="ca-ES" sz="2000" dirty="0">
                <a:solidFill>
                  <a:schemeClr val="tx1"/>
                </a:solidFill>
              </a:rPr>
              <a:t> </a:t>
            </a:r>
            <a:r>
              <a:rPr lang="ca-ES" sz="2000" dirty="0" err="1">
                <a:solidFill>
                  <a:schemeClr val="tx1"/>
                </a:solidFill>
              </a:rPr>
              <a:t>förmåga</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främja</a:t>
            </a:r>
            <a:r>
              <a:rPr lang="ca-ES" sz="2000" dirty="0">
                <a:solidFill>
                  <a:schemeClr val="tx1"/>
                </a:solidFill>
              </a:rPr>
              <a:t> </a:t>
            </a:r>
            <a:r>
              <a:rPr lang="ca-ES" sz="2000" dirty="0" err="1">
                <a:solidFill>
                  <a:schemeClr val="tx1"/>
                </a:solidFill>
              </a:rPr>
              <a:t>plantornas</a:t>
            </a:r>
            <a:r>
              <a:rPr lang="ca-ES" sz="2000" dirty="0">
                <a:solidFill>
                  <a:schemeClr val="tx1"/>
                </a:solidFill>
              </a:rPr>
              <a:t> </a:t>
            </a:r>
            <a:r>
              <a:rPr lang="ca-ES" sz="2000" dirty="0" err="1">
                <a:solidFill>
                  <a:schemeClr val="tx1"/>
                </a:solidFill>
              </a:rPr>
              <a:t>tillväxt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upprätthålla</a:t>
            </a:r>
            <a:r>
              <a:rPr lang="ca-ES" sz="2000" dirty="0">
                <a:solidFill>
                  <a:schemeClr val="tx1"/>
                </a:solidFill>
              </a:rPr>
              <a:t> </a:t>
            </a:r>
            <a:r>
              <a:rPr lang="ca-ES" sz="2000" dirty="0" err="1">
                <a:solidFill>
                  <a:schemeClr val="tx1"/>
                </a:solidFill>
              </a:rPr>
              <a:t>funktioner</a:t>
            </a:r>
            <a:r>
              <a:rPr lang="ca-ES" sz="2000" dirty="0">
                <a:solidFill>
                  <a:schemeClr val="tx1"/>
                </a:solidFill>
              </a:rPr>
              <a:t> i </a:t>
            </a:r>
            <a:r>
              <a:rPr lang="ca-ES" sz="2000" dirty="0" err="1">
                <a:solidFill>
                  <a:schemeClr val="tx1"/>
                </a:solidFill>
              </a:rPr>
              <a:t>ekosystemet</a:t>
            </a:r>
            <a:endParaRPr lang="ca-ES" sz="2000" dirty="0">
              <a:solidFill>
                <a:schemeClr val="tx1"/>
              </a:solidFill>
            </a:endParaRPr>
          </a:p>
        </p:txBody>
      </p:sp>
      <p:pic>
        <p:nvPicPr>
          <p:cNvPr id="11" name="Gráfico 10">
            <a:extLst>
              <a:ext uri="{FF2B5EF4-FFF2-40B4-BE49-F238E27FC236}">
                <a16:creationId xmlns:a16="http://schemas.microsoft.com/office/drawing/2014/main" id="{EF59ABB0-EA57-09D8-9331-42A4C48193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126ED66-D64E-1A25-54E1-1E4842BD83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337039-D958-6F20-798F-B0BB3951DB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FCFD3E7-D070-F567-239D-005EBCF9B5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88335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32A7-D98F-5860-CDC3-B22C5B92817C}"/>
            </a:ext>
          </a:extLst>
        </p:cNvPr>
        <p:cNvGrpSpPr/>
        <p:nvPr/>
      </p:nvGrpSpPr>
      <p:grpSpPr>
        <a:xfrm>
          <a:off x="0" y="0"/>
          <a:ext cx="0" cy="0"/>
          <a:chOff x="0" y="0"/>
          <a:chExt cx="0" cy="0"/>
        </a:xfrm>
      </p:grpSpPr>
      <p:pic>
        <p:nvPicPr>
          <p:cNvPr id="3" name="Bildobjekt 2" descr="En bild som visar person, inomhus, växt, hålla&#10;&#10;AI-genererat innehåll kan vara felaktigt.">
            <a:extLst>
              <a:ext uri="{FF2B5EF4-FFF2-40B4-BE49-F238E27FC236}">
                <a16:creationId xmlns:a16="http://schemas.microsoft.com/office/drawing/2014/main" id="{214BEA05-05D1-9A18-5590-279BBE56B59F}"/>
              </a:ext>
            </a:extLst>
          </p:cNvPr>
          <p:cNvPicPr>
            <a:picLocks noChangeAspect="1"/>
          </p:cNvPicPr>
          <p:nvPr/>
        </p:nvPicPr>
        <p:blipFill>
          <a:blip r:embed="rId2">
            <a:extLst>
              <a:ext uri="{28A0092B-C50C-407E-A947-70E740481C1C}">
                <a14:useLocalDpi xmlns:a14="http://schemas.microsoft.com/office/drawing/2010/main" val="0"/>
              </a:ext>
            </a:extLst>
          </a:blip>
          <a:srcRect t="33468" r="21027"/>
          <a:stretch>
            <a:fillRect/>
          </a:stretch>
        </p:blipFill>
        <p:spPr>
          <a:xfrm>
            <a:off x="-155643" y="-175098"/>
            <a:ext cx="12568137" cy="7058852"/>
          </a:xfrm>
          <a:prstGeom prst="rect">
            <a:avLst/>
          </a:prstGeom>
        </p:spPr>
      </p:pic>
      <p:sp>
        <p:nvSpPr>
          <p:cNvPr id="6" name="CuadroTexto 5">
            <a:extLst>
              <a:ext uri="{FF2B5EF4-FFF2-40B4-BE49-F238E27FC236}">
                <a16:creationId xmlns:a16="http://schemas.microsoft.com/office/drawing/2014/main" id="{B2FEEB4D-C67D-ABBA-C90B-4B165139213B}"/>
              </a:ext>
            </a:extLst>
          </p:cNvPr>
          <p:cNvSpPr txBox="1"/>
          <p:nvPr/>
        </p:nvSpPr>
        <p:spPr>
          <a:xfrm>
            <a:off x="597312" y="809497"/>
            <a:ext cx="7613038" cy="769441"/>
          </a:xfrm>
          <a:prstGeom prst="rect">
            <a:avLst/>
          </a:prstGeom>
          <a:noFill/>
        </p:spPr>
        <p:txBody>
          <a:bodyPr wrap="square" rtlCol="0">
            <a:spAutoFit/>
          </a:bodyPr>
          <a:lstStyle/>
          <a:p>
            <a:r>
              <a:rPr lang="es-ES" sz="4400" dirty="0" err="1">
                <a:solidFill>
                  <a:schemeClr val="bg1"/>
                </a:solidFill>
                <a:latin typeface="Bebas Neue Regular" panose="020B0606020202050201" pitchFamily="34" charset="0"/>
              </a:rPr>
              <a:t>Är</a:t>
            </a:r>
            <a:r>
              <a:rPr lang="es-ES" sz="4400" dirty="0">
                <a:solidFill>
                  <a:schemeClr val="bg1"/>
                </a:solidFill>
                <a:latin typeface="Bebas Neue Regular" panose="020B0606020202050201" pitchFamily="34" charset="0"/>
              </a:rPr>
              <a:t> </a:t>
            </a:r>
            <a:r>
              <a:rPr lang="es-ES" sz="4400" dirty="0" err="1">
                <a:solidFill>
                  <a:schemeClr val="bg1"/>
                </a:solidFill>
                <a:latin typeface="Bebas Neue Regular" panose="020B0606020202050201" pitchFamily="34" charset="0"/>
              </a:rPr>
              <a:t>jorden</a:t>
            </a:r>
            <a:r>
              <a:rPr lang="es-ES" sz="4400" dirty="0">
                <a:solidFill>
                  <a:schemeClr val="bg1"/>
                </a:solidFill>
                <a:latin typeface="Bebas Neue Regular" panose="020B0606020202050201" pitchFamily="34" charset="0"/>
              </a:rPr>
              <a:t> </a:t>
            </a:r>
            <a:r>
              <a:rPr lang="es-ES" sz="4400" dirty="0" err="1">
                <a:solidFill>
                  <a:schemeClr val="bg1"/>
                </a:solidFill>
                <a:latin typeface="Bebas Neue Regular" panose="020B0606020202050201" pitchFamily="34" charset="0"/>
              </a:rPr>
              <a:t>frisk</a:t>
            </a:r>
            <a:r>
              <a:rPr lang="es-ES" sz="4400" dirty="0">
                <a:solidFill>
                  <a:schemeClr val="bg1"/>
                </a:solidFill>
                <a:latin typeface="Bebas Neue Regular" panose="020B0606020202050201" pitchFamily="34" charset="0"/>
              </a:rPr>
              <a:t>? </a:t>
            </a:r>
          </a:p>
        </p:txBody>
      </p:sp>
      <p:sp>
        <p:nvSpPr>
          <p:cNvPr id="9" name="CuadroTexto 8">
            <a:extLst>
              <a:ext uri="{FF2B5EF4-FFF2-40B4-BE49-F238E27FC236}">
                <a16:creationId xmlns:a16="http://schemas.microsoft.com/office/drawing/2014/main" id="{6C0979BA-BBC7-79C7-D0B8-9113A16DD1EA}"/>
              </a:ext>
            </a:extLst>
          </p:cNvPr>
          <p:cNvSpPr txBox="1"/>
          <p:nvPr/>
        </p:nvSpPr>
        <p:spPr>
          <a:xfrm>
            <a:off x="597312" y="1678620"/>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bg1"/>
                </a:solidFill>
              </a:rPr>
              <a:t>Undersök</a:t>
            </a:r>
            <a:r>
              <a:rPr lang="ca-ES" sz="2000" dirty="0">
                <a:solidFill>
                  <a:schemeClr val="bg1"/>
                </a:solidFill>
              </a:rPr>
              <a:t> </a:t>
            </a:r>
            <a:r>
              <a:rPr lang="ca-ES" sz="2000" dirty="0" err="1">
                <a:solidFill>
                  <a:schemeClr val="bg1"/>
                </a:solidFill>
              </a:rPr>
              <a:t>proverna</a:t>
            </a:r>
            <a:r>
              <a:rPr lang="ca-ES" sz="2000" dirty="0">
                <a:solidFill>
                  <a:schemeClr val="bg1"/>
                </a:solidFill>
              </a:rPr>
              <a:t>, </a:t>
            </a:r>
            <a:br>
              <a:rPr lang="ca-ES" sz="2000" dirty="0">
                <a:solidFill>
                  <a:schemeClr val="bg1"/>
                </a:solidFill>
              </a:rPr>
            </a:br>
            <a:r>
              <a:rPr lang="ca-ES" sz="2000" dirty="0">
                <a:solidFill>
                  <a:schemeClr val="bg1"/>
                </a:solidFill>
              </a:rPr>
              <a:t>ta en </a:t>
            </a:r>
            <a:r>
              <a:rPr lang="ca-ES" sz="2000" dirty="0" err="1">
                <a:solidFill>
                  <a:schemeClr val="bg1"/>
                </a:solidFill>
              </a:rPr>
              <a:t>påse</a:t>
            </a:r>
            <a:r>
              <a:rPr lang="ca-ES" sz="2000" dirty="0">
                <a:solidFill>
                  <a:schemeClr val="bg1"/>
                </a:solidFill>
              </a:rPr>
              <a:t> </a:t>
            </a:r>
            <a:r>
              <a:rPr lang="ca-ES" sz="2000" dirty="0" err="1">
                <a:solidFill>
                  <a:schemeClr val="bg1"/>
                </a:solidFill>
              </a:rPr>
              <a:t>märkt</a:t>
            </a:r>
            <a:r>
              <a:rPr lang="ca-ES" sz="2000" dirty="0">
                <a:solidFill>
                  <a:schemeClr val="bg1"/>
                </a:solidFill>
              </a:rPr>
              <a:t> A </a:t>
            </a:r>
            <a:r>
              <a:rPr lang="ca-ES" sz="2000" dirty="0" err="1">
                <a:solidFill>
                  <a:schemeClr val="bg1"/>
                </a:solidFill>
              </a:rPr>
              <a:t>och</a:t>
            </a:r>
            <a:r>
              <a:rPr lang="ca-ES" sz="2000" dirty="0">
                <a:solidFill>
                  <a:schemeClr val="bg1"/>
                </a:solidFill>
              </a:rPr>
              <a:t> en </a:t>
            </a:r>
            <a:r>
              <a:rPr lang="ca-ES" sz="2000" dirty="0" err="1">
                <a:solidFill>
                  <a:schemeClr val="bg1"/>
                </a:solidFill>
              </a:rPr>
              <a:t>märkt</a:t>
            </a:r>
            <a:r>
              <a:rPr lang="ca-ES" sz="2000" dirty="0">
                <a:solidFill>
                  <a:schemeClr val="bg1"/>
                </a:solidFill>
              </a:rPr>
              <a:t> B!</a:t>
            </a:r>
          </a:p>
          <a:p>
            <a:pPr marL="0" indent="0">
              <a:buNone/>
            </a:pPr>
            <a:endParaRPr lang="ca-ES" sz="2000" dirty="0">
              <a:solidFill>
                <a:schemeClr val="bg1"/>
              </a:solidFill>
            </a:endParaRPr>
          </a:p>
          <a:p>
            <a:pPr>
              <a:buFont typeface="Arial" panose="020B0604020202020204" pitchFamily="34" charset="0"/>
              <a:buChar char="•"/>
            </a:pPr>
            <a:r>
              <a:rPr lang="ca-ES" sz="2000" dirty="0">
                <a:solidFill>
                  <a:schemeClr val="bg1"/>
                </a:solidFill>
              </a:rPr>
              <a:t>Se</a:t>
            </a:r>
          </a:p>
          <a:p>
            <a:pPr>
              <a:buFont typeface="Arial" panose="020B0604020202020204" pitchFamily="34" charset="0"/>
              <a:buChar char="•"/>
            </a:pPr>
            <a:r>
              <a:rPr lang="ca-ES" sz="2000" dirty="0" err="1">
                <a:solidFill>
                  <a:schemeClr val="bg1"/>
                </a:solidFill>
              </a:rPr>
              <a:t>Lukta</a:t>
            </a:r>
            <a:r>
              <a:rPr lang="ca-ES" sz="2000" dirty="0">
                <a:solidFill>
                  <a:schemeClr val="bg1"/>
                </a:solidFill>
              </a:rPr>
              <a:t> </a:t>
            </a:r>
          </a:p>
          <a:p>
            <a:pPr>
              <a:buFont typeface="Arial" panose="020B0604020202020204" pitchFamily="34" charset="0"/>
              <a:buChar char="•"/>
            </a:pPr>
            <a:r>
              <a:rPr lang="ca-ES" sz="2000" dirty="0" err="1">
                <a:solidFill>
                  <a:schemeClr val="bg1"/>
                </a:solidFill>
              </a:rPr>
              <a:t>Känn</a:t>
            </a:r>
            <a:endParaRPr lang="ca-ES" sz="2000" dirty="0">
              <a:solidFill>
                <a:schemeClr val="bg1"/>
              </a:solidFill>
            </a:endParaRPr>
          </a:p>
          <a:p>
            <a:pPr>
              <a:buFont typeface="Arial" panose="020B0604020202020204" pitchFamily="34" charset="0"/>
              <a:buChar char="•"/>
            </a:pPr>
            <a:endParaRPr lang="ca-ES" sz="2000" dirty="0">
              <a:solidFill>
                <a:schemeClr val="bg1"/>
              </a:solidFill>
            </a:endParaRPr>
          </a:p>
          <a:p>
            <a:pPr marL="0" indent="0">
              <a:buNone/>
            </a:pPr>
            <a:r>
              <a:rPr lang="ca-ES" sz="2000" dirty="0" err="1">
                <a:solidFill>
                  <a:schemeClr val="bg1"/>
                </a:solidFill>
              </a:rPr>
              <a:t>Vilken</a:t>
            </a:r>
            <a:r>
              <a:rPr lang="ca-ES" sz="2000" dirty="0">
                <a:solidFill>
                  <a:schemeClr val="bg1"/>
                </a:solidFill>
              </a:rPr>
              <a:t> av </a:t>
            </a:r>
            <a:r>
              <a:rPr lang="ca-ES" sz="2000" dirty="0" err="1">
                <a:solidFill>
                  <a:schemeClr val="bg1"/>
                </a:solidFill>
              </a:rPr>
              <a:t>påsarna</a:t>
            </a:r>
            <a:r>
              <a:rPr lang="ca-ES" sz="2000" dirty="0">
                <a:solidFill>
                  <a:schemeClr val="bg1"/>
                </a:solidFill>
              </a:rPr>
              <a:t> </a:t>
            </a:r>
            <a:r>
              <a:rPr lang="ca-ES" sz="2000" dirty="0" err="1">
                <a:solidFill>
                  <a:schemeClr val="bg1"/>
                </a:solidFill>
              </a:rPr>
              <a:t>tror</a:t>
            </a:r>
            <a:r>
              <a:rPr lang="ca-ES" sz="2000" dirty="0">
                <a:solidFill>
                  <a:schemeClr val="bg1"/>
                </a:solidFill>
              </a:rPr>
              <a:t> ni </a:t>
            </a:r>
            <a:r>
              <a:rPr lang="ca-ES" sz="2000" dirty="0" err="1">
                <a:solidFill>
                  <a:schemeClr val="bg1"/>
                </a:solidFill>
              </a:rPr>
              <a:t>innehåller</a:t>
            </a:r>
            <a:r>
              <a:rPr lang="ca-ES" sz="2000" dirty="0">
                <a:solidFill>
                  <a:schemeClr val="bg1"/>
                </a:solidFill>
              </a:rPr>
              <a:t> </a:t>
            </a:r>
            <a:r>
              <a:rPr lang="ca-ES" sz="2000" dirty="0" err="1">
                <a:solidFill>
                  <a:schemeClr val="bg1"/>
                </a:solidFill>
              </a:rPr>
              <a:t>frisk</a:t>
            </a:r>
            <a:r>
              <a:rPr lang="ca-ES" sz="2000" dirty="0">
                <a:solidFill>
                  <a:schemeClr val="bg1"/>
                </a:solidFill>
              </a:rPr>
              <a:t> </a:t>
            </a:r>
            <a:r>
              <a:rPr lang="ca-ES" sz="2000" dirty="0" err="1">
                <a:solidFill>
                  <a:schemeClr val="bg1"/>
                </a:solidFill>
              </a:rPr>
              <a:t>jord</a:t>
            </a:r>
            <a:r>
              <a:rPr lang="ca-ES" sz="2000" dirty="0">
                <a:solidFill>
                  <a:schemeClr val="bg1"/>
                </a:solidFill>
              </a:rPr>
              <a:t>? </a:t>
            </a:r>
          </a:p>
          <a:p>
            <a:pPr marL="0" indent="0">
              <a:buNone/>
            </a:pPr>
            <a:r>
              <a:rPr lang="ca-ES" sz="2000" dirty="0" err="1">
                <a:solidFill>
                  <a:schemeClr val="bg1"/>
                </a:solidFill>
              </a:rPr>
              <a:t>Motivera</a:t>
            </a:r>
            <a:r>
              <a:rPr lang="ca-ES" sz="2000" dirty="0">
                <a:solidFill>
                  <a:schemeClr val="bg1"/>
                </a:solidFill>
              </a:rPr>
              <a:t> </a:t>
            </a:r>
            <a:r>
              <a:rPr lang="ca-ES" sz="2000" dirty="0" err="1">
                <a:solidFill>
                  <a:schemeClr val="bg1"/>
                </a:solidFill>
              </a:rPr>
              <a:t>svaret</a:t>
            </a:r>
            <a:r>
              <a:rPr lang="ca-ES" sz="2000" dirty="0">
                <a:solidFill>
                  <a:schemeClr val="bg1"/>
                </a:solidFill>
              </a:rPr>
              <a:t>!</a:t>
            </a:r>
          </a:p>
          <a:p>
            <a:pPr>
              <a:buFont typeface="Arial" panose="020B0604020202020204" pitchFamily="34" charset="0"/>
              <a:buChar char="•"/>
            </a:pPr>
            <a:endParaRPr lang="ca-ES" sz="2000" dirty="0">
              <a:solidFill>
                <a:schemeClr val="bg1"/>
              </a:solidFill>
            </a:endParaRPr>
          </a:p>
        </p:txBody>
      </p:sp>
    </p:spTree>
    <p:extLst>
      <p:ext uri="{BB962C8B-B14F-4D97-AF65-F5344CB8AC3E}">
        <p14:creationId xmlns:p14="http://schemas.microsoft.com/office/powerpoint/2010/main" val="4118301164"/>
      </p:ext>
    </p:extLst>
  </p:cSld>
  <p:clrMapOvr>
    <a:masterClrMapping/>
  </p:clrMapOvr>
</p:sld>
</file>

<file path=ppt/theme/theme1.xml><?xml version="1.0" encoding="utf-8"?>
<a:theme xmlns:a="http://schemas.openxmlformats.org/drawingml/2006/main" name="Tema Office 2013 – 2022">
  <a:themeElements>
    <a:clrScheme name="Tema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78915</TotalTime>
  <Words>5072</Words>
  <Application>Microsoft Macintosh PowerPoint</Application>
  <PresentationFormat>Bredbild</PresentationFormat>
  <Paragraphs>527</Paragraphs>
  <Slides>65</Slides>
  <Notes>28</Notes>
  <HiddenSlides>0</HiddenSlides>
  <MMClips>9</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65</vt:i4>
      </vt:variant>
    </vt:vector>
  </HeadingPairs>
  <TitlesOfParts>
    <vt:vector size="72" baseType="lpstr">
      <vt:lpstr>Bebas Neue Regular</vt:lpstr>
      <vt:lpstr>Calibri Light</vt:lpstr>
      <vt:lpstr>Poppins</vt:lpstr>
      <vt:lpstr>Arial</vt:lpstr>
      <vt:lpstr>Calibri</vt:lpstr>
      <vt:lpstr>Aptos</vt:lpstr>
      <vt:lpstr>Tema Office 2013 – 2022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Se filmen: Ett hemligt Universum (8 min)</vt:lpstr>
      <vt:lpstr>Extra film: WHy soil is important (3:19 min)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Jiménez, Israel</dc:creator>
  <cp:keywords/>
  <dc:description/>
  <cp:lastModifiedBy>Vendela Kjerner</cp:lastModifiedBy>
  <cp:revision>474</cp:revision>
  <dcterms:created xsi:type="dcterms:W3CDTF">2023-07-31T09:53:39Z</dcterms:created>
  <dcterms:modified xsi:type="dcterms:W3CDTF">2026-02-18T16:41:02Z</dcterms:modified>
  <cp:category/>
</cp:coreProperties>
</file>