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69"/>
  </p:notesMasterIdLst>
  <p:sldIdLst>
    <p:sldId id="256" r:id="rId2"/>
    <p:sldId id="335" r:id="rId3"/>
    <p:sldId id="258" r:id="rId4"/>
    <p:sldId id="297" r:id="rId5"/>
    <p:sldId id="305" r:id="rId6"/>
    <p:sldId id="261" r:id="rId7"/>
    <p:sldId id="264" r:id="rId8"/>
    <p:sldId id="313" r:id="rId9"/>
    <p:sldId id="314" r:id="rId10"/>
    <p:sldId id="311" r:id="rId11"/>
    <p:sldId id="295" r:id="rId12"/>
    <p:sldId id="267" r:id="rId13"/>
    <p:sldId id="269" r:id="rId14"/>
    <p:sldId id="302" r:id="rId15"/>
    <p:sldId id="319" r:id="rId16"/>
    <p:sldId id="317" r:id="rId17"/>
    <p:sldId id="315" r:id="rId18"/>
    <p:sldId id="318" r:id="rId19"/>
    <p:sldId id="336" r:id="rId20"/>
    <p:sldId id="262" r:id="rId21"/>
    <p:sldId id="312" r:id="rId22"/>
    <p:sldId id="270" r:id="rId23"/>
    <p:sldId id="272" r:id="rId24"/>
    <p:sldId id="273" r:id="rId25"/>
    <p:sldId id="277" r:id="rId26"/>
    <p:sldId id="278" r:id="rId27"/>
    <p:sldId id="308" r:id="rId28"/>
    <p:sldId id="321" r:id="rId29"/>
    <p:sldId id="325" r:id="rId30"/>
    <p:sldId id="322" r:id="rId31"/>
    <p:sldId id="274" r:id="rId32"/>
    <p:sldId id="309" r:id="rId33"/>
    <p:sldId id="320" r:id="rId34"/>
    <p:sldId id="279" r:id="rId35"/>
    <p:sldId id="334" r:id="rId36"/>
    <p:sldId id="280" r:id="rId37"/>
    <p:sldId id="275" r:id="rId38"/>
    <p:sldId id="281" r:id="rId39"/>
    <p:sldId id="294" r:id="rId40"/>
    <p:sldId id="282" r:id="rId41"/>
    <p:sldId id="283" r:id="rId42"/>
    <p:sldId id="284" r:id="rId43"/>
    <p:sldId id="266" r:id="rId44"/>
    <p:sldId id="323" r:id="rId45"/>
    <p:sldId id="304" r:id="rId46"/>
    <p:sldId id="299" r:id="rId47"/>
    <p:sldId id="324" r:id="rId48"/>
    <p:sldId id="286" r:id="rId49"/>
    <p:sldId id="298" r:id="rId50"/>
    <p:sldId id="287" r:id="rId51"/>
    <p:sldId id="288" r:id="rId52"/>
    <p:sldId id="289" r:id="rId53"/>
    <p:sldId id="291" r:id="rId54"/>
    <p:sldId id="300" r:id="rId55"/>
    <p:sldId id="292" r:id="rId56"/>
    <p:sldId id="290" r:id="rId57"/>
    <p:sldId id="330" r:id="rId58"/>
    <p:sldId id="331" r:id="rId59"/>
    <p:sldId id="332" r:id="rId60"/>
    <p:sldId id="327" r:id="rId61"/>
    <p:sldId id="333" r:id="rId62"/>
    <p:sldId id="326" r:id="rId63"/>
    <p:sldId id="310" r:id="rId64"/>
    <p:sldId id="316" r:id="rId65"/>
    <p:sldId id="328" r:id="rId66"/>
    <p:sldId id="329" r:id="rId67"/>
    <p:sldId id="259" r:id="rId68"/>
  </p:sldIdLst>
  <p:sldSz cx="12192000" cy="6858000"/>
  <p:notesSz cx="6858000" cy="9144000"/>
  <p:embeddedFontLst>
    <p:embeddedFont>
      <p:font typeface="Bebas Neue Regular" panose="020B0606020202050201" pitchFamily="34" charset="77"/>
      <p:regular r:id="rId70"/>
    </p:embeddedFont>
    <p:embeddedFont>
      <p:font typeface="Poppins" pitchFamily="2" charset="77"/>
      <p:regular r:id="rId71"/>
      <p:bold r:id="rId72"/>
      <p:italic r:id="rId73"/>
      <p:boldItalic r:id="rId7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B08E"/>
    <a:srgbClr val="FFFFFF"/>
    <a:srgbClr val="0CAF8F"/>
    <a:srgbClr val="5A3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llanmörkt forma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35" autoAdjust="0"/>
    <p:restoredTop sz="94755"/>
  </p:normalViewPr>
  <p:slideViewPr>
    <p:cSldViewPr snapToGrid="0">
      <p:cViewPr>
        <p:scale>
          <a:sx n="78" d="100"/>
          <a:sy n="78" d="100"/>
        </p:scale>
        <p:origin x="1336" y="102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0BEB9-BC44-C647-A12F-DA71BA852013}" type="datetimeFigureOut">
              <a:rPr lang="sv-SE" smtClean="0"/>
              <a:t>2026-02-12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90436-BD00-1C43-B04F-148ACA941A60}" type="slidenum">
              <a:rPr lang="sv-SE" smtClean="0"/>
              <a:t>‹#›</a:t>
            </a:fld>
            <a:endParaRPr lang="sv-SE"/>
          </a:p>
        </p:txBody>
      </p:sp>
    </p:spTree>
    <p:extLst>
      <p:ext uri="{BB962C8B-B14F-4D97-AF65-F5344CB8AC3E}">
        <p14:creationId xmlns:p14="http://schemas.microsoft.com/office/powerpoint/2010/main" val="165421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info@vetenskapallmanhet.s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1</a:t>
            </a:fld>
            <a:endParaRPr lang="sv-SE"/>
          </a:p>
        </p:txBody>
      </p:sp>
    </p:spTree>
    <p:extLst>
      <p:ext uri="{BB962C8B-B14F-4D97-AF65-F5344CB8AC3E}">
        <p14:creationId xmlns:p14="http://schemas.microsoft.com/office/powerpoint/2010/main" val="2153514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Källa: SGU – </a:t>
            </a:r>
            <a:r>
              <a:rPr lang="sv-SE" dirty="0" err="1"/>
              <a:t>https</a:t>
            </a:r>
            <a:r>
              <a:rPr lang="sv-SE" dirty="0"/>
              <a:t>://</a:t>
            </a:r>
            <a:r>
              <a:rPr lang="sv-SE" dirty="0" err="1"/>
              <a:t>www.sgu.se</a:t>
            </a:r>
            <a:r>
              <a:rPr lang="sv-SE" dirty="0"/>
              <a:t>/om-geologi/jord/</a:t>
            </a:r>
            <a:r>
              <a:rPr lang="sv-SE" dirty="0" err="1"/>
              <a:t>fran</a:t>
            </a:r>
            <a:r>
              <a:rPr lang="sv-SE" dirty="0"/>
              <a:t>-istid-till-nutid/inlandsisen/moran-spar-av-inlandsisen/</a:t>
            </a:r>
          </a:p>
        </p:txBody>
      </p:sp>
      <p:sp>
        <p:nvSpPr>
          <p:cNvPr id="4" name="Platshållare för bildnummer 3"/>
          <p:cNvSpPr>
            <a:spLocks noGrp="1"/>
          </p:cNvSpPr>
          <p:nvPr>
            <p:ph type="sldNum" sz="quarter" idx="5"/>
          </p:nvPr>
        </p:nvSpPr>
        <p:spPr/>
        <p:txBody>
          <a:bodyPr/>
          <a:lstStyle/>
          <a:p>
            <a:fld id="{A8C90436-BD00-1C43-B04F-148ACA941A60}" type="slidenum">
              <a:rPr lang="sv-SE" smtClean="0"/>
              <a:t>19</a:t>
            </a:fld>
            <a:endParaRPr lang="sv-SE"/>
          </a:p>
        </p:txBody>
      </p:sp>
    </p:spTree>
    <p:extLst>
      <p:ext uri="{BB962C8B-B14F-4D97-AF65-F5344CB8AC3E}">
        <p14:creationId xmlns:p14="http://schemas.microsoft.com/office/powerpoint/2010/main" val="3776519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tid finns!</a:t>
            </a:r>
          </a:p>
        </p:txBody>
      </p:sp>
      <p:sp>
        <p:nvSpPr>
          <p:cNvPr id="4" name="Platshållare för bildnummer 3"/>
          <p:cNvSpPr>
            <a:spLocks noGrp="1"/>
          </p:cNvSpPr>
          <p:nvPr>
            <p:ph type="sldNum" sz="quarter" idx="5"/>
          </p:nvPr>
        </p:nvSpPr>
        <p:spPr/>
        <p:txBody>
          <a:bodyPr/>
          <a:lstStyle/>
          <a:p>
            <a:fld id="{A8C90436-BD00-1C43-B04F-148ACA941A60}" type="slidenum">
              <a:rPr lang="sv-SE" smtClean="0"/>
              <a:t>22</a:t>
            </a:fld>
            <a:endParaRPr lang="sv-SE"/>
          </a:p>
        </p:txBody>
      </p:sp>
    </p:spTree>
    <p:extLst>
      <p:ext uri="{BB962C8B-B14F-4D97-AF65-F5344CB8AC3E}">
        <p14:creationId xmlns:p14="http://schemas.microsoft.com/office/powerpoint/2010/main" val="1416281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28</a:t>
            </a:fld>
            <a:endParaRPr lang="sv-SE"/>
          </a:p>
        </p:txBody>
      </p:sp>
    </p:spTree>
    <p:extLst>
      <p:ext uri="{BB962C8B-B14F-4D97-AF65-F5344CB8AC3E}">
        <p14:creationId xmlns:p14="http://schemas.microsoft.com/office/powerpoint/2010/main" val="3726295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D134-6F9E-05F8-D40C-6EABAD3D84E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023A8FF-D998-3899-BB39-206CD70248AC}"/>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AA41D0D0-0A18-BAC1-A78C-CEABEDCD407D}"/>
              </a:ext>
            </a:extLst>
          </p:cNvPr>
          <p:cNvSpPr>
            <a:spLocks noGrp="1"/>
          </p:cNvSpPr>
          <p:nvPr>
            <p:ph type="body" idx="1"/>
          </p:nvPr>
        </p:nvSpPr>
        <p:spPr/>
        <p:txBody>
          <a:bodyPr/>
          <a:lstStyle/>
          <a:p>
            <a:r>
              <a:rPr lang="sv-SE" dirty="0"/>
              <a:t>Källa: Göteborgs Botaniska trädgård</a:t>
            </a:r>
            <a:br>
              <a:rPr lang="sv-SE" dirty="0"/>
            </a:br>
            <a:br>
              <a:rPr lang="sv-SE" dirty="0"/>
            </a:br>
            <a:br>
              <a:rPr lang="sv-SE" dirty="0"/>
            </a:br>
            <a:r>
              <a:rPr lang="sv-SE" sz="1200" b="0" i="0" kern="1200" dirty="0">
                <a:solidFill>
                  <a:schemeClr val="tx1"/>
                </a:solidFill>
                <a:effectLst/>
                <a:latin typeface="+mn-lt"/>
                <a:ea typeface="+mn-ea"/>
                <a:cs typeface="+mn-cs"/>
              </a:rPr>
              <a:t>Daggmaskar kallas ibland jordens</a:t>
            </a:r>
            <a:br>
              <a:rPr lang="sv-SE" dirty="0"/>
            </a:br>
            <a:r>
              <a:rPr lang="sv-SE" sz="1200" b="0" i="0" kern="1200" dirty="0">
                <a:solidFill>
                  <a:schemeClr val="tx1"/>
                </a:solidFill>
                <a:effectLst/>
                <a:latin typeface="+mn-lt"/>
                <a:ea typeface="+mn-ea"/>
                <a:cs typeface="+mn-cs"/>
              </a:rPr>
              <a:t>ingenjörer för att de äter och rör</a:t>
            </a:r>
            <a:br>
              <a:rPr lang="sv-SE" dirty="0"/>
            </a:br>
            <a:r>
              <a:rPr lang="sv-SE" sz="1200" b="0" i="0" kern="1200" dirty="0">
                <a:solidFill>
                  <a:schemeClr val="tx1"/>
                </a:solidFill>
                <a:effectLst/>
                <a:latin typeface="+mn-lt"/>
                <a:ea typeface="+mn-ea"/>
                <a:cs typeface="+mn-cs"/>
              </a:rPr>
              <a:t>om matjorden, så att den får en</a:t>
            </a:r>
            <a:br>
              <a:rPr lang="sv-SE" dirty="0"/>
            </a:br>
            <a:r>
              <a:rPr lang="sv-SE" sz="1200" b="0" i="0" kern="1200" dirty="0">
                <a:solidFill>
                  <a:schemeClr val="tx1"/>
                </a:solidFill>
                <a:effectLst/>
                <a:latin typeface="+mn-lt"/>
                <a:ea typeface="+mn-ea"/>
                <a:cs typeface="+mn-cs"/>
              </a:rPr>
              <a:t>god struktur.</a:t>
            </a:r>
            <a:br>
              <a:rPr lang="sv-SE" dirty="0"/>
            </a:br>
            <a:r>
              <a:rPr lang="sv-SE" sz="1200" b="0" i="0" kern="1200" dirty="0">
                <a:solidFill>
                  <a:schemeClr val="tx1"/>
                </a:solidFill>
                <a:effectLst/>
                <a:latin typeface="+mn-lt"/>
                <a:ea typeface="+mn-ea"/>
                <a:cs typeface="+mn-cs"/>
              </a:rPr>
              <a:t>En stor daggmask kan bli upp till 30 cm</a:t>
            </a:r>
            <a:br>
              <a:rPr lang="sv-SE" dirty="0"/>
            </a:br>
            <a:r>
              <a:rPr lang="sv-SE" sz="1200" b="0" i="0" kern="1200" dirty="0">
                <a:solidFill>
                  <a:schemeClr val="tx1"/>
                </a:solidFill>
                <a:effectLst/>
                <a:latin typeface="+mn-lt"/>
                <a:ea typeface="+mn-ea"/>
                <a:cs typeface="+mn-cs"/>
              </a:rPr>
              <a:t>lång och äta tre löv om dagen.</a:t>
            </a:r>
            <a:br>
              <a:rPr lang="sv-SE" dirty="0"/>
            </a:br>
            <a:r>
              <a:rPr lang="sv-SE" sz="1200" b="0" i="0" kern="1200" dirty="0">
                <a:solidFill>
                  <a:schemeClr val="tx1"/>
                </a:solidFill>
                <a:effectLst/>
                <a:latin typeface="+mn-lt"/>
                <a:ea typeface="+mn-ea"/>
                <a:cs typeface="+mn-cs"/>
              </a:rPr>
              <a:t>I en bra åkerjord finns det</a:t>
            </a:r>
            <a:br>
              <a:rPr lang="sv-SE" dirty="0"/>
            </a:br>
            <a:r>
              <a:rPr lang="sv-SE" sz="1200" b="0" i="0" kern="1200" dirty="0">
                <a:solidFill>
                  <a:schemeClr val="tx1"/>
                </a:solidFill>
                <a:effectLst/>
                <a:latin typeface="+mn-lt"/>
                <a:ea typeface="+mn-ea"/>
                <a:cs typeface="+mn-cs"/>
              </a:rPr>
              <a:t>ca 50 daggmaskar per m 2 .</a:t>
            </a:r>
            <a:endParaRPr lang="sv-SE" dirty="0"/>
          </a:p>
        </p:txBody>
      </p:sp>
      <p:sp>
        <p:nvSpPr>
          <p:cNvPr id="4" name="Platshållare för bildnummer 3">
            <a:extLst>
              <a:ext uri="{FF2B5EF4-FFF2-40B4-BE49-F238E27FC236}">
                <a16:creationId xmlns:a16="http://schemas.microsoft.com/office/drawing/2014/main" id="{D758B176-41D8-F312-B0B8-33934E208586}"/>
              </a:ext>
            </a:extLst>
          </p:cNvPr>
          <p:cNvSpPr>
            <a:spLocks noGrp="1"/>
          </p:cNvSpPr>
          <p:nvPr>
            <p:ph type="sldNum" sz="quarter" idx="5"/>
          </p:nvPr>
        </p:nvSpPr>
        <p:spPr/>
        <p:txBody>
          <a:bodyPr/>
          <a:lstStyle/>
          <a:p>
            <a:fld id="{A8C90436-BD00-1C43-B04F-148ACA941A60}" type="slidenum">
              <a:rPr lang="sv-SE" smtClean="0"/>
              <a:t>29</a:t>
            </a:fld>
            <a:endParaRPr lang="sv-SE"/>
          </a:p>
        </p:txBody>
      </p:sp>
    </p:spTree>
    <p:extLst>
      <p:ext uri="{BB962C8B-B14F-4D97-AF65-F5344CB8AC3E}">
        <p14:creationId xmlns:p14="http://schemas.microsoft.com/office/powerpoint/2010/main" val="410806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sv-SE" dirty="0"/>
              <a:t>Källa: Göteborgs Botaniska trädgård</a:t>
            </a:r>
            <a:br>
              <a:rPr lang="sv-SE" dirty="0"/>
            </a:br>
            <a:br>
              <a:rPr lang="sv-SE" dirty="0"/>
            </a:br>
            <a:br>
              <a:rPr lang="sv-SE" dirty="0"/>
            </a:br>
            <a:r>
              <a:rPr lang="sv-SE" sz="1200" b="0" i="0" kern="1200" dirty="0">
                <a:solidFill>
                  <a:schemeClr val="tx1"/>
                </a:solidFill>
                <a:effectLst/>
                <a:latin typeface="+mn-lt"/>
                <a:ea typeface="+mn-ea"/>
                <a:cs typeface="+mn-cs"/>
              </a:rPr>
              <a:t>Daggmaskar kallas ibland jordens</a:t>
            </a:r>
            <a:br>
              <a:rPr lang="sv-SE" dirty="0"/>
            </a:br>
            <a:r>
              <a:rPr lang="sv-SE" sz="1200" b="0" i="0" kern="1200" dirty="0">
                <a:solidFill>
                  <a:schemeClr val="tx1"/>
                </a:solidFill>
                <a:effectLst/>
                <a:latin typeface="+mn-lt"/>
                <a:ea typeface="+mn-ea"/>
                <a:cs typeface="+mn-cs"/>
              </a:rPr>
              <a:t>ingenjörer för att de äter och rör</a:t>
            </a:r>
            <a:br>
              <a:rPr lang="sv-SE" dirty="0"/>
            </a:br>
            <a:r>
              <a:rPr lang="sv-SE" sz="1200" b="0" i="0" kern="1200" dirty="0">
                <a:solidFill>
                  <a:schemeClr val="tx1"/>
                </a:solidFill>
                <a:effectLst/>
                <a:latin typeface="+mn-lt"/>
                <a:ea typeface="+mn-ea"/>
                <a:cs typeface="+mn-cs"/>
              </a:rPr>
              <a:t>om matjorden, så att den får en</a:t>
            </a:r>
            <a:br>
              <a:rPr lang="sv-SE" dirty="0"/>
            </a:br>
            <a:r>
              <a:rPr lang="sv-SE" sz="1200" b="0" i="0" kern="1200" dirty="0">
                <a:solidFill>
                  <a:schemeClr val="tx1"/>
                </a:solidFill>
                <a:effectLst/>
                <a:latin typeface="+mn-lt"/>
                <a:ea typeface="+mn-ea"/>
                <a:cs typeface="+mn-cs"/>
              </a:rPr>
              <a:t>god struktur.</a:t>
            </a:r>
            <a:br>
              <a:rPr lang="sv-SE" dirty="0"/>
            </a:br>
            <a:r>
              <a:rPr lang="sv-SE" sz="1200" b="0" i="0" kern="1200" dirty="0">
                <a:solidFill>
                  <a:schemeClr val="tx1"/>
                </a:solidFill>
                <a:effectLst/>
                <a:latin typeface="+mn-lt"/>
                <a:ea typeface="+mn-ea"/>
                <a:cs typeface="+mn-cs"/>
              </a:rPr>
              <a:t>En stor daggmask kan bli upp till 30 cm</a:t>
            </a:r>
            <a:br>
              <a:rPr lang="sv-SE" dirty="0"/>
            </a:br>
            <a:r>
              <a:rPr lang="sv-SE" sz="1200" b="0" i="0" kern="1200" dirty="0">
                <a:solidFill>
                  <a:schemeClr val="tx1"/>
                </a:solidFill>
                <a:effectLst/>
                <a:latin typeface="+mn-lt"/>
                <a:ea typeface="+mn-ea"/>
                <a:cs typeface="+mn-cs"/>
              </a:rPr>
              <a:t>lång och äta tre löv om dagen.</a:t>
            </a:r>
            <a:br>
              <a:rPr lang="sv-SE" dirty="0"/>
            </a:br>
            <a:r>
              <a:rPr lang="sv-SE" sz="1200" b="0" i="0" kern="1200" dirty="0">
                <a:solidFill>
                  <a:schemeClr val="tx1"/>
                </a:solidFill>
                <a:effectLst/>
                <a:latin typeface="+mn-lt"/>
                <a:ea typeface="+mn-ea"/>
                <a:cs typeface="+mn-cs"/>
              </a:rPr>
              <a:t>I en bra åkerjord finns det</a:t>
            </a:r>
            <a:br>
              <a:rPr lang="sv-SE" dirty="0"/>
            </a:br>
            <a:r>
              <a:rPr lang="sv-SE" sz="1200" b="0" i="0" kern="1200" dirty="0">
                <a:solidFill>
                  <a:schemeClr val="tx1"/>
                </a:solidFill>
                <a:effectLst/>
                <a:latin typeface="+mn-lt"/>
                <a:ea typeface="+mn-ea"/>
                <a:cs typeface="+mn-cs"/>
              </a:rPr>
              <a:t>ca 50 daggmaskar per m 2 .</a:t>
            </a:r>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30</a:t>
            </a:fld>
            <a:endParaRPr lang="sv-SE"/>
          </a:p>
        </p:txBody>
      </p:sp>
    </p:spTree>
    <p:extLst>
      <p:ext uri="{BB962C8B-B14F-4D97-AF65-F5344CB8AC3E}">
        <p14:creationId xmlns:p14="http://schemas.microsoft.com/office/powerpoint/2010/main" val="4068597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047B4-0679-7157-B236-A9249372B60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4DDD570-6174-C024-978D-528B9F4A3065}"/>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7CA892DE-1519-FFFA-A0C1-EAF182D8FC7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11978244-D0C9-FCC7-D877-5167CF27F934}"/>
              </a:ext>
            </a:extLst>
          </p:cNvPr>
          <p:cNvSpPr>
            <a:spLocks noGrp="1"/>
          </p:cNvSpPr>
          <p:nvPr>
            <p:ph type="sldNum" sz="quarter" idx="5"/>
          </p:nvPr>
        </p:nvSpPr>
        <p:spPr/>
        <p:txBody>
          <a:bodyPr/>
          <a:lstStyle/>
          <a:p>
            <a:fld id="{A8C90436-BD00-1C43-B04F-148ACA941A60}" type="slidenum">
              <a:rPr lang="sv-SE" smtClean="0"/>
              <a:t>32</a:t>
            </a:fld>
            <a:endParaRPr lang="sv-SE"/>
          </a:p>
        </p:txBody>
      </p:sp>
    </p:spTree>
    <p:extLst>
      <p:ext uri="{BB962C8B-B14F-4D97-AF65-F5344CB8AC3E}">
        <p14:creationId xmlns:p14="http://schemas.microsoft.com/office/powerpoint/2010/main" val="36892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97C3-62E6-8E97-BDFB-5C421CF775B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1EAB8BE-B707-2B77-ECFA-4E40F2DC9AA2}"/>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713E6000-84A8-644D-A6EC-D58AFADC4B2F}"/>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BA88E51-5962-9D7C-3D1F-1F2B60B1A0F8}"/>
              </a:ext>
            </a:extLst>
          </p:cNvPr>
          <p:cNvSpPr>
            <a:spLocks noGrp="1"/>
          </p:cNvSpPr>
          <p:nvPr>
            <p:ph type="sldNum" sz="quarter" idx="5"/>
          </p:nvPr>
        </p:nvSpPr>
        <p:spPr/>
        <p:txBody>
          <a:bodyPr/>
          <a:lstStyle/>
          <a:p>
            <a:fld id="{A8C90436-BD00-1C43-B04F-148ACA941A60}" type="slidenum">
              <a:rPr lang="sv-SE" smtClean="0"/>
              <a:t>33</a:t>
            </a:fld>
            <a:endParaRPr lang="sv-SE"/>
          </a:p>
        </p:txBody>
      </p:sp>
    </p:spTree>
    <p:extLst>
      <p:ext uri="{BB962C8B-B14F-4D97-AF65-F5344CB8AC3E}">
        <p14:creationId xmlns:p14="http://schemas.microsoft.com/office/powerpoint/2010/main" val="970818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38</a:t>
            </a:fld>
            <a:endParaRPr lang="sv-SE"/>
          </a:p>
        </p:txBody>
      </p:sp>
    </p:spTree>
    <p:extLst>
      <p:ext uri="{BB962C8B-B14F-4D97-AF65-F5344CB8AC3E}">
        <p14:creationId xmlns:p14="http://schemas.microsoft.com/office/powerpoint/2010/main" val="1738749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13F3C-07CD-88E7-E194-BFC7F69446F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7C77CA-2A71-3400-F178-4D6BA6D4DA79}"/>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D0407E04-5688-5335-780B-3B4AA5ED4A26}"/>
              </a:ext>
            </a:extLst>
          </p:cNvPr>
          <p:cNvSpPr>
            <a:spLocks noGrp="1"/>
          </p:cNvSpPr>
          <p:nvPr>
            <p:ph type="body" idx="1"/>
          </p:nvPr>
        </p:nvSpPr>
        <p:spPr/>
        <p:txBody>
          <a:bodyPr/>
          <a:lstStyle/>
          <a:p>
            <a:r>
              <a:rPr lang="sv-SE" dirty="0"/>
              <a:t>Finns att skriva ut på sidan xxx</a:t>
            </a:r>
          </a:p>
        </p:txBody>
      </p:sp>
      <p:sp>
        <p:nvSpPr>
          <p:cNvPr id="4" name="Platshållare för bildnummer 3">
            <a:extLst>
              <a:ext uri="{FF2B5EF4-FFF2-40B4-BE49-F238E27FC236}">
                <a16:creationId xmlns:a16="http://schemas.microsoft.com/office/drawing/2014/main" id="{FFC0F9EF-0794-8D58-4BCB-FF10E931EC9D}"/>
              </a:ext>
            </a:extLst>
          </p:cNvPr>
          <p:cNvSpPr>
            <a:spLocks noGrp="1"/>
          </p:cNvSpPr>
          <p:nvPr>
            <p:ph type="sldNum" sz="quarter" idx="5"/>
          </p:nvPr>
        </p:nvSpPr>
        <p:spPr/>
        <p:txBody>
          <a:bodyPr/>
          <a:lstStyle/>
          <a:p>
            <a:fld id="{A8C90436-BD00-1C43-B04F-148ACA941A60}" type="slidenum">
              <a:rPr lang="sv-SE" smtClean="0"/>
              <a:t>39</a:t>
            </a:fld>
            <a:endParaRPr lang="sv-SE"/>
          </a:p>
        </p:txBody>
      </p:sp>
    </p:spTree>
    <p:extLst>
      <p:ext uri="{BB962C8B-B14F-4D97-AF65-F5344CB8AC3E}">
        <p14:creationId xmlns:p14="http://schemas.microsoft.com/office/powerpoint/2010/main" val="4037005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DD514-FD44-8513-9269-D6EA0AC74F7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7738BE6-F3F8-D057-B38C-23FABA2FC72F}"/>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111043C4-8568-1D38-DE6D-54A55B6A261E}"/>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13C11DA-AB4C-A5CD-0F5E-56DB5D2084E3}"/>
              </a:ext>
            </a:extLst>
          </p:cNvPr>
          <p:cNvSpPr>
            <a:spLocks noGrp="1"/>
          </p:cNvSpPr>
          <p:nvPr>
            <p:ph type="sldNum" sz="quarter" idx="5"/>
          </p:nvPr>
        </p:nvSpPr>
        <p:spPr/>
        <p:txBody>
          <a:bodyPr/>
          <a:lstStyle/>
          <a:p>
            <a:fld id="{A8C90436-BD00-1C43-B04F-148ACA941A60}" type="slidenum">
              <a:rPr lang="sv-SE" smtClean="0"/>
              <a:t>40</a:t>
            </a:fld>
            <a:endParaRPr lang="sv-SE"/>
          </a:p>
        </p:txBody>
      </p:sp>
    </p:spTree>
    <p:extLst>
      <p:ext uri="{BB962C8B-B14F-4D97-AF65-F5344CB8AC3E}">
        <p14:creationId xmlns:p14="http://schemas.microsoft.com/office/powerpoint/2010/main" val="134950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C59C2-A74C-D83A-7C42-3C99E877CA7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F6D264D-1B6B-E426-F4BD-B826621D058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BF0E4DD-95FA-F14A-7552-41733F399882}"/>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55B5F3EA-E137-D2B0-0918-AE0AA12E7355}"/>
              </a:ext>
            </a:extLst>
          </p:cNvPr>
          <p:cNvSpPr>
            <a:spLocks noGrp="1"/>
          </p:cNvSpPr>
          <p:nvPr>
            <p:ph type="sldNum" sz="quarter" idx="5"/>
          </p:nvPr>
        </p:nvSpPr>
        <p:spPr/>
        <p:txBody>
          <a:bodyPr/>
          <a:lstStyle/>
          <a:p>
            <a:fld id="{A8C90436-BD00-1C43-B04F-148ACA941A60}" type="slidenum">
              <a:rPr lang="sv-SE" smtClean="0"/>
              <a:t>2</a:t>
            </a:fld>
            <a:endParaRPr lang="sv-SE"/>
          </a:p>
        </p:txBody>
      </p:sp>
    </p:spTree>
    <p:extLst>
      <p:ext uri="{BB962C8B-B14F-4D97-AF65-F5344CB8AC3E}">
        <p14:creationId xmlns:p14="http://schemas.microsoft.com/office/powerpoint/2010/main" val="1583496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sv-SE" dirty="0"/>
              <a:t>Källa: Naturskyddsföreningen</a:t>
            </a:r>
          </a:p>
        </p:txBody>
      </p:sp>
      <p:sp>
        <p:nvSpPr>
          <p:cNvPr id="4" name="Platshållare för bildnummer 3"/>
          <p:cNvSpPr>
            <a:spLocks noGrp="1"/>
          </p:cNvSpPr>
          <p:nvPr>
            <p:ph type="sldNum" sz="quarter" idx="5"/>
          </p:nvPr>
        </p:nvSpPr>
        <p:spPr/>
        <p:txBody>
          <a:bodyPr/>
          <a:lstStyle/>
          <a:p>
            <a:fld id="{A8C90436-BD00-1C43-B04F-148ACA941A60}" type="slidenum">
              <a:rPr lang="sv-SE" smtClean="0"/>
              <a:t>43</a:t>
            </a:fld>
            <a:endParaRPr lang="sv-SE"/>
          </a:p>
        </p:txBody>
      </p:sp>
    </p:spTree>
    <p:extLst>
      <p:ext uri="{BB962C8B-B14F-4D97-AF65-F5344CB8AC3E}">
        <p14:creationId xmlns:p14="http://schemas.microsoft.com/office/powerpoint/2010/main" val="355323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1BDC0-6B3E-F349-A1C2-72FBC383615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2613671-8C0D-A5BA-30E3-876D3CE5CDD2}"/>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AB56C87E-62A7-9DDD-1F6A-3999F9BBF907}"/>
              </a:ext>
            </a:extLst>
          </p:cNvPr>
          <p:cNvSpPr>
            <a:spLocks noGrp="1"/>
          </p:cNvSpPr>
          <p:nvPr>
            <p:ph type="body" idx="1"/>
          </p:nvPr>
        </p:nvSpPr>
        <p:spPr/>
        <p:txBody>
          <a:bodyPr/>
          <a:lstStyle/>
          <a:p>
            <a:r>
              <a:rPr lang="sv-SE" dirty="0"/>
              <a:t>Källa: Naturskyddsföreningen</a:t>
            </a:r>
          </a:p>
        </p:txBody>
      </p:sp>
      <p:sp>
        <p:nvSpPr>
          <p:cNvPr id="4" name="Platshållare för bildnummer 3">
            <a:extLst>
              <a:ext uri="{FF2B5EF4-FFF2-40B4-BE49-F238E27FC236}">
                <a16:creationId xmlns:a16="http://schemas.microsoft.com/office/drawing/2014/main" id="{9B20BF04-E45A-BE66-6668-17BED7467AB7}"/>
              </a:ext>
            </a:extLst>
          </p:cNvPr>
          <p:cNvSpPr>
            <a:spLocks noGrp="1"/>
          </p:cNvSpPr>
          <p:nvPr>
            <p:ph type="sldNum" sz="quarter" idx="5"/>
          </p:nvPr>
        </p:nvSpPr>
        <p:spPr/>
        <p:txBody>
          <a:bodyPr/>
          <a:lstStyle/>
          <a:p>
            <a:fld id="{A8C90436-BD00-1C43-B04F-148ACA941A60}" type="slidenum">
              <a:rPr lang="sv-SE" smtClean="0"/>
              <a:t>44</a:t>
            </a:fld>
            <a:endParaRPr lang="sv-SE"/>
          </a:p>
        </p:txBody>
      </p:sp>
    </p:spTree>
    <p:extLst>
      <p:ext uri="{BB962C8B-B14F-4D97-AF65-F5344CB8AC3E}">
        <p14:creationId xmlns:p14="http://schemas.microsoft.com/office/powerpoint/2010/main" val="1848462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0ADED-BC9D-EB36-03D6-985E38B2A9E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BE8B7BA-E8FE-F2CD-C9ED-1397E831BBD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10E0A18-DC99-DCC8-72BF-AF7ABCD693F7}"/>
              </a:ext>
            </a:extLst>
          </p:cNvPr>
          <p:cNvSpPr>
            <a:spLocks noGrp="1"/>
          </p:cNvSpPr>
          <p:nvPr>
            <p:ph type="body" idx="1"/>
          </p:nvPr>
        </p:nvSpPr>
        <p:spPr/>
        <p:txBody>
          <a:bodyPr/>
          <a:lstStyle/>
          <a:p>
            <a:r>
              <a:rPr lang="sv-SE" dirty="0"/>
              <a:t>Protokoll jordtyper</a:t>
            </a:r>
          </a:p>
        </p:txBody>
      </p:sp>
      <p:sp>
        <p:nvSpPr>
          <p:cNvPr id="4" name="Platshållare för bildnummer 3">
            <a:extLst>
              <a:ext uri="{FF2B5EF4-FFF2-40B4-BE49-F238E27FC236}">
                <a16:creationId xmlns:a16="http://schemas.microsoft.com/office/drawing/2014/main" id="{313B9BB5-5494-A433-FA8D-5C2B7DA8196A}"/>
              </a:ext>
            </a:extLst>
          </p:cNvPr>
          <p:cNvSpPr>
            <a:spLocks noGrp="1"/>
          </p:cNvSpPr>
          <p:nvPr>
            <p:ph type="sldNum" sz="quarter" idx="5"/>
          </p:nvPr>
        </p:nvSpPr>
        <p:spPr/>
        <p:txBody>
          <a:bodyPr/>
          <a:lstStyle/>
          <a:p>
            <a:fld id="{A8C90436-BD00-1C43-B04F-148ACA941A60}" type="slidenum">
              <a:rPr lang="sv-SE" smtClean="0"/>
              <a:t>58</a:t>
            </a:fld>
            <a:endParaRPr lang="sv-SE"/>
          </a:p>
        </p:txBody>
      </p:sp>
    </p:spTree>
    <p:extLst>
      <p:ext uri="{BB962C8B-B14F-4D97-AF65-F5344CB8AC3E}">
        <p14:creationId xmlns:p14="http://schemas.microsoft.com/office/powerpoint/2010/main" val="1704927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9FC8-47A8-7EF8-08F2-C26397A9039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D0FDF71-3317-8B2B-DE82-40C149FC403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7BABD86-546F-E9F2-CE27-2C6D68BE8F89}"/>
              </a:ext>
            </a:extLst>
          </p:cNvPr>
          <p:cNvSpPr>
            <a:spLocks noGrp="1"/>
          </p:cNvSpPr>
          <p:nvPr>
            <p:ph type="body" idx="1"/>
          </p:nvPr>
        </p:nvSpPr>
        <p:spPr/>
        <p:txBody>
          <a:bodyPr/>
          <a:lstStyle/>
          <a:p>
            <a:r>
              <a:rPr lang="sv-SE" dirty="0"/>
              <a:t>Protokoll densitet</a:t>
            </a:r>
          </a:p>
        </p:txBody>
      </p:sp>
      <p:sp>
        <p:nvSpPr>
          <p:cNvPr id="4" name="Platshållare för bildnummer 3">
            <a:extLst>
              <a:ext uri="{FF2B5EF4-FFF2-40B4-BE49-F238E27FC236}">
                <a16:creationId xmlns:a16="http://schemas.microsoft.com/office/drawing/2014/main" id="{E1144B50-DBAF-8155-839F-2E46F53B2C03}"/>
              </a:ext>
            </a:extLst>
          </p:cNvPr>
          <p:cNvSpPr>
            <a:spLocks noGrp="1"/>
          </p:cNvSpPr>
          <p:nvPr>
            <p:ph type="sldNum" sz="quarter" idx="5"/>
          </p:nvPr>
        </p:nvSpPr>
        <p:spPr/>
        <p:txBody>
          <a:bodyPr/>
          <a:lstStyle/>
          <a:p>
            <a:fld id="{A8C90436-BD00-1C43-B04F-148ACA941A60}" type="slidenum">
              <a:rPr lang="sv-SE" smtClean="0"/>
              <a:t>59</a:t>
            </a:fld>
            <a:endParaRPr lang="sv-SE"/>
          </a:p>
        </p:txBody>
      </p:sp>
    </p:spTree>
    <p:extLst>
      <p:ext uri="{BB962C8B-B14F-4D97-AF65-F5344CB8AC3E}">
        <p14:creationId xmlns:p14="http://schemas.microsoft.com/office/powerpoint/2010/main" val="3363249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Protokoll: mätning av tillväxt</a:t>
            </a:r>
          </a:p>
        </p:txBody>
      </p:sp>
      <p:sp>
        <p:nvSpPr>
          <p:cNvPr id="4" name="Platshållare för bildnummer 3"/>
          <p:cNvSpPr>
            <a:spLocks noGrp="1"/>
          </p:cNvSpPr>
          <p:nvPr>
            <p:ph type="sldNum" sz="quarter" idx="5"/>
          </p:nvPr>
        </p:nvSpPr>
        <p:spPr/>
        <p:txBody>
          <a:bodyPr/>
          <a:lstStyle/>
          <a:p>
            <a:fld id="{A8C90436-BD00-1C43-B04F-148ACA941A60}" type="slidenum">
              <a:rPr lang="sv-SE" smtClean="0"/>
              <a:t>60</a:t>
            </a:fld>
            <a:endParaRPr lang="sv-SE"/>
          </a:p>
        </p:txBody>
      </p:sp>
    </p:spTree>
    <p:extLst>
      <p:ext uri="{BB962C8B-B14F-4D97-AF65-F5344CB8AC3E}">
        <p14:creationId xmlns:p14="http://schemas.microsoft.com/office/powerpoint/2010/main" val="3035985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60E8B-8A7F-1C2F-0E90-CEF73D31A65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E73D850-62A1-EA86-2385-27D6BB86B19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4002F67-2BA4-FECF-BF2A-BB00C051F9CF}"/>
              </a:ext>
            </a:extLst>
          </p:cNvPr>
          <p:cNvSpPr>
            <a:spLocks noGrp="1"/>
          </p:cNvSpPr>
          <p:nvPr>
            <p:ph type="body" idx="1"/>
          </p:nvPr>
        </p:nvSpPr>
        <p:spPr/>
        <p:txBody>
          <a:bodyPr/>
          <a:lstStyle/>
          <a:p>
            <a:r>
              <a:rPr lang="sv-SE" dirty="0"/>
              <a:t>Protokoll: mätning av pH</a:t>
            </a:r>
          </a:p>
        </p:txBody>
      </p:sp>
      <p:sp>
        <p:nvSpPr>
          <p:cNvPr id="4" name="Platshållare för bildnummer 3">
            <a:extLst>
              <a:ext uri="{FF2B5EF4-FFF2-40B4-BE49-F238E27FC236}">
                <a16:creationId xmlns:a16="http://schemas.microsoft.com/office/drawing/2014/main" id="{0F3DA2DC-91DA-8261-7C46-5E8E11D501CD}"/>
              </a:ext>
            </a:extLst>
          </p:cNvPr>
          <p:cNvSpPr>
            <a:spLocks noGrp="1"/>
          </p:cNvSpPr>
          <p:nvPr>
            <p:ph type="sldNum" sz="quarter" idx="5"/>
          </p:nvPr>
        </p:nvSpPr>
        <p:spPr/>
        <p:txBody>
          <a:bodyPr/>
          <a:lstStyle/>
          <a:p>
            <a:fld id="{A8C90436-BD00-1C43-B04F-148ACA941A60}" type="slidenum">
              <a:rPr lang="sv-SE" smtClean="0"/>
              <a:t>61</a:t>
            </a:fld>
            <a:endParaRPr lang="sv-SE"/>
          </a:p>
        </p:txBody>
      </p:sp>
    </p:spTree>
    <p:extLst>
      <p:ext uri="{BB962C8B-B14F-4D97-AF65-F5344CB8AC3E}">
        <p14:creationId xmlns:p14="http://schemas.microsoft.com/office/powerpoint/2010/main" val="4113869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DDF75-0BFD-9460-DA71-DB74DDEBD4D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0D317FF-55B1-DD85-3C5C-47CA981C1049}"/>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EB4C700E-7A76-6F60-9A94-C15161E23CE4}"/>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2116F4F-090E-8A95-3C89-EB3EBA0AF745}"/>
              </a:ext>
            </a:extLst>
          </p:cNvPr>
          <p:cNvSpPr>
            <a:spLocks noGrp="1"/>
          </p:cNvSpPr>
          <p:nvPr>
            <p:ph type="sldNum" sz="quarter" idx="5"/>
          </p:nvPr>
        </p:nvSpPr>
        <p:spPr/>
        <p:txBody>
          <a:bodyPr/>
          <a:lstStyle/>
          <a:p>
            <a:fld id="{A8C90436-BD00-1C43-B04F-148ACA941A60}" type="slidenum">
              <a:rPr lang="sv-SE" smtClean="0"/>
              <a:t>63</a:t>
            </a:fld>
            <a:endParaRPr lang="sv-SE"/>
          </a:p>
        </p:txBody>
      </p:sp>
    </p:spTree>
    <p:extLst>
      <p:ext uri="{BB962C8B-B14F-4D97-AF65-F5344CB8AC3E}">
        <p14:creationId xmlns:p14="http://schemas.microsoft.com/office/powerpoint/2010/main" val="2707675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sv-SE" dirty="0" err="1"/>
              <a:t>https</a:t>
            </a:r>
            <a:r>
              <a:rPr lang="sv-SE" dirty="0"/>
              <a:t>://</a:t>
            </a:r>
            <a:r>
              <a:rPr lang="sv-SE" dirty="0" err="1"/>
              <a:t>www.youtube.com</a:t>
            </a:r>
            <a:r>
              <a:rPr lang="sv-SE" dirty="0"/>
              <a:t>/</a:t>
            </a:r>
            <a:r>
              <a:rPr lang="sv-SE" dirty="0" err="1"/>
              <a:t>watch?v</a:t>
            </a:r>
            <a:r>
              <a:rPr lang="sv-SE" dirty="0"/>
              <a:t>=</a:t>
            </a:r>
            <a:r>
              <a:rPr lang="sv-SE" dirty="0" err="1"/>
              <a:t>RlscZuGejis</a:t>
            </a:r>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64</a:t>
            </a:fld>
            <a:endParaRPr lang="sv-SE"/>
          </a:p>
        </p:txBody>
      </p:sp>
    </p:spTree>
    <p:extLst>
      <p:ext uri="{BB962C8B-B14F-4D97-AF65-F5344CB8AC3E}">
        <p14:creationId xmlns:p14="http://schemas.microsoft.com/office/powerpoint/2010/main" val="3575416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3</a:t>
            </a:fld>
            <a:endParaRPr lang="sv-SE"/>
          </a:p>
        </p:txBody>
      </p:sp>
    </p:spTree>
    <p:extLst>
      <p:ext uri="{BB962C8B-B14F-4D97-AF65-F5344CB8AC3E}">
        <p14:creationId xmlns:p14="http://schemas.microsoft.com/office/powerpoint/2010/main" val="1624193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solidFill>
              </a:rPr>
              <a:t>Vi på Vetenskap &amp; Allmänhet välkomnar feedback på materialet och hur det används. Mejla gärna </a:t>
            </a:r>
            <a:r>
              <a:rPr lang="sv-SE" dirty="0">
                <a:solidFill>
                  <a:schemeClr val="tx1"/>
                </a:solidFill>
                <a:hlinkClick r:id="rId3"/>
              </a:rPr>
              <a:t>info@vetenskapallmanhet.se</a:t>
            </a:r>
            <a:r>
              <a:rPr lang="sv-SE" dirty="0">
                <a:solidFill>
                  <a:schemeClr val="tx1"/>
                </a:solidFill>
              </a:rPr>
              <a:t> om du har något medskick eller frågor. </a:t>
            </a:r>
          </a:p>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4</a:t>
            </a:fld>
            <a:endParaRPr lang="sv-SE"/>
          </a:p>
        </p:txBody>
      </p:sp>
    </p:spTree>
    <p:extLst>
      <p:ext uri="{BB962C8B-B14F-4D97-AF65-F5344CB8AC3E}">
        <p14:creationId xmlns:p14="http://schemas.microsoft.com/office/powerpoint/2010/main" val="351314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5</a:t>
            </a:fld>
            <a:endParaRPr lang="sv-SE"/>
          </a:p>
        </p:txBody>
      </p:sp>
    </p:spTree>
    <p:extLst>
      <p:ext uri="{BB962C8B-B14F-4D97-AF65-F5344CB8AC3E}">
        <p14:creationId xmlns:p14="http://schemas.microsoft.com/office/powerpoint/2010/main" val="300567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7</a:t>
            </a:fld>
            <a:endParaRPr lang="sv-SE"/>
          </a:p>
        </p:txBody>
      </p:sp>
    </p:spTree>
    <p:extLst>
      <p:ext uri="{BB962C8B-B14F-4D97-AF65-F5344CB8AC3E}">
        <p14:creationId xmlns:p14="http://schemas.microsoft.com/office/powerpoint/2010/main" val="308996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sv-SE" dirty="0" err="1"/>
              <a:t>https</a:t>
            </a:r>
            <a:r>
              <a:rPr lang="sv-SE" dirty="0"/>
              <a:t>://</a:t>
            </a:r>
            <a:r>
              <a:rPr lang="sv-SE" dirty="0" err="1"/>
              <a:t>www.youtube.com</a:t>
            </a:r>
            <a:r>
              <a:rPr lang="sv-SE" dirty="0"/>
              <a:t>/</a:t>
            </a:r>
            <a:r>
              <a:rPr lang="sv-SE" dirty="0" err="1"/>
              <a:t>watch?v</a:t>
            </a:r>
            <a:r>
              <a:rPr lang="sv-SE" dirty="0"/>
              <a:t>=K-4owWBe9fQ</a:t>
            </a:r>
          </a:p>
        </p:txBody>
      </p:sp>
      <p:sp>
        <p:nvSpPr>
          <p:cNvPr id="4" name="Platshållare för bildnummer 3"/>
          <p:cNvSpPr>
            <a:spLocks noGrp="1"/>
          </p:cNvSpPr>
          <p:nvPr>
            <p:ph type="sldNum" sz="quarter" idx="5"/>
          </p:nvPr>
        </p:nvSpPr>
        <p:spPr/>
        <p:txBody>
          <a:bodyPr/>
          <a:lstStyle/>
          <a:p>
            <a:fld id="{A8C90436-BD00-1C43-B04F-148ACA941A60}" type="slidenum">
              <a:rPr lang="sv-SE" smtClean="0"/>
              <a:t>11</a:t>
            </a:fld>
            <a:endParaRPr lang="sv-SE"/>
          </a:p>
        </p:txBody>
      </p:sp>
    </p:spTree>
    <p:extLst>
      <p:ext uri="{BB962C8B-B14F-4D97-AF65-F5344CB8AC3E}">
        <p14:creationId xmlns:p14="http://schemas.microsoft.com/office/powerpoint/2010/main" val="910905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sv-SE" dirty="0"/>
              <a:t>Källa: Naturskyddsföreningen: </a:t>
            </a:r>
            <a:r>
              <a:rPr lang="sv-SE" dirty="0" err="1"/>
              <a:t>https</a:t>
            </a:r>
            <a:r>
              <a:rPr lang="sv-SE" dirty="0"/>
              <a:t>://</a:t>
            </a:r>
            <a:r>
              <a:rPr lang="sv-SE" dirty="0" err="1"/>
              <a:t>www.naturskyddsforeningen.se</a:t>
            </a:r>
            <a:r>
              <a:rPr lang="sv-SE" dirty="0"/>
              <a:t>/faktablad/</a:t>
            </a:r>
            <a:r>
              <a:rPr lang="sv-SE" dirty="0" err="1"/>
              <a:t>sveriges</a:t>
            </a:r>
            <a:r>
              <a:rPr lang="sv-SE" dirty="0"/>
              <a:t>-jordar/</a:t>
            </a:r>
            <a:br>
              <a:rPr lang="sv-SE" dirty="0"/>
            </a:br>
            <a:r>
              <a:rPr lang="sv-SE" dirty="0"/>
              <a:t>samt </a:t>
            </a:r>
            <a:r>
              <a:rPr lang="sv-SE" sz="1200" b="0" i="0" kern="1200" dirty="0">
                <a:solidFill>
                  <a:schemeClr val="tx1"/>
                </a:solidFill>
                <a:effectLst/>
                <a:latin typeface="+mn-lt"/>
                <a:ea typeface="+mn-ea"/>
                <a:cs typeface="+mn-cs"/>
              </a:rPr>
              <a:t>Statens geotekniska institut: </a:t>
            </a:r>
            <a:r>
              <a:rPr lang="sv-SE" sz="1200" b="0" i="0" kern="1200" dirty="0" err="1">
                <a:solidFill>
                  <a:schemeClr val="tx1"/>
                </a:solidFill>
                <a:effectLst/>
                <a:latin typeface="+mn-lt"/>
                <a:ea typeface="+mn-ea"/>
                <a:cs typeface="+mn-cs"/>
              </a:rPr>
              <a:t>https</a:t>
            </a:r>
            <a:r>
              <a:rPr lang="sv-SE" sz="1200" b="0" i="0" kern="1200" dirty="0">
                <a:solidFill>
                  <a:schemeClr val="tx1"/>
                </a:solidFill>
                <a:effectLst/>
                <a:latin typeface="+mn-lt"/>
                <a:ea typeface="+mn-ea"/>
                <a:cs typeface="+mn-cs"/>
              </a:rPr>
              <a:t>://</a:t>
            </a:r>
            <a:r>
              <a:rPr lang="sv-SE" sz="1200" b="0" i="0" kern="1200" dirty="0" err="1">
                <a:solidFill>
                  <a:schemeClr val="tx1"/>
                </a:solidFill>
                <a:effectLst/>
                <a:latin typeface="+mn-lt"/>
                <a:ea typeface="+mn-ea"/>
                <a:cs typeface="+mn-cs"/>
              </a:rPr>
              <a:t>www.sgi.se</a:t>
            </a:r>
            <a:r>
              <a:rPr lang="sv-SE" sz="1200" b="0" i="0" kern="1200" dirty="0">
                <a:solidFill>
                  <a:schemeClr val="tx1"/>
                </a:solidFill>
                <a:effectLst/>
                <a:latin typeface="+mn-lt"/>
                <a:ea typeface="+mn-ea"/>
                <a:cs typeface="+mn-cs"/>
              </a:rPr>
              <a:t>/vara-</a:t>
            </a:r>
            <a:r>
              <a:rPr lang="sv-SE" sz="1200" b="0" i="0" kern="1200" dirty="0" err="1">
                <a:solidFill>
                  <a:schemeClr val="tx1"/>
                </a:solidFill>
                <a:effectLst/>
                <a:latin typeface="+mn-lt"/>
                <a:ea typeface="+mn-ea"/>
                <a:cs typeface="+mn-cs"/>
              </a:rPr>
              <a:t>expertomraden</a:t>
            </a:r>
            <a:r>
              <a:rPr lang="sv-SE" sz="1200" b="0" i="0" kern="1200" dirty="0">
                <a:solidFill>
                  <a:schemeClr val="tx1"/>
                </a:solidFill>
                <a:effectLst/>
                <a:latin typeface="+mn-lt"/>
                <a:ea typeface="+mn-ea"/>
                <a:cs typeface="+mn-cs"/>
              </a:rPr>
              <a:t>/skred-ras-och-erosion/vad-ar-geoteknik/jordarter</a:t>
            </a:r>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14</a:t>
            </a:fld>
            <a:endParaRPr lang="sv-SE"/>
          </a:p>
        </p:txBody>
      </p:sp>
    </p:spTree>
    <p:extLst>
      <p:ext uri="{BB962C8B-B14F-4D97-AF65-F5344CB8AC3E}">
        <p14:creationId xmlns:p14="http://schemas.microsoft.com/office/powerpoint/2010/main" val="350323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B44C6-BDD6-F2C0-66E4-13F9A138764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1F14F7E-6069-7BB9-914B-B51DD562F9B9}"/>
              </a:ext>
            </a:extLst>
          </p:cNvPr>
          <p:cNvSpPr>
            <a:spLocks noGrp="1" noRot="1" noChangeAspect="1"/>
          </p:cNvSpPr>
          <p:nvPr>
            <p:ph type="sldImg"/>
          </p:nvPr>
        </p:nvSpPr>
        <p:spPr>
          <a:xfrm>
            <a:off x="685800" y="1143000"/>
            <a:ext cx="5486400" cy="3086100"/>
          </a:xfrm>
        </p:spPr>
      </p:sp>
      <p:sp>
        <p:nvSpPr>
          <p:cNvPr id="3" name="Platshållare för anteckningar 2">
            <a:extLst>
              <a:ext uri="{FF2B5EF4-FFF2-40B4-BE49-F238E27FC236}">
                <a16:creationId xmlns:a16="http://schemas.microsoft.com/office/drawing/2014/main" id="{0F988824-B48B-DEBA-8E55-7FBF32D3D05A}"/>
              </a:ext>
            </a:extLst>
          </p:cNvPr>
          <p:cNvSpPr>
            <a:spLocks noGrp="1"/>
          </p:cNvSpPr>
          <p:nvPr>
            <p:ph type="body" idx="1"/>
          </p:nvPr>
        </p:nvSpPr>
        <p:spPr/>
        <p:txBody>
          <a:bodyPr/>
          <a:lstStyle/>
          <a:p>
            <a:r>
              <a:rPr lang="sv-SE" dirty="0"/>
              <a:t>Källa: Naturskyddsföreningen och </a:t>
            </a:r>
            <a:r>
              <a:rPr lang="sv-SE" sz="1200" b="0" i="0" kern="1200" dirty="0">
                <a:solidFill>
                  <a:schemeClr val="tx1"/>
                </a:solidFill>
                <a:effectLst/>
                <a:latin typeface="+mn-lt"/>
                <a:ea typeface="+mn-ea"/>
                <a:cs typeface="+mn-cs"/>
              </a:rPr>
              <a:t>Statens geotekniska institut</a:t>
            </a:r>
            <a:endParaRPr lang="sv-SE" dirty="0"/>
          </a:p>
        </p:txBody>
      </p:sp>
      <p:sp>
        <p:nvSpPr>
          <p:cNvPr id="4" name="Platshållare för bildnummer 3">
            <a:extLst>
              <a:ext uri="{FF2B5EF4-FFF2-40B4-BE49-F238E27FC236}">
                <a16:creationId xmlns:a16="http://schemas.microsoft.com/office/drawing/2014/main" id="{53CE7F45-4877-C6F8-834E-944E4B2D4E08}"/>
              </a:ext>
            </a:extLst>
          </p:cNvPr>
          <p:cNvSpPr>
            <a:spLocks noGrp="1"/>
          </p:cNvSpPr>
          <p:nvPr>
            <p:ph type="sldNum" sz="quarter" idx="5"/>
          </p:nvPr>
        </p:nvSpPr>
        <p:spPr/>
        <p:txBody>
          <a:bodyPr/>
          <a:lstStyle/>
          <a:p>
            <a:fld id="{A8C90436-BD00-1C43-B04F-148ACA941A60}" type="slidenum">
              <a:rPr lang="sv-SE" smtClean="0"/>
              <a:t>15</a:t>
            </a:fld>
            <a:endParaRPr lang="sv-SE"/>
          </a:p>
        </p:txBody>
      </p:sp>
    </p:spTree>
    <p:extLst>
      <p:ext uri="{BB962C8B-B14F-4D97-AF65-F5344CB8AC3E}">
        <p14:creationId xmlns:p14="http://schemas.microsoft.com/office/powerpoint/2010/main" val="3150313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236380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65329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14403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82059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3" indent="0">
              <a:buNone/>
              <a:defRPr sz="1801">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59298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E24CEC5F-A82A-4335-884D-B1F134156BC7}" type="datetimeFigureOut">
              <a:rPr lang="es-ES" smtClean="0"/>
              <a:t>12/2/26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26490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E24CEC5F-A82A-4335-884D-B1F134156BC7}" type="datetimeFigureOut">
              <a:rPr lang="es-ES" smtClean="0"/>
              <a:t>12/2/26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222166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E24CEC5F-A82A-4335-884D-B1F134156BC7}" type="datetimeFigureOut">
              <a:rPr lang="es-ES" smtClean="0"/>
              <a:t>12/2/26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06759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CEC5F-A82A-4335-884D-B1F134156BC7}" type="datetimeFigureOut">
              <a:rPr lang="es-ES" smtClean="0"/>
              <a:t>12/2/26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228056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5183188" y="987426"/>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E24CEC5F-A82A-4335-884D-B1F134156BC7}" type="datetimeFigureOut">
              <a:rPr lang="es-ES" smtClean="0"/>
              <a:t>12/2/26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4046256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183188" y="987426"/>
            <a:ext cx="6172201" cy="4873625"/>
          </a:xfrm>
        </p:spPr>
        <p:txBody>
          <a:bodyPr anchor="t"/>
          <a:lstStyle>
            <a:lvl1pPr marL="0" indent="0">
              <a:buNone/>
              <a:defRPr sz="3200"/>
            </a:lvl1pPr>
            <a:lvl2pPr marL="457211"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E24CEC5F-A82A-4335-884D-B1F134156BC7}" type="datetimeFigureOut">
              <a:rPr lang="es-ES" smtClean="0"/>
              <a:t>12/2/26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9120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CEC5F-A82A-4335-884D-B1F134156BC7}" type="datetimeFigureOut">
              <a:rPr lang="es-ES" smtClean="0"/>
              <a:t>12/2/26</a:t>
            </a:fld>
            <a:endParaRPr lang="es-E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F48F0-2D35-4579-A881-537F9CFB04B1}" type="slidenum">
              <a:rPr lang="es-ES" smtClean="0"/>
              <a:t>‹#›</a:t>
            </a:fld>
            <a:endParaRPr lang="es-ES"/>
          </a:p>
        </p:txBody>
      </p:sp>
    </p:spTree>
    <p:extLst>
      <p:ext uri="{BB962C8B-B14F-4D97-AF65-F5344CB8AC3E}">
        <p14:creationId xmlns:p14="http://schemas.microsoft.com/office/powerpoint/2010/main" val="121363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K-4owWBe9fQ?feature=oembed"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1.em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0.emf"/><Relationship Id="rId5" Type="http://schemas.openxmlformats.org/officeDocument/2006/relationships/image" Target="../media/image13.svg"/><Relationship Id="rId10" Type="http://schemas.openxmlformats.org/officeDocument/2006/relationships/image" Target="../media/image19.emf"/><Relationship Id="rId4" Type="http://schemas.openxmlformats.org/officeDocument/2006/relationships/image" Target="../media/image12.png"/><Relationship Id="rId9"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9.emf"/><Relationship Id="rId4" Type="http://schemas.openxmlformats.org/officeDocument/2006/relationships/image" Target="../media/image12.pn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20.emf"/><Relationship Id="rId4" Type="http://schemas.openxmlformats.org/officeDocument/2006/relationships/image" Target="../media/image12.png"/><Relationship Id="rId9"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1.xml"/><Relationship Id="rId7" Type="http://schemas.openxmlformats.org/officeDocument/2006/relationships/image" Target="../media/image13.svg"/><Relationship Id="rId12"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video" Target="https://www.youtube.com/embed/3NK6ZosNxZo?feature=oembed" TargetMode="Externa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2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3.emf"/><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5.emf"/><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6.emf"/><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video" Target="https://www.youtube.com/embed/OamykaoJpXk?feature=oembed" TargetMode="External"/><Relationship Id="rId6" Type="http://schemas.openxmlformats.org/officeDocument/2006/relationships/image" Target="../media/image13.svg"/><Relationship Id="rId11" Type="http://schemas.openxmlformats.org/officeDocument/2006/relationships/image" Target="../media/image27.jpe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w77zPAtVTuI?feature=oembed"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3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30.jp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31.jp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4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video" Target="https://www.youtube.com/embed/N_K5SxNKads?feature=oembed" TargetMode="External"/><Relationship Id="rId6" Type="http://schemas.openxmlformats.org/officeDocument/2006/relationships/image" Target="../media/image13.svg"/><Relationship Id="rId11" Type="http://schemas.openxmlformats.org/officeDocument/2006/relationships/image" Target="../media/image32.jpe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video" Target="https://www.youtube.com/embed/I6hLw-sPhas?feature=oembed" TargetMode="External"/><Relationship Id="rId6" Type="http://schemas.openxmlformats.org/officeDocument/2006/relationships/image" Target="../media/image13.svg"/><Relationship Id="rId11" Type="http://schemas.openxmlformats.org/officeDocument/2006/relationships/image" Target="../media/image33.jpe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video" Target="https://www.youtube.com/embed/-CGyL9DeVyo?feature=oembed"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36.emf"/><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RlscZuGejis?feature=oembed" TargetMode="External"/><Relationship Id="rId4" Type="http://schemas.openxmlformats.org/officeDocument/2006/relationships/image" Target="../media/image38.jpeg"/></Relationships>
</file>

<file path=ppt/slides/_rels/slide65.xml.rels><?xml version="1.0" encoding="UTF-8" standalone="yes"?>
<Relationships xmlns="http://schemas.openxmlformats.org/package/2006/relationships"><Relationship Id="rId8" Type="http://schemas.openxmlformats.org/officeDocument/2006/relationships/hyperlink" Target="https://vimeo.com/77792707" TargetMode="External"/><Relationship Id="rId13" Type="http://schemas.openxmlformats.org/officeDocument/2006/relationships/hyperlink" Target="https://www.soil-net.com/" TargetMode="External"/><Relationship Id="rId18" Type="http://schemas.openxmlformats.org/officeDocument/2006/relationships/hyperlink" Target="https://www.nature.org/en-us/about-us/who-we-are/how-we-work/youth-engagement/nature-lab/" TargetMode="External"/><Relationship Id="rId3" Type="http://schemas.microsoft.com/office/2007/relationships/hdphoto" Target="../media/hdphoto4.wdp"/><Relationship Id="rId7" Type="http://schemas.openxmlformats.org/officeDocument/2006/relationships/hyperlink" Target="https://www.youtube.com/watch?v=3NK6ZosNxZo" TargetMode="External"/><Relationship Id="rId12" Type="http://schemas.openxmlformats.org/officeDocument/2006/relationships/hyperlink" Target="https://www.soils4teachers.org/" TargetMode="External"/><Relationship Id="rId17" Type="http://schemas.openxmlformats.org/officeDocument/2006/relationships/hyperlink" Target="https://www.youtube.com/playlist?list=PLLtcxq1-RGPtn-s8L9rZVEBVBcBxfkjRF" TargetMode="External"/><Relationship Id="rId2" Type="http://schemas.openxmlformats.org/officeDocument/2006/relationships/image" Target="../media/image9.png"/><Relationship Id="rId16" Type="http://schemas.openxmlformats.org/officeDocument/2006/relationships/hyperlink" Target="https://www.bbc.co.uk/bitesize/articles/ztvbk2p" TargetMode="External"/><Relationship Id="rId1" Type="http://schemas.openxmlformats.org/officeDocument/2006/relationships/slideLayout" Target="../slideLayouts/slideLayout2.xml"/><Relationship Id="rId6" Type="http://schemas.openxmlformats.org/officeDocument/2006/relationships/hyperlink" Target="https://www.youtube.com/watch?v=knrmCbctGEA" TargetMode="External"/><Relationship Id="rId11" Type="http://schemas.openxmlformats.org/officeDocument/2006/relationships/hyperlink" Target="https://www.youtube.com/watch?v=RlscZuGejis" TargetMode="External"/><Relationship Id="rId5" Type="http://schemas.openxmlformats.org/officeDocument/2006/relationships/hyperlink" Target="https://www.youtube.com/watch?v=xqFwPPS7QX8" TargetMode="External"/><Relationship Id="rId15" Type="http://schemas.openxmlformats.org/officeDocument/2006/relationships/hyperlink" Target="https://www.soils4kids.org/games" TargetMode="External"/><Relationship Id="rId10" Type="http://schemas.openxmlformats.org/officeDocument/2006/relationships/hyperlink" Target="https://gamma.app/docs/Importance-of-Soil-9f1s0yz8saew2i5" TargetMode="External"/><Relationship Id="rId19" Type="http://schemas.openxmlformats.org/officeDocument/2006/relationships/hyperlink" Target="https://www.youtube.com/watch?v=tM7VND_o5F8" TargetMode="External"/><Relationship Id="rId4" Type="http://schemas.openxmlformats.org/officeDocument/2006/relationships/hyperlink" Target="https://vimeo.com/77792712" TargetMode="External"/><Relationship Id="rId9" Type="http://schemas.openxmlformats.org/officeDocument/2006/relationships/hyperlink" Target="https://www.youtube.com/watch?v=XfqaJqm5nCk" TargetMode="External"/><Relationship Id="rId14" Type="http://schemas.openxmlformats.org/officeDocument/2006/relationships/hyperlink" Target="https://www.youtube.com/watch?v=ntJouJhLM48" TargetMode="External"/></Relationships>
</file>

<file path=ppt/slides/_rels/slide6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hyperlink" Target="https://loess-project.eu/wp-content/uploads/2025/05/LOESS-LS-Exploring-soil-V12-sv.pdf"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eunorg.sharepoint.com/:b:/s/LOESSTeachers/EQXbzzIDeKBAi5W669OES3YBJ-MutscoWLcQQioJs1P10Q?e=cchEBZ" TargetMode="External"/><Relationship Id="rId5" Type="http://schemas.openxmlformats.org/officeDocument/2006/relationships/hyperlink" Target="https://eunorg.sharepoint.com/:b:/s/LOESSTeachers/Eb6mD7_-L6dFjhHJZOvwVf0BBV7EDEc1SywEkabyPbK-vw?e=OdOQmM" TargetMode="External"/><Relationship Id="rId4" Type="http://schemas.openxmlformats.org/officeDocument/2006/relationships/hyperlink" Target="https://loess-project.eu/"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BB64629-494C-512D-750D-DF87A752E318}"/>
              </a:ext>
            </a:extLst>
          </p:cNvPr>
          <p:cNvPicPr>
            <a:picLocks noChangeAspect="1"/>
          </p:cNvPicPr>
          <p:nvPr/>
        </p:nvPicPr>
        <p:blipFill>
          <a:blip r:embed="rId3">
            <a:extLst>
              <a:ext uri="{28A0092B-C50C-407E-A947-70E740481C1C}">
                <a14:useLocalDpi xmlns:a14="http://schemas.microsoft.com/office/drawing/2010/main" val="0"/>
              </a:ext>
            </a:extLst>
          </a:blip>
          <a:srcRect l="10596" t="7085" b="16519"/>
          <a:stretch>
            <a:fillRect/>
          </a:stretch>
        </p:blipFill>
        <p:spPr>
          <a:xfrm>
            <a:off x="-71537" y="-442411"/>
            <a:ext cx="6345879" cy="4067240"/>
          </a:xfrm>
          <a:prstGeom prst="rect">
            <a:avLst/>
          </a:prstGeom>
        </p:spPr>
      </p:pic>
      <p:pic>
        <p:nvPicPr>
          <p:cNvPr id="10" name="Bildobjekt 9">
            <a:extLst>
              <a:ext uri="{FF2B5EF4-FFF2-40B4-BE49-F238E27FC236}">
                <a16:creationId xmlns:a16="http://schemas.microsoft.com/office/drawing/2014/main" id="{38EA12AA-F59F-72E8-4731-7E589055D40A}"/>
              </a:ext>
            </a:extLst>
          </p:cNvPr>
          <p:cNvPicPr>
            <a:picLocks noChangeAspect="1"/>
          </p:cNvPicPr>
          <p:nvPr/>
        </p:nvPicPr>
        <p:blipFill>
          <a:blip r:embed="rId4">
            <a:extLst>
              <a:ext uri="{28A0092B-C50C-407E-A947-70E740481C1C}">
                <a14:useLocalDpi xmlns:a14="http://schemas.microsoft.com/office/drawing/2010/main" val="0"/>
              </a:ext>
            </a:extLst>
          </a:blip>
          <a:srcRect l="2400" r="2400" b="8487"/>
          <a:stretch>
            <a:fillRect/>
          </a:stretch>
        </p:blipFill>
        <p:spPr>
          <a:xfrm>
            <a:off x="6248869" y="-442409"/>
            <a:ext cx="6345879" cy="4067238"/>
          </a:xfrm>
          <a:prstGeom prst="rect">
            <a:avLst/>
          </a:prstGeom>
        </p:spPr>
      </p:pic>
      <p:pic>
        <p:nvPicPr>
          <p:cNvPr id="11" name="Bildobjekt 10">
            <a:extLst>
              <a:ext uri="{FF2B5EF4-FFF2-40B4-BE49-F238E27FC236}">
                <a16:creationId xmlns:a16="http://schemas.microsoft.com/office/drawing/2014/main" id="{3775F284-9AD1-CD81-D9EB-0C73624632CE}"/>
              </a:ext>
            </a:extLst>
          </p:cNvPr>
          <p:cNvPicPr>
            <a:picLocks noChangeAspect="1"/>
          </p:cNvPicPr>
          <p:nvPr/>
        </p:nvPicPr>
        <p:blipFill>
          <a:blip r:embed="rId5">
            <a:extLst>
              <a:ext uri="{28A0092B-C50C-407E-A947-70E740481C1C}">
                <a14:useLocalDpi xmlns:a14="http://schemas.microsoft.com/office/drawing/2010/main" val="0"/>
              </a:ext>
            </a:extLst>
          </a:blip>
          <a:srcRect l="2406" r="2406"/>
          <a:stretch/>
        </p:blipFill>
        <p:spPr>
          <a:xfrm>
            <a:off x="-71537" y="3617006"/>
            <a:ext cx="6345879" cy="4444429"/>
          </a:xfrm>
          <a:prstGeom prst="rect">
            <a:avLst/>
          </a:prstGeom>
        </p:spPr>
      </p:pic>
      <p:pic>
        <p:nvPicPr>
          <p:cNvPr id="12" name="Bildobjekt 11">
            <a:extLst>
              <a:ext uri="{FF2B5EF4-FFF2-40B4-BE49-F238E27FC236}">
                <a16:creationId xmlns:a16="http://schemas.microsoft.com/office/drawing/2014/main" id="{CF8C7F80-78A6-A4E3-9A1B-3DFD43963DF9}"/>
              </a:ext>
            </a:extLst>
          </p:cNvPr>
          <p:cNvPicPr>
            <a:picLocks noChangeAspect="1"/>
          </p:cNvPicPr>
          <p:nvPr/>
        </p:nvPicPr>
        <p:blipFill>
          <a:blip r:embed="rId6">
            <a:extLst>
              <a:ext uri="{28A0092B-C50C-407E-A947-70E740481C1C}">
                <a14:useLocalDpi xmlns:a14="http://schemas.microsoft.com/office/drawing/2010/main" val="0"/>
              </a:ext>
            </a:extLst>
          </a:blip>
          <a:srcRect l="2435" r="2435"/>
          <a:stretch/>
        </p:blipFill>
        <p:spPr>
          <a:xfrm>
            <a:off x="6248869" y="3617007"/>
            <a:ext cx="6345879" cy="4444430"/>
          </a:xfrm>
          <a:prstGeom prst="rect">
            <a:avLst/>
          </a:prstGeom>
        </p:spPr>
      </p:pic>
      <p:sp>
        <p:nvSpPr>
          <p:cNvPr id="14" name="Rektangel 13">
            <a:extLst>
              <a:ext uri="{FF2B5EF4-FFF2-40B4-BE49-F238E27FC236}">
                <a16:creationId xmlns:a16="http://schemas.microsoft.com/office/drawing/2014/main" id="{740E1BEA-0242-9AC3-1248-9FF4AB82A1D9}"/>
              </a:ext>
            </a:extLst>
          </p:cNvPr>
          <p:cNvSpPr/>
          <p:nvPr/>
        </p:nvSpPr>
        <p:spPr>
          <a:xfrm>
            <a:off x="3535681" y="2153921"/>
            <a:ext cx="5563142" cy="2966720"/>
          </a:xfrm>
          <a:prstGeom prst="rect">
            <a:avLst/>
          </a:prstGeom>
          <a:solidFill>
            <a:schemeClr val="lt1">
              <a:alpha val="64000"/>
            </a:schemeClr>
          </a:solidFill>
        </p:spPr>
        <p:style>
          <a:lnRef idx="2">
            <a:schemeClr val="dk1"/>
          </a:lnRef>
          <a:fillRef idx="1">
            <a:schemeClr val="lt1"/>
          </a:fillRef>
          <a:effectRef idx="0">
            <a:schemeClr val="dk1"/>
          </a:effectRef>
          <a:fontRef idx="minor">
            <a:schemeClr val="dk1"/>
          </a:fontRef>
        </p:style>
        <p:txBody>
          <a:bodyPr rtlCol="0" anchor="ctr"/>
          <a:lstStyle/>
          <a:p>
            <a:endParaRPr lang="sv-SE" sz="1801" dirty="0">
              <a:latin typeface="Poppins" pitchFamily="2" charset="77"/>
              <a:cs typeface="Poppins" pitchFamily="2" charset="77"/>
            </a:endParaRPr>
          </a:p>
        </p:txBody>
      </p:sp>
      <p:sp>
        <p:nvSpPr>
          <p:cNvPr id="8" name="CuadroTexto 7">
            <a:extLst>
              <a:ext uri="{FF2B5EF4-FFF2-40B4-BE49-F238E27FC236}">
                <a16:creationId xmlns:a16="http://schemas.microsoft.com/office/drawing/2014/main" id="{97E9B51A-CA2E-3ECB-B206-4C966EA89A23}"/>
              </a:ext>
            </a:extLst>
          </p:cNvPr>
          <p:cNvSpPr txBox="1"/>
          <p:nvPr/>
        </p:nvSpPr>
        <p:spPr>
          <a:xfrm>
            <a:off x="3633990" y="2250570"/>
            <a:ext cx="6295351" cy="1662122"/>
          </a:xfrm>
          <a:prstGeom prst="rect">
            <a:avLst/>
          </a:prstGeom>
          <a:noFill/>
        </p:spPr>
        <p:txBody>
          <a:bodyPr wrap="square" rtlCol="0">
            <a:spAutoFit/>
          </a:bodyPr>
          <a:lstStyle/>
          <a:p>
            <a:r>
              <a:rPr lang="sv-SE" sz="7200" dirty="0">
                <a:latin typeface="Bebas Neue Regular" panose="020B0606020202050201" pitchFamily="34" charset="0"/>
              </a:rPr>
              <a:t>Hållbara jordar</a:t>
            </a:r>
            <a:br>
              <a:rPr lang="sv-SE" sz="6000" dirty="0">
                <a:latin typeface="Bebas Neue Regular" panose="020B0606020202050201" pitchFamily="34" charset="0"/>
              </a:rPr>
            </a:br>
            <a:r>
              <a:rPr lang="sv-SE" sz="2900" dirty="0">
                <a:latin typeface="Poppins" pitchFamily="2" charset="77"/>
                <a:cs typeface="Poppins" pitchFamily="2" charset="77"/>
              </a:rPr>
              <a:t>Fyra lektioner om </a:t>
            </a:r>
            <a:r>
              <a:rPr lang="sv-SE" sz="2900" dirty="0" err="1">
                <a:latin typeface="Poppins" pitchFamily="2" charset="77"/>
                <a:cs typeface="Poppins" pitchFamily="2" charset="77"/>
              </a:rPr>
              <a:t>jordhälsa</a:t>
            </a:r>
            <a:endParaRPr lang="sv-SE" sz="2900" dirty="0">
              <a:latin typeface="Bebas Neue Regular" panose="020B0606020202050201" pitchFamily="34" charset="0"/>
            </a:endParaRPr>
          </a:p>
        </p:txBody>
      </p:sp>
      <p:pic>
        <p:nvPicPr>
          <p:cNvPr id="18" name="Bildobjekt 17">
            <a:extLst>
              <a:ext uri="{FF2B5EF4-FFF2-40B4-BE49-F238E27FC236}">
                <a16:creationId xmlns:a16="http://schemas.microsoft.com/office/drawing/2014/main" id="{470DA332-D04F-E7E1-E22E-19E855281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1574" y="4121964"/>
            <a:ext cx="2041561" cy="539364"/>
          </a:xfrm>
          <a:prstGeom prst="rect">
            <a:avLst/>
          </a:prstGeom>
        </p:spPr>
      </p:pic>
      <p:pic>
        <p:nvPicPr>
          <p:cNvPr id="20" name="Bildobjekt 19">
            <a:extLst>
              <a:ext uri="{FF2B5EF4-FFF2-40B4-BE49-F238E27FC236}">
                <a16:creationId xmlns:a16="http://schemas.microsoft.com/office/drawing/2014/main" id="{BD43C24D-FFCA-0B18-765D-9E3651EA58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1665" y="4203245"/>
            <a:ext cx="1839093" cy="432187"/>
          </a:xfrm>
          <a:prstGeom prst="rect">
            <a:avLst/>
          </a:prstGeom>
        </p:spPr>
      </p:pic>
      <p:sp>
        <p:nvSpPr>
          <p:cNvPr id="2" name="Ellips 1">
            <a:extLst>
              <a:ext uri="{FF2B5EF4-FFF2-40B4-BE49-F238E27FC236}">
                <a16:creationId xmlns:a16="http://schemas.microsoft.com/office/drawing/2014/main" id="{8D6B5476-A4ED-77EA-C0FE-CCD9D7156E40}"/>
              </a:ext>
            </a:extLst>
          </p:cNvPr>
          <p:cNvSpPr/>
          <p:nvPr/>
        </p:nvSpPr>
        <p:spPr>
          <a:xfrm>
            <a:off x="247395" y="200268"/>
            <a:ext cx="2246244" cy="22462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801" dirty="0"/>
          </a:p>
        </p:txBody>
      </p:sp>
      <p:sp>
        <p:nvSpPr>
          <p:cNvPr id="3" name="textruta 2">
            <a:extLst>
              <a:ext uri="{FF2B5EF4-FFF2-40B4-BE49-F238E27FC236}">
                <a16:creationId xmlns:a16="http://schemas.microsoft.com/office/drawing/2014/main" id="{44DFF0AA-E284-07B4-5299-2AF8F73B83CA}"/>
              </a:ext>
            </a:extLst>
          </p:cNvPr>
          <p:cNvSpPr txBox="1"/>
          <p:nvPr/>
        </p:nvSpPr>
        <p:spPr>
          <a:xfrm>
            <a:off x="498387" y="615504"/>
            <a:ext cx="1995250" cy="1446806"/>
          </a:xfrm>
          <a:prstGeom prst="rect">
            <a:avLst/>
          </a:prstGeom>
          <a:noFill/>
        </p:spPr>
        <p:txBody>
          <a:bodyPr wrap="square" rtlCol="0">
            <a:spAutoFit/>
          </a:bodyPr>
          <a:lstStyle/>
          <a:p>
            <a:r>
              <a:rPr lang="sv-SE" sz="3600" dirty="0">
                <a:solidFill>
                  <a:srgbClr val="FFC000"/>
                </a:solidFill>
              </a:rPr>
              <a:t>PAKET 1</a:t>
            </a:r>
          </a:p>
          <a:p>
            <a:r>
              <a:rPr lang="sv-SE" sz="1801" dirty="0">
                <a:solidFill>
                  <a:schemeClr val="bg1"/>
                </a:solidFill>
              </a:rPr>
              <a:t>Biologi | Fysik</a:t>
            </a:r>
          </a:p>
          <a:p>
            <a:r>
              <a:rPr lang="sv-SE" sz="1801" dirty="0">
                <a:solidFill>
                  <a:schemeClr val="bg1"/>
                </a:solidFill>
              </a:rPr>
              <a:t>Kemi | Matematik</a:t>
            </a:r>
          </a:p>
          <a:p>
            <a:r>
              <a:rPr lang="sv-SE" sz="1600" dirty="0">
                <a:solidFill>
                  <a:schemeClr val="bg1"/>
                </a:solidFill>
              </a:rPr>
              <a:t>För elever 11-13 år</a:t>
            </a:r>
          </a:p>
        </p:txBody>
      </p:sp>
    </p:spTree>
    <p:extLst>
      <p:ext uri="{BB962C8B-B14F-4D97-AF65-F5344CB8AC3E}">
        <p14:creationId xmlns:p14="http://schemas.microsoft.com/office/powerpoint/2010/main" val="309055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BED5B-178C-C2B1-602B-0F9980FD041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077A3481-1F22-AB82-4E78-97C71F1F87E9}"/>
              </a:ext>
            </a:extLst>
          </p:cNvPr>
          <p:cNvSpPr txBox="1"/>
          <p:nvPr/>
        </p:nvSpPr>
        <p:spPr>
          <a:xfrm>
            <a:off x="597312" y="809497"/>
            <a:ext cx="7613038" cy="769441"/>
          </a:xfrm>
          <a:prstGeom prst="rect">
            <a:avLst/>
          </a:prstGeom>
          <a:noFill/>
        </p:spPr>
        <p:txBody>
          <a:bodyPr wrap="square" rtlCol="0">
            <a:spAutoFit/>
          </a:bodyPr>
          <a:lstStyle/>
          <a:p>
            <a:r>
              <a:rPr lang="sv-SE" sz="4400" dirty="0">
                <a:latin typeface="Bebas Neue Regular" panose="020B0606020202050201" pitchFamily="34" charset="0"/>
              </a:rPr>
              <a:t>Jord är inte smuts</a:t>
            </a:r>
          </a:p>
        </p:txBody>
      </p:sp>
      <p:sp>
        <p:nvSpPr>
          <p:cNvPr id="9" name="CuadroTexto 8">
            <a:extLst>
              <a:ext uri="{FF2B5EF4-FFF2-40B4-BE49-F238E27FC236}">
                <a16:creationId xmlns:a16="http://schemas.microsoft.com/office/drawing/2014/main" id="{D78F0E5A-7A43-CB15-8C38-C7A4A3353CE4}"/>
              </a:ext>
            </a:extLst>
          </p:cNvPr>
          <p:cNvSpPr txBox="1"/>
          <p:nvPr/>
        </p:nvSpPr>
        <p:spPr>
          <a:xfrm>
            <a:off x="597312" y="1963101"/>
            <a:ext cx="10515599" cy="2654573"/>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4" indent="-171454">
              <a:buFont typeface="Arial" panose="020B0604020202020204" pitchFamily="34" charset="0"/>
              <a:buChar char="•"/>
            </a:pPr>
            <a:r>
              <a:rPr lang="sv-SE" sz="2000" dirty="0">
                <a:solidFill>
                  <a:schemeClr val="tx1"/>
                </a:solidFill>
              </a:rPr>
              <a:t>Vad tror du att jord består av?</a:t>
            </a:r>
          </a:p>
          <a:p>
            <a:pPr marL="171454" indent="-171454">
              <a:buFont typeface="Arial" panose="020B0604020202020204" pitchFamily="34" charset="0"/>
              <a:buChar char="•"/>
            </a:pPr>
            <a:r>
              <a:rPr lang="sv-SE" sz="2000" dirty="0">
                <a:solidFill>
                  <a:schemeClr val="tx1"/>
                </a:solidFill>
              </a:rPr>
              <a:t>Varför tror du att jord är viktigt för allt som lever?</a:t>
            </a:r>
          </a:p>
          <a:p>
            <a:pPr marL="171454" indent="-171454">
              <a:buFont typeface="Arial" panose="020B0604020202020204" pitchFamily="34" charset="0"/>
              <a:buChar char="•"/>
            </a:pPr>
            <a:r>
              <a:rPr lang="sv-SE" sz="2000" dirty="0">
                <a:solidFill>
                  <a:schemeClr val="tx1"/>
                </a:solidFill>
              </a:rPr>
              <a:t>Var används jord?</a:t>
            </a:r>
          </a:p>
          <a:p>
            <a:pPr marL="171454" indent="-171454">
              <a:buFont typeface="Arial" panose="020B0604020202020204" pitchFamily="34" charset="0"/>
              <a:buChar char="•"/>
            </a:pPr>
            <a:r>
              <a:rPr lang="sv-SE" sz="2000" dirty="0">
                <a:solidFill>
                  <a:schemeClr val="tx1"/>
                </a:solidFill>
              </a:rPr>
              <a:t>Vad vet du redan nu om jord och dess egenskaper?</a:t>
            </a:r>
          </a:p>
          <a:p>
            <a:pPr marL="171454" indent="-171454">
              <a:buFont typeface="Arial" panose="020B0604020202020204" pitchFamily="34" charset="0"/>
              <a:buChar char="•"/>
            </a:pPr>
            <a:r>
              <a:rPr lang="sv-SE" sz="2000" dirty="0">
                <a:solidFill>
                  <a:schemeClr val="tx1"/>
                </a:solidFill>
              </a:rPr>
              <a:t>Vad vill du veta om jord?</a:t>
            </a:r>
          </a:p>
          <a:p>
            <a:pPr marL="0" indent="0">
              <a:buNone/>
            </a:pPr>
            <a:endParaRPr lang="sv-SE" b="1" dirty="0"/>
          </a:p>
        </p:txBody>
      </p:sp>
      <p:pic>
        <p:nvPicPr>
          <p:cNvPr id="11" name="Gráfico 10">
            <a:extLst>
              <a:ext uri="{FF2B5EF4-FFF2-40B4-BE49-F238E27FC236}">
                <a16:creationId xmlns:a16="http://schemas.microsoft.com/office/drawing/2014/main" id="{87AAEB59-0FDF-FE58-E3D1-E0A0C7A491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1134C19D-D4D3-9A4B-EDE2-F31C48E7E4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2EA27E85-FD33-941F-A8F4-7CBF41AB17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DEBCFCE7-76C9-FDFA-7961-7BCF27AF75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453600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E7B428-C92D-4597-6A14-B1252735D26C}"/>
              </a:ext>
            </a:extLst>
          </p:cNvPr>
          <p:cNvSpPr>
            <a:spLocks noGrp="1"/>
          </p:cNvSpPr>
          <p:nvPr>
            <p:ph type="title"/>
          </p:nvPr>
        </p:nvSpPr>
        <p:spPr>
          <a:xfrm>
            <a:off x="1068404" y="96253"/>
            <a:ext cx="10515600" cy="1325563"/>
          </a:xfrm>
        </p:spPr>
        <p:txBody>
          <a:bodyPr/>
          <a:lstStyle/>
          <a:p>
            <a:r>
              <a:rPr lang="sv-SE" dirty="0">
                <a:latin typeface="Bebas Neue Regular" panose="020B0606020202050201" pitchFamily="34" charset="0"/>
              </a:rPr>
              <a:t>Se filmen: Ett hemligt Universum (8 min)</a:t>
            </a:r>
            <a:endParaRPr lang="sv-SE" dirty="0"/>
          </a:p>
        </p:txBody>
      </p:sp>
      <p:pic>
        <p:nvPicPr>
          <p:cNvPr id="3" name="Onlinemedia 2" descr="Ett hemligt universum – en liten film om jord">
            <a:hlinkClick r:id="" action="ppaction://media"/>
            <a:extLst>
              <a:ext uri="{FF2B5EF4-FFF2-40B4-BE49-F238E27FC236}">
                <a16:creationId xmlns:a16="http://schemas.microsoft.com/office/drawing/2014/main" id="{C1E20132-67C1-BE21-96B2-4ACC6821D6C1}"/>
              </a:ext>
            </a:extLst>
          </p:cNvPr>
          <p:cNvPicPr>
            <a:picLocks noRot="1" noChangeAspect="1"/>
          </p:cNvPicPr>
          <p:nvPr>
            <a:videoFile r:link="rId1"/>
          </p:nvPr>
        </p:nvPicPr>
        <p:blipFill>
          <a:blip r:embed="rId4"/>
          <a:stretch>
            <a:fillRect/>
          </a:stretch>
        </p:blipFill>
        <p:spPr>
          <a:xfrm>
            <a:off x="1203126" y="1310914"/>
            <a:ext cx="7107499" cy="4015737"/>
          </a:xfrm>
          <a:prstGeom prst="rect">
            <a:avLst/>
          </a:prstGeom>
        </p:spPr>
      </p:pic>
      <p:sp>
        <p:nvSpPr>
          <p:cNvPr id="4" name="textruta 3">
            <a:extLst>
              <a:ext uri="{FF2B5EF4-FFF2-40B4-BE49-F238E27FC236}">
                <a16:creationId xmlns:a16="http://schemas.microsoft.com/office/drawing/2014/main" id="{70E4FD4F-8A2F-E937-C7D4-8547062AA35D}"/>
              </a:ext>
            </a:extLst>
          </p:cNvPr>
          <p:cNvSpPr txBox="1"/>
          <p:nvPr/>
        </p:nvSpPr>
        <p:spPr>
          <a:xfrm>
            <a:off x="1203124" y="5694746"/>
            <a:ext cx="5267124" cy="369460"/>
          </a:xfrm>
          <a:prstGeom prst="rect">
            <a:avLst/>
          </a:prstGeom>
          <a:noFill/>
        </p:spPr>
        <p:txBody>
          <a:bodyPr wrap="square" rtlCol="0">
            <a:spAutoFit/>
          </a:bodyPr>
          <a:lstStyle/>
          <a:p>
            <a:r>
              <a:rPr lang="sv-SE" sz="1801" dirty="0" err="1"/>
              <a:t>https</a:t>
            </a:r>
            <a:r>
              <a:rPr lang="sv-SE" sz="1801" dirty="0"/>
              <a:t>://</a:t>
            </a:r>
            <a:r>
              <a:rPr lang="sv-SE" sz="1801" dirty="0" err="1"/>
              <a:t>www.youtube.com</a:t>
            </a:r>
            <a:r>
              <a:rPr lang="sv-SE" sz="1801" dirty="0"/>
              <a:t>/</a:t>
            </a:r>
            <a:r>
              <a:rPr lang="sv-SE" sz="1801" dirty="0" err="1"/>
              <a:t>watch?v</a:t>
            </a:r>
            <a:r>
              <a:rPr lang="sv-SE" sz="1801" dirty="0"/>
              <a:t>=K-4owWBe9fQ</a:t>
            </a:r>
          </a:p>
        </p:txBody>
      </p:sp>
    </p:spTree>
    <p:extLst>
      <p:ext uri="{BB962C8B-B14F-4D97-AF65-F5344CB8AC3E}">
        <p14:creationId xmlns:p14="http://schemas.microsoft.com/office/powerpoint/2010/main" val="318866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4BEA-F49B-F483-DEDF-CE1AF8DB05E8}"/>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076C26C-0E72-8758-4BA0-91A97E32F6A1}"/>
              </a:ext>
            </a:extLst>
          </p:cNvPr>
          <p:cNvSpPr txBox="1"/>
          <p:nvPr/>
        </p:nvSpPr>
        <p:spPr>
          <a:xfrm>
            <a:off x="597312" y="809497"/>
            <a:ext cx="7613038" cy="769441"/>
          </a:xfrm>
          <a:prstGeom prst="rect">
            <a:avLst/>
          </a:prstGeom>
          <a:noFill/>
        </p:spPr>
        <p:txBody>
          <a:bodyPr wrap="square" rtlCol="0">
            <a:spAutoFit/>
          </a:bodyPr>
          <a:lstStyle/>
          <a:p>
            <a:r>
              <a:rPr lang="sv-SE" sz="4400" noProof="1">
                <a:solidFill>
                  <a:srgbClr val="0CAF8F"/>
                </a:solidFill>
                <a:latin typeface="Bebas Neue Regular" panose="020B0606020202050201" pitchFamily="34" charset="0"/>
              </a:rPr>
              <a:t>Block 2 </a:t>
            </a:r>
            <a:r>
              <a:rPr lang="sv-SE" sz="4400" noProof="1">
                <a:solidFill>
                  <a:srgbClr val="0CB08E"/>
                </a:solidFill>
                <a:latin typeface="Bebas Neue Regular" panose="020B0606020202050201" pitchFamily="34" charset="0"/>
              </a:rPr>
              <a:t>(15 min)  </a:t>
            </a:r>
            <a:r>
              <a:rPr lang="sv-SE" sz="4400" noProof="1">
                <a:latin typeface="Bebas Neue Regular" panose="020B0606020202050201" pitchFamily="34" charset="0"/>
              </a:rPr>
              <a:t>skapa  en tankekarta</a:t>
            </a:r>
          </a:p>
        </p:txBody>
      </p:sp>
      <p:sp>
        <p:nvSpPr>
          <p:cNvPr id="9" name="CuadroTexto 8">
            <a:extLst>
              <a:ext uri="{FF2B5EF4-FFF2-40B4-BE49-F238E27FC236}">
                <a16:creationId xmlns:a16="http://schemas.microsoft.com/office/drawing/2014/main" id="{42056522-968B-3637-D0A8-51A98B866E6A}"/>
              </a:ext>
            </a:extLst>
          </p:cNvPr>
          <p:cNvSpPr txBox="1"/>
          <p:nvPr/>
        </p:nvSpPr>
        <p:spPr>
          <a:xfrm>
            <a:off x="569744" y="1885206"/>
            <a:ext cx="10515599" cy="420884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Samarbeta i grupper för att skapa tankekartor på A3-papper.</a:t>
            </a:r>
          </a:p>
          <a:p>
            <a:pPr marL="0" indent="0">
              <a:buNone/>
            </a:pPr>
            <a:endParaRPr lang="sv-SE" sz="2000" noProof="1">
              <a:solidFill>
                <a:schemeClr val="tx1"/>
              </a:solidFill>
            </a:endParaRPr>
          </a:p>
          <a:p>
            <a:pPr marL="0" indent="0">
              <a:buNone/>
            </a:pPr>
            <a:r>
              <a:rPr lang="sv-SE" sz="2000" noProof="1">
                <a:solidFill>
                  <a:schemeClr val="tx1"/>
                </a:solidFill>
              </a:rPr>
              <a:t>Ta hjälp av frågorna nedan för att fylla på i bubblorna.</a:t>
            </a:r>
          </a:p>
          <a:p>
            <a:pPr>
              <a:buFont typeface="Arial" panose="020B0604020202020204" pitchFamily="34" charset="0"/>
              <a:buChar char="•"/>
            </a:pPr>
            <a:r>
              <a:rPr lang="sv-SE" sz="2000" noProof="1">
                <a:solidFill>
                  <a:schemeClr val="tx1"/>
                </a:solidFill>
              </a:rPr>
              <a:t>Vilka samband ser du mellan jordens olika egenskaper och hur de påverkar miljön?</a:t>
            </a:r>
          </a:p>
          <a:p>
            <a:pPr>
              <a:buFont typeface="Arial" panose="020B0604020202020204" pitchFamily="34" charset="0"/>
              <a:buChar char="•"/>
            </a:pPr>
            <a:r>
              <a:rPr lang="sv-SE" sz="2000" noProof="1">
                <a:solidFill>
                  <a:schemeClr val="tx1"/>
                </a:solidFill>
              </a:rPr>
              <a:t>Hur påverkar jorden tillväxten hos plantor och andra levande organismer?</a:t>
            </a:r>
          </a:p>
          <a:p>
            <a:pPr>
              <a:buFont typeface="Arial" panose="020B0604020202020204" pitchFamily="34" charset="0"/>
              <a:buChar char="•"/>
            </a:pPr>
            <a:r>
              <a:rPr lang="sv-SE" sz="2000" noProof="1">
                <a:solidFill>
                  <a:schemeClr val="tx1"/>
                </a:solidFill>
              </a:rPr>
              <a:t>På vilka sätt kan människor påverka jordhälsan?</a:t>
            </a:r>
          </a:p>
          <a:p>
            <a:pPr>
              <a:buFont typeface="Arial" panose="020B0604020202020204" pitchFamily="34" charset="0"/>
              <a:buChar char="•"/>
            </a:pPr>
            <a:r>
              <a:rPr lang="sv-SE" sz="2000" noProof="1">
                <a:solidFill>
                  <a:schemeClr val="tx1"/>
                </a:solidFill>
              </a:rPr>
              <a:t>Vilken information från videon kan du lägga till i din tankekarta?</a:t>
            </a:r>
          </a:p>
          <a:p>
            <a:pPr marL="0" indent="0">
              <a:buNone/>
            </a:pPr>
            <a:r>
              <a:rPr lang="sv-SE" sz="2000" noProof="1">
                <a:solidFill>
                  <a:schemeClr val="tx1"/>
                </a:solidFill>
              </a:rPr>
              <a:t> </a:t>
            </a:r>
          </a:p>
        </p:txBody>
      </p:sp>
      <p:pic>
        <p:nvPicPr>
          <p:cNvPr id="11" name="Gráfico 10">
            <a:extLst>
              <a:ext uri="{FF2B5EF4-FFF2-40B4-BE49-F238E27FC236}">
                <a16:creationId xmlns:a16="http://schemas.microsoft.com/office/drawing/2014/main" id="{EA44745C-36C6-01DF-35B9-B56F579CAF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5C7461DE-B0D5-913B-0D23-E31B739C10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BF5C8D28-CEA8-937C-5E55-8E7C6B7283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15C98005-8517-04B9-ED5A-59CAA5D4CC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052092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140A9-E524-C1C2-AAD0-F29EC2781E1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1F1D34F-ACDE-97BD-492C-7992047838E6}"/>
              </a:ext>
            </a:extLst>
          </p:cNvPr>
          <p:cNvSpPr txBox="1"/>
          <p:nvPr/>
        </p:nvSpPr>
        <p:spPr>
          <a:xfrm>
            <a:off x="597312" y="809497"/>
            <a:ext cx="10875321" cy="1446550"/>
          </a:xfrm>
          <a:prstGeom prst="rect">
            <a:avLst/>
          </a:prstGeom>
          <a:noFill/>
        </p:spPr>
        <p:txBody>
          <a:bodyPr wrap="square" rtlCol="0">
            <a:spAutoFit/>
          </a:bodyPr>
          <a:lstStyle/>
          <a:p>
            <a:r>
              <a:rPr lang="sv-SE" sz="4400" noProof="1">
                <a:solidFill>
                  <a:srgbClr val="0CAF8F"/>
                </a:solidFill>
                <a:latin typeface="Bebas Neue Regular" panose="020B0606020202050201" pitchFamily="34" charset="0"/>
              </a:rPr>
              <a:t>Block 3 </a:t>
            </a:r>
            <a:r>
              <a:rPr lang="sv-SE" sz="4400" noProof="1">
                <a:latin typeface="Bebas Neue Regular" panose="020B0606020202050201" pitchFamily="34" charset="0"/>
              </a:rPr>
              <a:t>(20 Min) </a:t>
            </a:r>
            <a:br>
              <a:rPr lang="sv-SE" sz="4400" noProof="1">
                <a:latin typeface="Bebas Neue Regular" panose="020B0606020202050201" pitchFamily="34" charset="0"/>
              </a:rPr>
            </a:br>
            <a:r>
              <a:rPr lang="sv-SE" sz="4400" noProof="1">
                <a:latin typeface="Bebas Neue Regular" panose="020B0606020202050201" pitchFamily="34" charset="0"/>
              </a:rPr>
              <a:t>jordtyper och instruktioner för provTAGNING</a:t>
            </a:r>
          </a:p>
        </p:txBody>
      </p:sp>
      <p:sp>
        <p:nvSpPr>
          <p:cNvPr id="9" name="CuadroTexto 8">
            <a:extLst>
              <a:ext uri="{FF2B5EF4-FFF2-40B4-BE49-F238E27FC236}">
                <a16:creationId xmlns:a16="http://schemas.microsoft.com/office/drawing/2014/main" id="{1C8B11D6-5675-7B1D-9A30-897ECA404B9B}"/>
              </a:ext>
            </a:extLst>
          </p:cNvPr>
          <p:cNvSpPr txBox="1"/>
          <p:nvPr/>
        </p:nvSpPr>
        <p:spPr>
          <a:xfrm>
            <a:off x="569744" y="2281813"/>
            <a:ext cx="10515599"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Till nästa lektion behöver vi jordprover av olika slags jordtyper att undersöka. </a:t>
            </a:r>
          </a:p>
          <a:p>
            <a:pPr marL="0" indent="0">
              <a:buNone/>
            </a:pPr>
            <a:r>
              <a:rPr lang="sv-SE" sz="2000" noProof="1">
                <a:solidFill>
                  <a:schemeClr val="tx1"/>
                </a:solidFill>
              </a:rPr>
              <a:t>(Sand, lerjord och silt). </a:t>
            </a:r>
          </a:p>
          <a:p>
            <a:pPr marL="0" indent="0">
              <a:buNone/>
            </a:pPr>
            <a:endParaRPr lang="sv-SE" sz="2000" noProof="1">
              <a:solidFill>
                <a:schemeClr val="tx1"/>
              </a:solidFill>
            </a:endParaRPr>
          </a:p>
          <a:p>
            <a:pPr>
              <a:buFont typeface="Arial" panose="020B0604020202020204" pitchFamily="34" charset="0"/>
              <a:buChar char="•"/>
            </a:pPr>
            <a:r>
              <a:rPr lang="sv-SE" sz="2000" noProof="1">
                <a:solidFill>
                  <a:schemeClr val="tx1"/>
                </a:solidFill>
              </a:rPr>
              <a:t>Gräv ett litet hål (ta inte jorden på markytan)</a:t>
            </a:r>
          </a:p>
          <a:p>
            <a:pPr>
              <a:buFont typeface="Arial" panose="020B0604020202020204" pitchFamily="34" charset="0"/>
              <a:buChar char="•"/>
            </a:pPr>
            <a:r>
              <a:rPr lang="sv-SE" sz="2000" noProof="1">
                <a:solidFill>
                  <a:schemeClr val="tx1"/>
                </a:solidFill>
              </a:rPr>
              <a:t>Med hjälp av en liten spade: Samla in jorden i en behållare av glas eller plast</a:t>
            </a:r>
          </a:p>
          <a:p>
            <a:pPr>
              <a:buFont typeface="Arial" panose="020B0604020202020204" pitchFamily="34" charset="0"/>
              <a:buChar char="•"/>
            </a:pPr>
            <a:r>
              <a:rPr lang="sv-SE" sz="2000" noProof="1">
                <a:solidFill>
                  <a:schemeClr val="tx1"/>
                </a:solidFill>
              </a:rPr>
              <a:t>Ta med till nästa lektion!</a:t>
            </a:r>
          </a:p>
          <a:p>
            <a:pPr marL="0" indent="0">
              <a:buNone/>
            </a:pPr>
            <a:r>
              <a:rPr lang="sv-SE" sz="2000" dirty="0">
                <a:solidFill>
                  <a:schemeClr val="tx1"/>
                </a:solidFill>
              </a:rPr>
              <a:t> </a:t>
            </a:r>
          </a:p>
        </p:txBody>
      </p:sp>
      <p:pic>
        <p:nvPicPr>
          <p:cNvPr id="11" name="Gráfico 10">
            <a:extLst>
              <a:ext uri="{FF2B5EF4-FFF2-40B4-BE49-F238E27FC236}">
                <a16:creationId xmlns:a16="http://schemas.microsoft.com/office/drawing/2014/main" id="{52FCF0D0-F4B1-1C13-C4F8-542A729EFC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D8B1776-3A30-2541-F776-8EF86B69FF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C2B654CC-1566-B0BD-6D20-C138A05B33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BC8B10C2-3AC1-F8EE-6A4C-E1F29683AD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680542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58927-A465-8895-9095-A7D9922CEEE9}"/>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9ABFD8B-3F3F-4FBE-1DCB-1099F22DFF58}"/>
              </a:ext>
            </a:extLst>
          </p:cNvPr>
          <p:cNvSpPr txBox="1"/>
          <p:nvPr/>
        </p:nvSpPr>
        <p:spPr>
          <a:xfrm>
            <a:off x="597312" y="201096"/>
            <a:ext cx="7613038" cy="769441"/>
          </a:xfrm>
          <a:prstGeom prst="rect">
            <a:avLst/>
          </a:prstGeom>
          <a:noFill/>
        </p:spPr>
        <p:txBody>
          <a:bodyPr wrap="square" rtlCol="0">
            <a:spAutoFit/>
          </a:bodyPr>
          <a:lstStyle/>
          <a:p>
            <a:r>
              <a:rPr lang="sv-SE" sz="4400" noProof="1">
                <a:latin typeface="Bebas Neue Regular" panose="020B0606020202050201" pitchFamily="34" charset="0"/>
              </a:rPr>
              <a:t>Sveriges jordarter</a:t>
            </a:r>
          </a:p>
        </p:txBody>
      </p:sp>
      <p:sp>
        <p:nvSpPr>
          <p:cNvPr id="9" name="CuadroTexto 8">
            <a:extLst>
              <a:ext uri="{FF2B5EF4-FFF2-40B4-BE49-F238E27FC236}">
                <a16:creationId xmlns:a16="http://schemas.microsoft.com/office/drawing/2014/main" id="{572A8B4F-8F17-EB47-CDC4-BD083A59BD2F}"/>
              </a:ext>
            </a:extLst>
          </p:cNvPr>
          <p:cNvSpPr txBox="1"/>
          <p:nvPr/>
        </p:nvSpPr>
        <p:spPr>
          <a:xfrm>
            <a:off x="597313" y="1291666"/>
            <a:ext cx="11262610" cy="513217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I Sverige är de vanligaste jordarterna lera, silt, sand och morän. </a:t>
            </a:r>
            <a:br>
              <a:rPr lang="sv-SE" sz="2000" noProof="1">
                <a:solidFill>
                  <a:schemeClr val="tx1"/>
                </a:solidFill>
              </a:rPr>
            </a:br>
            <a:r>
              <a:rPr lang="sv-SE" sz="2000" noProof="1">
                <a:solidFill>
                  <a:schemeClr val="tx1"/>
                </a:solidFill>
              </a:rPr>
              <a:t>Jordarter har olika egenskaper beroende på hur stora partiklarna är. </a:t>
            </a:r>
          </a:p>
          <a:p>
            <a:pPr marL="171454" indent="-171454">
              <a:buFont typeface="Arial" panose="020B0604020202020204" pitchFamily="34" charset="0"/>
              <a:buChar char="•"/>
            </a:pPr>
            <a:endParaRPr lang="sv-SE" sz="2000" noProof="1">
              <a:solidFill>
                <a:schemeClr val="tx1"/>
              </a:solidFill>
            </a:endParaRPr>
          </a:p>
          <a:p>
            <a:pPr marL="171454" indent="-171454">
              <a:buFont typeface="Arial" panose="020B0604020202020204" pitchFamily="34" charset="0"/>
              <a:buChar char="•"/>
            </a:pPr>
            <a:r>
              <a:rPr lang="sv-SE" sz="2000" b="1" noProof="1">
                <a:solidFill>
                  <a:schemeClr val="tx1"/>
                </a:solidFill>
              </a:rPr>
              <a:t>Lera </a:t>
            </a:r>
            <a:r>
              <a:rPr lang="sv-SE" sz="2000" noProof="1">
                <a:solidFill>
                  <a:schemeClr val="tx1"/>
                </a:solidFill>
              </a:rPr>
              <a:t>består ofta till större delen av vatten. Den har en mycket stor förmåga att behålla vatten. Eftersom lerpartiklarna är mindre än 0,002 mm i diameter kan de inte urskiljas med blotta ögat och knappt ens med ett vanligt mikroskop. Lerjordar består till stor del av lera.</a:t>
            </a:r>
          </a:p>
          <a:p>
            <a:pPr marL="171454" indent="-171454">
              <a:buFont typeface="Arial" panose="020B0604020202020204" pitchFamily="34" charset="0"/>
              <a:buChar char="•"/>
            </a:pPr>
            <a:endParaRPr lang="sv-SE" sz="2000" noProof="1">
              <a:solidFill>
                <a:schemeClr val="tx1"/>
              </a:solidFill>
            </a:endParaRPr>
          </a:p>
          <a:p>
            <a:pPr marL="171454" indent="-171454">
              <a:buFont typeface="Arial" panose="020B0604020202020204" pitchFamily="34" charset="0"/>
              <a:buChar char="•"/>
            </a:pPr>
            <a:r>
              <a:rPr lang="sv-SE" sz="2000" b="1" noProof="1">
                <a:solidFill>
                  <a:schemeClr val="tx1"/>
                </a:solidFill>
              </a:rPr>
              <a:t>Silt</a:t>
            </a:r>
            <a:r>
              <a:rPr lang="sv-SE" sz="2000" noProof="1">
                <a:solidFill>
                  <a:schemeClr val="tx1"/>
                </a:solidFill>
              </a:rPr>
              <a:t> har lite större partiklar, men kornen är ändå så små att de inte kan urskiljas med ögat. De eroderas lätt bort av vind och vatten. (0,002-0,06 mm). I torrt tillstånd är siltjorden oftast fast, men den suger snabbt upp vatten och håller det kvar. </a:t>
            </a:r>
          </a:p>
        </p:txBody>
      </p:sp>
      <p:pic>
        <p:nvPicPr>
          <p:cNvPr id="11" name="Gráfico 10">
            <a:extLst>
              <a:ext uri="{FF2B5EF4-FFF2-40B4-BE49-F238E27FC236}">
                <a16:creationId xmlns:a16="http://schemas.microsoft.com/office/drawing/2014/main" id="{979D87AE-56D8-C915-9065-B437D76167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E6375C7-0921-B93B-B6EE-DACF37A6A4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2F168DF5-2049-94E3-5F22-63CFACAF36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2338DEE-1D75-0537-A754-411EF39D62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107737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2022B-033E-93A4-B33C-98DCB05873C2}"/>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48E68385-FF91-8695-02B5-EA5AB1F6CED9}"/>
              </a:ext>
            </a:extLst>
          </p:cNvPr>
          <p:cNvSpPr txBox="1"/>
          <p:nvPr/>
        </p:nvSpPr>
        <p:spPr>
          <a:xfrm>
            <a:off x="597312" y="1555410"/>
            <a:ext cx="11594688" cy="374718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sv-SE" sz="2000" b="1" dirty="0">
                <a:solidFill>
                  <a:schemeClr val="tx1"/>
                </a:solidFill>
              </a:rPr>
              <a:t>Sand</a:t>
            </a:r>
            <a:r>
              <a:rPr lang="sv-SE" sz="2000" dirty="0">
                <a:solidFill>
                  <a:schemeClr val="tx1"/>
                </a:solidFill>
              </a:rPr>
              <a:t> kallas det när flest partiklar är 0,06-2 mm. I motsats till lera släpper sand och grus lätt igenom vatten och torkar snabbt. Sandjordar, som består av en stor del sand, är liksom </a:t>
            </a:r>
            <a:r>
              <a:rPr lang="sv-SE" sz="2000" dirty="0" err="1">
                <a:solidFill>
                  <a:schemeClr val="tx1"/>
                </a:solidFill>
              </a:rPr>
              <a:t>siltjordar</a:t>
            </a:r>
            <a:r>
              <a:rPr lang="sv-SE" sz="2000" dirty="0">
                <a:solidFill>
                  <a:schemeClr val="tx1"/>
                </a:solidFill>
              </a:rPr>
              <a:t> känsliga för erosion via vind och vatten. </a:t>
            </a:r>
          </a:p>
          <a:p>
            <a:pPr marL="0" indent="0">
              <a:buNone/>
            </a:pPr>
            <a:endParaRPr lang="sv-SE" sz="2000" b="1" dirty="0">
              <a:solidFill>
                <a:schemeClr val="tx1"/>
              </a:solidFill>
            </a:endParaRPr>
          </a:p>
          <a:p>
            <a:pPr>
              <a:buFont typeface="Arial" panose="020B0604020202020204" pitchFamily="34" charset="0"/>
              <a:buChar char="•"/>
            </a:pPr>
            <a:r>
              <a:rPr lang="sv-SE" sz="2000" b="1" dirty="0">
                <a:solidFill>
                  <a:schemeClr val="tx1"/>
                </a:solidFill>
              </a:rPr>
              <a:t>Morän</a:t>
            </a:r>
            <a:r>
              <a:rPr lang="sv-SE" sz="2000" dirty="0">
                <a:solidFill>
                  <a:schemeClr val="tx1"/>
                </a:solidFill>
              </a:rPr>
              <a:t> är det vanligaste jordarten i Sverige. I cirka 75 % av Sveriges yta utgörs det översta jordtäcket av morän. Moränen innehåller blandade mineralstorlekar från pyttesmå partiklar till stora stenar och block. Moränens mineralogi och kornstorlekssammansättning påverkas av den lokala berggrunden. </a:t>
            </a:r>
            <a:endParaRPr lang="sv-SE" b="1" dirty="0"/>
          </a:p>
        </p:txBody>
      </p:sp>
      <p:pic>
        <p:nvPicPr>
          <p:cNvPr id="11" name="Gráfico 10">
            <a:extLst>
              <a:ext uri="{FF2B5EF4-FFF2-40B4-BE49-F238E27FC236}">
                <a16:creationId xmlns:a16="http://schemas.microsoft.com/office/drawing/2014/main" id="{AD783EB6-771C-3BF5-A793-849125F461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CC9205D-46B2-5F71-04B9-3C929EE684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DB225A14-5CF8-F0A0-49EE-E47E318667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6CBC47D8-42D1-6287-DF79-82EE1C1F06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65048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EA648-A88E-3691-D729-E89FB5BDEF58}"/>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A61579B1-5B2D-591C-9519-AA3121483662}"/>
              </a:ext>
            </a:extLst>
          </p:cNvPr>
          <p:cNvSpPr txBox="1"/>
          <p:nvPr/>
        </p:nvSpPr>
        <p:spPr>
          <a:xfrm>
            <a:off x="892013" y="5288586"/>
            <a:ext cx="10580618" cy="97719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Lera kan jämföras med margarin, </a:t>
            </a:r>
            <a:r>
              <a:rPr lang="sv-SE" sz="2000" dirty="0" err="1">
                <a:solidFill>
                  <a:schemeClr val="tx1"/>
                </a:solidFill>
              </a:rPr>
              <a:t>silt</a:t>
            </a:r>
            <a:r>
              <a:rPr lang="sv-SE" sz="2000" dirty="0">
                <a:solidFill>
                  <a:schemeClr val="tx1"/>
                </a:solidFill>
              </a:rPr>
              <a:t> med mjöl och sand med socker.</a:t>
            </a:r>
          </a:p>
          <a:p>
            <a:pPr marL="0" indent="0">
              <a:buNone/>
            </a:pPr>
            <a:endParaRPr lang="sv-SE" sz="2000" dirty="0" err="1">
              <a:solidFill>
                <a:schemeClr val="tx1"/>
              </a:solidFill>
            </a:endParaRPr>
          </a:p>
        </p:txBody>
      </p:sp>
      <p:pic>
        <p:nvPicPr>
          <p:cNvPr id="11" name="Gráfico 10">
            <a:extLst>
              <a:ext uri="{FF2B5EF4-FFF2-40B4-BE49-F238E27FC236}">
                <a16:creationId xmlns:a16="http://schemas.microsoft.com/office/drawing/2014/main" id="{82A8050F-0FCC-8307-1B73-F86E62E375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F4CAC44C-8C2D-B58E-F677-68642FBAA4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C4024E47-D816-AF36-6EDE-206B3E1EC1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F962C0D9-296B-AB01-618F-33862AE694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pic>
        <p:nvPicPr>
          <p:cNvPr id="4" name="Bildobjekt 3">
            <a:extLst>
              <a:ext uri="{FF2B5EF4-FFF2-40B4-BE49-F238E27FC236}">
                <a16:creationId xmlns:a16="http://schemas.microsoft.com/office/drawing/2014/main" id="{AA7A2A6B-5E71-FD23-2869-CCFD2430AA8E}"/>
              </a:ext>
            </a:extLst>
          </p:cNvPr>
          <p:cNvPicPr>
            <a:picLocks noChangeAspect="1"/>
          </p:cNvPicPr>
          <p:nvPr/>
        </p:nvPicPr>
        <p:blipFill>
          <a:blip r:embed="rId10"/>
          <a:stretch>
            <a:fillRect/>
          </a:stretch>
        </p:blipFill>
        <p:spPr>
          <a:xfrm>
            <a:off x="7180888" y="1684079"/>
            <a:ext cx="4532414" cy="1542949"/>
          </a:xfrm>
          <a:prstGeom prst="rect">
            <a:avLst/>
          </a:prstGeom>
        </p:spPr>
      </p:pic>
      <p:pic>
        <p:nvPicPr>
          <p:cNvPr id="6" name="Bildobjekt 5">
            <a:extLst>
              <a:ext uri="{FF2B5EF4-FFF2-40B4-BE49-F238E27FC236}">
                <a16:creationId xmlns:a16="http://schemas.microsoft.com/office/drawing/2014/main" id="{4ACC22A2-A4DF-F096-C38D-C9F0B2ED1CB5}"/>
              </a:ext>
            </a:extLst>
          </p:cNvPr>
          <p:cNvPicPr>
            <a:picLocks noChangeAspect="1"/>
          </p:cNvPicPr>
          <p:nvPr/>
        </p:nvPicPr>
        <p:blipFill>
          <a:blip r:embed="rId11"/>
          <a:stretch>
            <a:fillRect/>
          </a:stretch>
        </p:blipFill>
        <p:spPr>
          <a:xfrm rot="17385514">
            <a:off x="4181103" y="2569810"/>
            <a:ext cx="3094623" cy="2922700"/>
          </a:xfrm>
          <a:prstGeom prst="rect">
            <a:avLst/>
          </a:prstGeom>
        </p:spPr>
      </p:pic>
      <p:pic>
        <p:nvPicPr>
          <p:cNvPr id="7" name="Bildobjekt 6">
            <a:extLst>
              <a:ext uri="{FF2B5EF4-FFF2-40B4-BE49-F238E27FC236}">
                <a16:creationId xmlns:a16="http://schemas.microsoft.com/office/drawing/2014/main" id="{9C29C015-B99E-BB78-1FFD-AA6CBA0991B7}"/>
              </a:ext>
            </a:extLst>
          </p:cNvPr>
          <p:cNvPicPr>
            <a:picLocks noChangeAspect="1"/>
          </p:cNvPicPr>
          <p:nvPr/>
        </p:nvPicPr>
        <p:blipFill>
          <a:blip r:embed="rId12"/>
          <a:stretch>
            <a:fillRect/>
          </a:stretch>
        </p:blipFill>
        <p:spPr>
          <a:xfrm>
            <a:off x="892013" y="2488211"/>
            <a:ext cx="2697758" cy="1542949"/>
          </a:xfrm>
          <a:prstGeom prst="rect">
            <a:avLst/>
          </a:prstGeom>
        </p:spPr>
      </p:pic>
      <p:sp>
        <p:nvSpPr>
          <p:cNvPr id="10" name="textruta 9">
            <a:extLst>
              <a:ext uri="{FF2B5EF4-FFF2-40B4-BE49-F238E27FC236}">
                <a16:creationId xmlns:a16="http://schemas.microsoft.com/office/drawing/2014/main" id="{07E92D58-229A-6077-CC4C-0DC7BE56B75E}"/>
              </a:ext>
            </a:extLst>
          </p:cNvPr>
          <p:cNvSpPr txBox="1"/>
          <p:nvPr/>
        </p:nvSpPr>
        <p:spPr>
          <a:xfrm>
            <a:off x="892013" y="798491"/>
            <a:ext cx="10440015" cy="461665"/>
          </a:xfrm>
          <a:prstGeom prst="rect">
            <a:avLst/>
          </a:prstGeom>
          <a:noFill/>
        </p:spPr>
        <p:txBody>
          <a:bodyPr wrap="square">
            <a:spAutoFit/>
          </a:bodyPr>
          <a:lstStyle/>
          <a:p>
            <a:r>
              <a:rPr lang="sv-SE" sz="2400" dirty="0"/>
              <a:t>Jordarters konsistens kan jämföras med olika livsmedel. </a:t>
            </a:r>
          </a:p>
        </p:txBody>
      </p:sp>
    </p:spTree>
    <p:extLst>
      <p:ext uri="{BB962C8B-B14F-4D97-AF65-F5344CB8AC3E}">
        <p14:creationId xmlns:p14="http://schemas.microsoft.com/office/powerpoint/2010/main" val="3587359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434F5-B746-462E-5B2E-F7E07F2C4BE8}"/>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2BE46BA3-3619-9467-7F6A-3A9818D738D5}"/>
              </a:ext>
            </a:extLst>
          </p:cNvPr>
          <p:cNvSpPr txBox="1"/>
          <p:nvPr/>
        </p:nvSpPr>
        <p:spPr>
          <a:xfrm>
            <a:off x="663793" y="862914"/>
            <a:ext cx="10515599" cy="4501232"/>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endParaRPr lang="sv-SE" sz="2000" dirty="0">
              <a:solidFill>
                <a:schemeClr val="tx1"/>
              </a:solidFill>
            </a:endParaRPr>
          </a:p>
          <a:p>
            <a:pPr marL="0" indent="0">
              <a:buNone/>
            </a:pPr>
            <a:r>
              <a:rPr lang="sv-SE" sz="2000" dirty="0">
                <a:solidFill>
                  <a:schemeClr val="tx1"/>
                </a:solidFill>
              </a:rPr>
              <a:t>I </a:t>
            </a:r>
            <a:r>
              <a:rPr lang="sv-SE" sz="2000" b="1" dirty="0">
                <a:solidFill>
                  <a:schemeClr val="tx1"/>
                </a:solidFill>
              </a:rPr>
              <a:t>sand</a:t>
            </a:r>
            <a:r>
              <a:rPr lang="sv-SE" sz="2000" dirty="0">
                <a:solidFill>
                  <a:schemeClr val="tx1"/>
                </a:solidFill>
              </a:rPr>
              <a:t> kan kornen ses med blotta ögat. Om man känner på sand så känns det kornigt, ungefär som vanligt socker. Det är lättast att identifiera sand när den är torr.</a:t>
            </a:r>
          </a:p>
          <a:p>
            <a:pPr marL="0" indent="0">
              <a:buNone/>
            </a:pPr>
            <a:endParaRPr lang="sv-SE" sz="2000" dirty="0">
              <a:solidFill>
                <a:schemeClr val="tx1"/>
              </a:solidFill>
            </a:endParaRPr>
          </a:p>
          <a:p>
            <a:pPr marL="0" indent="0">
              <a:buNone/>
            </a:pPr>
            <a:r>
              <a:rPr lang="sv-SE" sz="2000" dirty="0">
                <a:solidFill>
                  <a:schemeClr val="tx1"/>
                </a:solidFill>
              </a:rPr>
              <a:t>Sandjordar förlorar vatten och näring snabbt om de inte är kraftigt uppblandade med humusämnen.</a:t>
            </a:r>
          </a:p>
          <a:p>
            <a:pPr marL="0" indent="0">
              <a:buNone/>
            </a:pPr>
            <a:endParaRPr lang="sv-SE" sz="2000" dirty="0">
              <a:solidFill>
                <a:schemeClr val="tx1"/>
              </a:solidFill>
            </a:endParaRPr>
          </a:p>
          <a:p>
            <a:pPr marL="0" indent="0">
              <a:buNone/>
            </a:pPr>
            <a:endParaRPr lang="sv-SE" sz="2000" dirty="0">
              <a:solidFill>
                <a:schemeClr val="tx1"/>
              </a:solidFill>
            </a:endParaRPr>
          </a:p>
          <a:p>
            <a:pPr marL="0" indent="0">
              <a:buNone/>
            </a:pPr>
            <a:endParaRPr lang="sv-SE" dirty="0"/>
          </a:p>
        </p:txBody>
      </p:sp>
      <p:pic>
        <p:nvPicPr>
          <p:cNvPr id="11" name="Gráfico 10">
            <a:extLst>
              <a:ext uri="{FF2B5EF4-FFF2-40B4-BE49-F238E27FC236}">
                <a16:creationId xmlns:a16="http://schemas.microsoft.com/office/drawing/2014/main" id="{639BF3AF-E178-6F5B-0053-AC0A98C475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8E6B288-5698-5F75-2FAC-8D4F9B6F2B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8AD6E4F6-EDE9-D941-52CE-715180241E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D526ADA3-D738-D169-30C6-125A476798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pic>
        <p:nvPicPr>
          <p:cNvPr id="2" name="Bildobjekt 1">
            <a:extLst>
              <a:ext uri="{FF2B5EF4-FFF2-40B4-BE49-F238E27FC236}">
                <a16:creationId xmlns:a16="http://schemas.microsoft.com/office/drawing/2014/main" id="{74059BC0-3434-C15F-232E-C5153E5D3F63}"/>
              </a:ext>
            </a:extLst>
          </p:cNvPr>
          <p:cNvPicPr>
            <a:picLocks noChangeAspect="1"/>
          </p:cNvPicPr>
          <p:nvPr/>
        </p:nvPicPr>
        <p:blipFill>
          <a:blip r:embed="rId10"/>
          <a:stretch>
            <a:fillRect/>
          </a:stretch>
        </p:blipFill>
        <p:spPr>
          <a:xfrm>
            <a:off x="1968331" y="3918179"/>
            <a:ext cx="7906521" cy="2691582"/>
          </a:xfrm>
          <a:prstGeom prst="rect">
            <a:avLst/>
          </a:prstGeom>
        </p:spPr>
      </p:pic>
    </p:spTree>
    <p:extLst>
      <p:ext uri="{BB962C8B-B14F-4D97-AF65-F5344CB8AC3E}">
        <p14:creationId xmlns:p14="http://schemas.microsoft.com/office/powerpoint/2010/main" val="1464197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A581F-FCA2-6F40-48E4-E0F366C831AE}"/>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80DCB429-82DE-3319-8931-65E42FF01529}"/>
              </a:ext>
            </a:extLst>
          </p:cNvPr>
          <p:cNvSpPr txBox="1"/>
          <p:nvPr/>
        </p:nvSpPr>
        <p:spPr>
          <a:xfrm>
            <a:off x="663794" y="485887"/>
            <a:ext cx="6267950" cy="5424562"/>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b="1" dirty="0" err="1">
                <a:solidFill>
                  <a:schemeClr val="tx1"/>
                </a:solidFill>
              </a:rPr>
              <a:t>Silt</a:t>
            </a:r>
            <a:r>
              <a:rPr lang="sv-SE" sz="2000" b="1" dirty="0">
                <a:solidFill>
                  <a:schemeClr val="tx1"/>
                </a:solidFill>
              </a:rPr>
              <a:t> </a:t>
            </a:r>
            <a:r>
              <a:rPr lang="sv-SE" sz="2000" dirty="0">
                <a:solidFill>
                  <a:schemeClr val="tx1"/>
                </a:solidFill>
              </a:rPr>
              <a:t>kan jämföras med mjöl. Blandas mjöl med för mycket vatten blir degen rinnande, blandas det med för lite vatten blir degen torr och hård medan lagom mycket vatten gör degen smidig och seg. </a:t>
            </a:r>
          </a:p>
          <a:p>
            <a:pPr marL="0" indent="0">
              <a:buNone/>
            </a:pPr>
            <a:endParaRPr lang="sv-SE" sz="2000" dirty="0">
              <a:solidFill>
                <a:schemeClr val="tx1"/>
              </a:solidFill>
            </a:endParaRPr>
          </a:p>
          <a:p>
            <a:pPr marL="0" indent="0">
              <a:buNone/>
            </a:pPr>
            <a:r>
              <a:rPr lang="sv-SE" sz="2000" dirty="0">
                <a:solidFill>
                  <a:schemeClr val="tx1"/>
                </a:solidFill>
              </a:rPr>
              <a:t>När en </a:t>
            </a:r>
            <a:r>
              <a:rPr lang="sv-SE" sz="2000" dirty="0" err="1">
                <a:solidFill>
                  <a:schemeClr val="tx1"/>
                </a:solidFill>
              </a:rPr>
              <a:t>siltjord</a:t>
            </a:r>
            <a:r>
              <a:rPr lang="sv-SE" sz="2000" dirty="0">
                <a:solidFill>
                  <a:schemeClr val="tx1"/>
                </a:solidFill>
              </a:rPr>
              <a:t> är torr pulvriseras den lätt mellan fingrarna, på samma sätt som mjöl.</a:t>
            </a:r>
          </a:p>
          <a:p>
            <a:pPr marL="0" indent="0">
              <a:buNone/>
            </a:pPr>
            <a:endParaRPr lang="sv-SE" sz="2000" dirty="0">
              <a:solidFill>
                <a:schemeClr val="tx1"/>
              </a:solidFill>
            </a:endParaRPr>
          </a:p>
          <a:p>
            <a:pPr marL="0" indent="0">
              <a:buNone/>
            </a:pPr>
            <a:r>
              <a:rPr lang="sv-SE" sz="2000" dirty="0">
                <a:solidFill>
                  <a:schemeClr val="tx1"/>
                </a:solidFill>
              </a:rPr>
              <a:t>Jordar med mycket lera eller </a:t>
            </a:r>
            <a:r>
              <a:rPr lang="sv-SE" sz="2000" dirty="0" err="1">
                <a:solidFill>
                  <a:schemeClr val="tx1"/>
                </a:solidFill>
              </a:rPr>
              <a:t>silt</a:t>
            </a:r>
            <a:r>
              <a:rPr lang="sv-SE" sz="2000" dirty="0">
                <a:solidFill>
                  <a:schemeClr val="tx1"/>
                </a:solidFill>
              </a:rPr>
              <a:t> håller vatten och näring bra.</a:t>
            </a:r>
          </a:p>
          <a:p>
            <a:pPr marL="0" indent="0">
              <a:buNone/>
            </a:pPr>
            <a:endParaRPr lang="sv-SE" dirty="0"/>
          </a:p>
        </p:txBody>
      </p:sp>
      <p:pic>
        <p:nvPicPr>
          <p:cNvPr id="11" name="Gráfico 10">
            <a:extLst>
              <a:ext uri="{FF2B5EF4-FFF2-40B4-BE49-F238E27FC236}">
                <a16:creationId xmlns:a16="http://schemas.microsoft.com/office/drawing/2014/main" id="{B377F45E-8CE2-BB14-62B2-9B3C6ECD17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9B9B3F3E-08F2-160C-3501-46EFF36D50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DB83ADE7-00CC-F505-E3DD-4E1101501B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51FCDA30-2D94-C4AF-C4BB-43501BC6A3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pic>
        <p:nvPicPr>
          <p:cNvPr id="2" name="Bildobjekt 1">
            <a:extLst>
              <a:ext uri="{FF2B5EF4-FFF2-40B4-BE49-F238E27FC236}">
                <a16:creationId xmlns:a16="http://schemas.microsoft.com/office/drawing/2014/main" id="{19675EE3-FE16-61AC-64AB-4ADD7855156B}"/>
              </a:ext>
            </a:extLst>
          </p:cNvPr>
          <p:cNvPicPr>
            <a:picLocks noChangeAspect="1"/>
          </p:cNvPicPr>
          <p:nvPr/>
        </p:nvPicPr>
        <p:blipFill>
          <a:blip r:embed="rId10"/>
          <a:stretch>
            <a:fillRect/>
          </a:stretch>
        </p:blipFill>
        <p:spPr>
          <a:xfrm rot="17385514">
            <a:off x="6723195" y="763341"/>
            <a:ext cx="5528421" cy="5221287"/>
          </a:xfrm>
          <a:prstGeom prst="rect">
            <a:avLst/>
          </a:prstGeom>
        </p:spPr>
      </p:pic>
    </p:spTree>
    <p:extLst>
      <p:ext uri="{BB962C8B-B14F-4D97-AF65-F5344CB8AC3E}">
        <p14:creationId xmlns:p14="http://schemas.microsoft.com/office/powerpoint/2010/main" val="65745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18345-D30C-F1F4-A6D5-62242E18C199}"/>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1FD72057-8E7C-5D20-8085-041BC9638517}"/>
              </a:ext>
            </a:extLst>
          </p:cNvPr>
          <p:cNvSpPr txBox="1"/>
          <p:nvPr/>
        </p:nvSpPr>
        <p:spPr>
          <a:xfrm>
            <a:off x="663794" y="401248"/>
            <a:ext cx="11196128" cy="605550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b="1" dirty="0">
                <a:solidFill>
                  <a:schemeClr val="tx1"/>
                </a:solidFill>
              </a:rPr>
              <a:t>Moränjordar</a:t>
            </a:r>
            <a:r>
              <a:rPr lang="sv-SE" sz="2000" dirty="0">
                <a:solidFill>
                  <a:schemeClr val="tx1"/>
                </a:solidFill>
              </a:rPr>
              <a:t> består oftast av kantigt material som innehåller en blandning av alla kornstorlekar, från lerpartiklar upp till jättelika block. I stora delar av Sverige domineras moränen av sand och </a:t>
            </a:r>
            <a:r>
              <a:rPr lang="sv-SE" sz="2000" dirty="0" err="1">
                <a:solidFill>
                  <a:schemeClr val="tx1"/>
                </a:solidFill>
              </a:rPr>
              <a:t>silt</a:t>
            </a:r>
            <a:r>
              <a:rPr lang="sv-SE" sz="2000" dirty="0">
                <a:solidFill>
                  <a:schemeClr val="tx1"/>
                </a:solidFill>
              </a:rPr>
              <a:t>. Oftast utnyttjas den till skogsodling.</a:t>
            </a:r>
          </a:p>
          <a:p>
            <a:pPr marL="0" indent="0">
              <a:buNone/>
            </a:pPr>
            <a:endParaRPr lang="sv-SE" sz="2000" dirty="0">
              <a:solidFill>
                <a:schemeClr val="tx1"/>
              </a:solidFill>
            </a:endParaRPr>
          </a:p>
          <a:p>
            <a:pPr marL="0" indent="0">
              <a:buNone/>
            </a:pPr>
            <a:r>
              <a:rPr lang="sv-SE" sz="2000" dirty="0">
                <a:solidFill>
                  <a:schemeClr val="tx1"/>
                </a:solidFill>
              </a:rPr>
              <a:t>Moränens mineralogi och kornstorlekssammansättning påverkas av den lokala berggrunden. I områden med hårda och svårkrossade bergarter är moränen ofta </a:t>
            </a:r>
            <a:r>
              <a:rPr lang="sv-SE" sz="2000" dirty="0" err="1">
                <a:solidFill>
                  <a:schemeClr val="tx1"/>
                </a:solidFill>
              </a:rPr>
              <a:t>blockig</a:t>
            </a:r>
            <a:r>
              <a:rPr lang="sv-SE" sz="2000" dirty="0">
                <a:solidFill>
                  <a:schemeClr val="tx1"/>
                </a:solidFill>
              </a:rPr>
              <a:t> och grovkornig. </a:t>
            </a:r>
          </a:p>
          <a:p>
            <a:pPr marL="0" indent="0">
              <a:buNone/>
            </a:pPr>
            <a:endParaRPr lang="sv-SE" sz="2000" dirty="0">
              <a:solidFill>
                <a:schemeClr val="tx1"/>
              </a:solidFill>
            </a:endParaRPr>
          </a:p>
          <a:p>
            <a:pPr marL="0" indent="0">
              <a:buNone/>
            </a:pPr>
            <a:r>
              <a:rPr lang="sv-SE" sz="2000" dirty="0">
                <a:solidFill>
                  <a:schemeClr val="tx1"/>
                </a:solidFill>
              </a:rPr>
              <a:t>I vissa delar av Sverige finns relativt unga, lätteroderade, sedimentära bergarter som effektivt kunnat krossas ner av inlandsisarna. I sådana områden finns ofta finkornig, blockfattig och ibland även kalkhaltig moränlera. I till exempel Skåne och norra Uppland finns områden med moränlera som ofta nyttjas som åkermark.</a:t>
            </a:r>
          </a:p>
          <a:p>
            <a:pPr marL="0" indent="0">
              <a:buNone/>
            </a:pPr>
            <a:endParaRPr lang="sv-SE" sz="2000" dirty="0">
              <a:solidFill>
                <a:schemeClr val="tx1"/>
              </a:solidFill>
            </a:endParaRPr>
          </a:p>
        </p:txBody>
      </p:sp>
      <p:pic>
        <p:nvPicPr>
          <p:cNvPr id="11" name="Gráfico 10">
            <a:extLst>
              <a:ext uri="{FF2B5EF4-FFF2-40B4-BE49-F238E27FC236}">
                <a16:creationId xmlns:a16="http://schemas.microsoft.com/office/drawing/2014/main" id="{2AF8EBF4-35A5-7EEC-E7B1-CBFC3DA9FB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2BDAF068-869D-39E5-F25E-E80F2FF97B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DFCFB28A-B711-B3D4-CCE2-B443716443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558D867B-2706-CC86-8FAE-C05E59D2BC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600089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22F02C04-CD51-2743-AAFC-8941D9F0335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A9F59F7D-7FD1-09D6-3995-8BBE2ED1A113}"/>
              </a:ext>
            </a:extLst>
          </p:cNvPr>
          <p:cNvSpPr txBox="1"/>
          <p:nvPr/>
        </p:nvSpPr>
        <p:spPr>
          <a:xfrm>
            <a:off x="597312" y="371378"/>
            <a:ext cx="8201000" cy="1323439"/>
          </a:xfrm>
          <a:prstGeom prst="rect">
            <a:avLst/>
          </a:prstGeom>
          <a:noFill/>
        </p:spPr>
        <p:txBody>
          <a:bodyPr wrap="square" rtlCol="0">
            <a:spAutoFit/>
          </a:bodyPr>
          <a:lstStyle/>
          <a:p>
            <a:r>
              <a:rPr lang="sv-SE" sz="4000" dirty="0">
                <a:latin typeface="Bebas Neue Regular" panose="020B0606020202050201" pitchFamily="34" charset="0"/>
              </a:rPr>
              <a:t>Lärandemål, lärande för </a:t>
            </a:r>
            <a:br>
              <a:rPr lang="sv-SE" sz="4000" dirty="0">
                <a:latin typeface="Bebas Neue Regular" panose="020B0606020202050201" pitchFamily="34" charset="0"/>
              </a:rPr>
            </a:br>
            <a:r>
              <a:rPr lang="sv-SE" sz="4000" dirty="0">
                <a:latin typeface="Bebas Neue Regular" panose="020B0606020202050201" pitchFamily="34" charset="0"/>
              </a:rPr>
              <a:t>hållbar utveckling och de globala målen</a:t>
            </a:r>
          </a:p>
        </p:txBody>
      </p:sp>
      <p:sp>
        <p:nvSpPr>
          <p:cNvPr id="7" name="CuadroTexto 8">
            <a:extLst>
              <a:ext uri="{FF2B5EF4-FFF2-40B4-BE49-F238E27FC236}">
                <a16:creationId xmlns:a16="http://schemas.microsoft.com/office/drawing/2014/main" id="{2180AE3E-0DB1-A991-3E54-6D19DCB28F49}"/>
              </a:ext>
            </a:extLst>
          </p:cNvPr>
          <p:cNvSpPr txBox="1"/>
          <p:nvPr/>
        </p:nvSpPr>
        <p:spPr>
          <a:xfrm>
            <a:off x="597312" y="1716951"/>
            <a:ext cx="10515599" cy="4501232"/>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4" indent="-171454">
              <a:buFont typeface="Arial" panose="020B0604020202020204" pitchFamily="34" charset="0"/>
              <a:buChar char="•"/>
            </a:pPr>
            <a:r>
              <a:rPr lang="sv-SE" noProof="1">
                <a:solidFill>
                  <a:schemeClr val="tx1"/>
                </a:solidFill>
              </a:rPr>
              <a:t>Under de fyra lektionerna får eleverna undersöka </a:t>
            </a:r>
            <a:r>
              <a:rPr lang="sv-SE" b="1" noProof="1">
                <a:solidFill>
                  <a:schemeClr val="tx1"/>
                </a:solidFill>
              </a:rPr>
              <a:t>jordars betydelse </a:t>
            </a:r>
            <a:r>
              <a:rPr lang="sv-SE" noProof="1">
                <a:solidFill>
                  <a:schemeClr val="tx1"/>
                </a:solidFill>
              </a:rPr>
              <a:t>för grundläggande </a:t>
            </a:r>
            <a:r>
              <a:rPr lang="sv-SE" b="1" noProof="1">
                <a:solidFill>
                  <a:schemeClr val="tx1"/>
                </a:solidFill>
              </a:rPr>
              <a:t>ekosystemtjänster </a:t>
            </a:r>
            <a:r>
              <a:rPr lang="sv-SE" noProof="1">
                <a:solidFill>
                  <a:schemeClr val="tx1"/>
                </a:solidFill>
              </a:rPr>
              <a:t>och</a:t>
            </a:r>
            <a:r>
              <a:rPr lang="sv-SE" b="1" noProof="1">
                <a:solidFill>
                  <a:schemeClr val="tx1"/>
                </a:solidFill>
              </a:rPr>
              <a:t> hållbar utveckling </a:t>
            </a:r>
            <a:r>
              <a:rPr lang="sv-SE" noProof="1">
                <a:solidFill>
                  <a:schemeClr val="tx1"/>
                </a:solidFill>
              </a:rPr>
              <a:t>genom att integrera begrepp från biologi, kemi, fysik och matematik. Eleverna kommer undersöka jordars egenskaper och lära sig hur </a:t>
            </a:r>
            <a:r>
              <a:rPr lang="sv-SE" b="1" noProof="1">
                <a:solidFill>
                  <a:schemeClr val="tx1"/>
                </a:solidFill>
              </a:rPr>
              <a:t>biologisk mångfald</a:t>
            </a:r>
            <a:r>
              <a:rPr lang="sv-SE" noProof="1">
                <a:solidFill>
                  <a:schemeClr val="tx1"/>
                </a:solidFill>
              </a:rPr>
              <a:t> bidrar till god jordhälsa. Dessa lektioner bidrar till </a:t>
            </a:r>
            <a:r>
              <a:rPr lang="sv-SE" b="1" noProof="1">
                <a:solidFill>
                  <a:schemeClr val="tx1"/>
                </a:solidFill>
              </a:rPr>
              <a:t>EU:s stora satsning Mission SOIL</a:t>
            </a:r>
            <a:r>
              <a:rPr lang="sv-SE" noProof="1">
                <a:solidFill>
                  <a:schemeClr val="tx1"/>
                </a:solidFill>
              </a:rPr>
              <a:t> och bidrar till de </a:t>
            </a:r>
            <a:r>
              <a:rPr lang="sv-SE" b="1" noProof="1">
                <a:solidFill>
                  <a:schemeClr val="tx1"/>
                </a:solidFill>
              </a:rPr>
              <a:t>Globala Målen</a:t>
            </a:r>
            <a:r>
              <a:rPr lang="sv-SE" noProof="1">
                <a:solidFill>
                  <a:schemeClr val="tx1"/>
                </a:solidFill>
              </a:rPr>
              <a:t> (Mål 15: Skydda, återställa och främja ett hållbart nyttjande av landbaserade ekosystem, hållbart bruka skogar, bekämpa ökenspridning, hejda och vrida tillbaka markförstöringen samt hejda förlusten av biologisk mångfald.)</a:t>
            </a:r>
          </a:p>
          <a:p>
            <a:pPr marL="171454" indent="-171454">
              <a:buFont typeface="Arial" panose="020B0604020202020204" pitchFamily="34" charset="0"/>
              <a:buChar char="•"/>
            </a:pPr>
            <a:endParaRPr lang="sv-SE" noProof="1">
              <a:solidFill>
                <a:schemeClr val="tx1"/>
              </a:solidFill>
            </a:endParaRPr>
          </a:p>
          <a:p>
            <a:pPr marL="171454" indent="-171454">
              <a:buFont typeface="Arial" panose="020B0604020202020204" pitchFamily="34" charset="0"/>
              <a:buChar char="•"/>
            </a:pPr>
            <a:r>
              <a:rPr lang="sv-SE" b="1" noProof="1">
                <a:solidFill>
                  <a:schemeClr val="tx1"/>
                </a:solidFill>
              </a:rPr>
              <a:t>Matematik</a:t>
            </a:r>
            <a:r>
              <a:rPr lang="sv-SE" noProof="1">
                <a:solidFill>
                  <a:schemeClr val="tx1"/>
                </a:solidFill>
              </a:rPr>
              <a:t>:</a:t>
            </a:r>
            <a:r>
              <a:rPr lang="sv-SE" b="1" noProof="1">
                <a:solidFill>
                  <a:schemeClr val="tx1"/>
                </a:solidFill>
              </a:rPr>
              <a:t> </a:t>
            </a:r>
            <a:r>
              <a:rPr lang="sv-SE" noProof="1">
                <a:solidFill>
                  <a:schemeClr val="tx1"/>
                </a:solidFill>
              </a:rPr>
              <a:t>Eleverna kommer </a:t>
            </a:r>
            <a:r>
              <a:rPr lang="sv-SE" b="1" noProof="1">
                <a:solidFill>
                  <a:schemeClr val="tx1"/>
                </a:solidFill>
              </a:rPr>
              <a:t>mäta </a:t>
            </a:r>
            <a:r>
              <a:rPr lang="sv-SE" noProof="1">
                <a:solidFill>
                  <a:schemeClr val="tx1"/>
                </a:solidFill>
              </a:rPr>
              <a:t>jordars egenskaper och växters tillväxt</a:t>
            </a:r>
            <a:r>
              <a:rPr lang="sv-SE" b="1" noProof="1">
                <a:solidFill>
                  <a:schemeClr val="tx1"/>
                </a:solidFill>
              </a:rPr>
              <a:t>, analysera data </a:t>
            </a:r>
            <a:r>
              <a:rPr lang="sv-SE" noProof="1">
                <a:solidFill>
                  <a:schemeClr val="tx1"/>
                </a:solidFill>
              </a:rPr>
              <a:t>och </a:t>
            </a:r>
            <a:r>
              <a:rPr lang="sv-SE" b="1" noProof="1">
                <a:solidFill>
                  <a:schemeClr val="tx1"/>
                </a:solidFill>
              </a:rPr>
              <a:t>beräkna </a:t>
            </a:r>
            <a:r>
              <a:rPr lang="sv-SE" noProof="1">
                <a:solidFill>
                  <a:schemeClr val="tx1"/>
                </a:solidFill>
              </a:rPr>
              <a:t>jordars </a:t>
            </a:r>
            <a:r>
              <a:rPr lang="sv-SE" b="1" noProof="1">
                <a:solidFill>
                  <a:schemeClr val="tx1"/>
                </a:solidFill>
              </a:rPr>
              <a:t>densitet</a:t>
            </a:r>
            <a:r>
              <a:rPr lang="sv-SE" noProof="1">
                <a:solidFill>
                  <a:schemeClr val="tx1"/>
                </a:solidFill>
              </a:rPr>
              <a:t>. </a:t>
            </a:r>
          </a:p>
          <a:p>
            <a:pPr marL="171454" indent="-171454">
              <a:buFont typeface="Arial" panose="020B0604020202020204" pitchFamily="34" charset="0"/>
              <a:buChar char="•"/>
            </a:pPr>
            <a:endParaRPr lang="sv-SE" noProof="1">
              <a:solidFill>
                <a:schemeClr val="tx1"/>
              </a:solidFill>
            </a:endParaRPr>
          </a:p>
          <a:p>
            <a:pPr marL="171454" indent="-171454">
              <a:buFont typeface="Arial" panose="020B0604020202020204" pitchFamily="34" charset="0"/>
              <a:buChar char="•"/>
            </a:pPr>
            <a:r>
              <a:rPr lang="sv-SE" noProof="1">
                <a:solidFill>
                  <a:schemeClr val="tx1"/>
                </a:solidFill>
              </a:rPr>
              <a:t>Inom </a:t>
            </a:r>
            <a:r>
              <a:rPr lang="sv-SE" b="1" noProof="1">
                <a:solidFill>
                  <a:schemeClr val="tx1"/>
                </a:solidFill>
              </a:rPr>
              <a:t>fysiken</a:t>
            </a:r>
            <a:r>
              <a:rPr lang="sv-SE" noProof="1">
                <a:solidFill>
                  <a:schemeClr val="tx1"/>
                </a:solidFill>
              </a:rPr>
              <a:t> behandlas begrepp som vattenupptagning (</a:t>
            </a:r>
            <a:r>
              <a:rPr lang="sv-SE" b="1" noProof="1">
                <a:solidFill>
                  <a:schemeClr val="tx1"/>
                </a:solidFill>
              </a:rPr>
              <a:t>absorption</a:t>
            </a:r>
            <a:r>
              <a:rPr lang="sv-SE" noProof="1">
                <a:solidFill>
                  <a:schemeClr val="tx1"/>
                </a:solidFill>
              </a:rPr>
              <a:t>), fukthalt, textur, </a:t>
            </a:r>
            <a:r>
              <a:rPr lang="sv-SE" b="1" noProof="1">
                <a:solidFill>
                  <a:schemeClr val="tx1"/>
                </a:solidFill>
              </a:rPr>
              <a:t>filtrering</a:t>
            </a:r>
            <a:r>
              <a:rPr lang="sv-SE" noProof="1">
                <a:solidFill>
                  <a:schemeClr val="tx1"/>
                </a:solidFill>
              </a:rPr>
              <a:t> och </a:t>
            </a:r>
            <a:r>
              <a:rPr lang="sv-SE" b="1" noProof="1">
                <a:solidFill>
                  <a:schemeClr val="tx1"/>
                </a:solidFill>
              </a:rPr>
              <a:t>erosion</a:t>
            </a:r>
            <a:r>
              <a:rPr lang="sv-SE" noProof="1">
                <a:solidFill>
                  <a:schemeClr val="tx1"/>
                </a:solidFill>
              </a:rPr>
              <a:t>.</a:t>
            </a:r>
            <a:br>
              <a:rPr lang="sv-SE" noProof="1">
                <a:solidFill>
                  <a:schemeClr val="tx1"/>
                </a:solidFill>
              </a:rPr>
            </a:br>
            <a:endParaRPr lang="sv-SE" noProof="1">
              <a:solidFill>
                <a:schemeClr val="tx1"/>
              </a:solidFill>
            </a:endParaRPr>
          </a:p>
          <a:p>
            <a:pPr marL="171454" indent="-171454">
              <a:buFont typeface="Arial" panose="020B0604020202020204" pitchFamily="34" charset="0"/>
              <a:buChar char="•"/>
            </a:pPr>
            <a:r>
              <a:rPr lang="sv-SE" noProof="1">
                <a:solidFill>
                  <a:schemeClr val="tx1"/>
                </a:solidFill>
              </a:rPr>
              <a:t>Via praktiska experiment i </a:t>
            </a:r>
            <a:r>
              <a:rPr lang="sv-SE" b="1" noProof="1">
                <a:solidFill>
                  <a:schemeClr val="tx1"/>
                </a:solidFill>
              </a:rPr>
              <a:t>biologi </a:t>
            </a:r>
            <a:r>
              <a:rPr lang="sv-SE" noProof="1">
                <a:solidFill>
                  <a:schemeClr val="tx1"/>
                </a:solidFill>
              </a:rPr>
              <a:t>gör eleverna </a:t>
            </a:r>
            <a:r>
              <a:rPr lang="sv-SE" b="1" noProof="1">
                <a:solidFill>
                  <a:schemeClr val="tx1"/>
                </a:solidFill>
              </a:rPr>
              <a:t>systematiska jämförelser </a:t>
            </a:r>
            <a:r>
              <a:rPr lang="sv-SE" noProof="1">
                <a:solidFill>
                  <a:schemeClr val="tx1"/>
                </a:solidFill>
              </a:rPr>
              <a:t>av växters tillväxt i olika jordar. Experimenten bidrar till en ökad förståelse för den </a:t>
            </a:r>
            <a:r>
              <a:rPr lang="sv-SE" b="1" noProof="1">
                <a:solidFill>
                  <a:schemeClr val="tx1"/>
                </a:solidFill>
              </a:rPr>
              <a:t>biologiska mångfaldens betydelse</a:t>
            </a:r>
            <a:r>
              <a:rPr lang="sv-SE" noProof="1">
                <a:solidFill>
                  <a:schemeClr val="tx1"/>
                </a:solidFill>
              </a:rPr>
              <a:t> för jordars ekosystemtjänster, såsom </a:t>
            </a:r>
            <a:r>
              <a:rPr lang="sv-SE" b="1" noProof="1">
                <a:solidFill>
                  <a:schemeClr val="tx1"/>
                </a:solidFill>
              </a:rPr>
              <a:t>näringsämnenas kretslopp </a:t>
            </a:r>
            <a:r>
              <a:rPr lang="sv-SE" noProof="1">
                <a:solidFill>
                  <a:schemeClr val="tx1"/>
                </a:solidFill>
              </a:rPr>
              <a:t>och</a:t>
            </a:r>
            <a:r>
              <a:rPr lang="sv-SE" b="1" noProof="1">
                <a:solidFill>
                  <a:schemeClr val="tx1"/>
                </a:solidFill>
              </a:rPr>
              <a:t> matproduktion, </a:t>
            </a:r>
            <a:r>
              <a:rPr lang="sv-SE" noProof="1">
                <a:solidFill>
                  <a:schemeClr val="tx1"/>
                </a:solidFill>
              </a:rPr>
              <a:t>till en ökad miljömedvetenhet kring markpackning och jordövertäckning, erosionsrisker och vattenabsorptionsförmåga vid exempelvis kraftiga regnfall, och vikten av god jordhälsa för </a:t>
            </a:r>
            <a:r>
              <a:rPr lang="sv-SE" b="1" noProof="1">
                <a:solidFill>
                  <a:schemeClr val="tx1"/>
                </a:solidFill>
              </a:rPr>
              <a:t>hållbar utveckling</a:t>
            </a:r>
            <a:r>
              <a:rPr lang="sv-SE" noProof="1">
                <a:solidFill>
                  <a:schemeClr val="tx1"/>
                </a:solidFill>
              </a:rPr>
              <a:t>.</a:t>
            </a:r>
          </a:p>
          <a:p>
            <a:pPr marL="0" indent="0">
              <a:buNone/>
            </a:pPr>
            <a:endParaRPr lang="sv-SE" noProof="1">
              <a:solidFill>
                <a:schemeClr val="tx1"/>
              </a:solidFill>
              <a:highlight>
                <a:srgbClr val="0CB08E"/>
              </a:highlight>
            </a:endParaRPr>
          </a:p>
          <a:p>
            <a:pPr marL="171454" indent="-171454">
              <a:buFont typeface="Arial" panose="020B0604020202020204" pitchFamily="34" charset="0"/>
              <a:buChar char="•"/>
            </a:pPr>
            <a:r>
              <a:rPr lang="sv-SE" b="1" noProof="1">
                <a:solidFill>
                  <a:schemeClr val="tx1"/>
                </a:solidFill>
              </a:rPr>
              <a:t>Kemi</a:t>
            </a:r>
            <a:r>
              <a:rPr lang="sv-SE" noProof="1">
                <a:solidFill>
                  <a:schemeClr val="tx1"/>
                </a:solidFill>
              </a:rPr>
              <a:t> – Eleverna mäter och analyserar </a:t>
            </a:r>
            <a:r>
              <a:rPr lang="sv-SE" b="1" noProof="1">
                <a:solidFill>
                  <a:schemeClr val="tx1"/>
                </a:solidFill>
              </a:rPr>
              <a:t>pH-värde</a:t>
            </a:r>
            <a:r>
              <a:rPr lang="sv-SE" noProof="1">
                <a:solidFill>
                  <a:schemeClr val="tx1"/>
                </a:solidFill>
              </a:rPr>
              <a:t> och lär sig om hur det påverkar jordars kvalitet och växters tillväxt.</a:t>
            </a:r>
          </a:p>
        </p:txBody>
      </p:sp>
    </p:spTree>
    <p:extLst>
      <p:ext uri="{BB962C8B-B14F-4D97-AF65-F5344CB8AC3E}">
        <p14:creationId xmlns:p14="http://schemas.microsoft.com/office/powerpoint/2010/main" val="522108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D32A7-D98F-5860-CDC3-B22C5B92817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2FEEB4D-C67D-ABBA-C90B-4B165139213B}"/>
              </a:ext>
            </a:extLst>
          </p:cNvPr>
          <p:cNvSpPr txBox="1"/>
          <p:nvPr/>
        </p:nvSpPr>
        <p:spPr>
          <a:xfrm>
            <a:off x="597312" y="809498"/>
            <a:ext cx="7613038"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Minns du? </a:t>
            </a:r>
            <a:endParaRPr lang="sv-SE"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6C0979BA-BBC7-79C7-D0B8-9113A16DD1EA}"/>
              </a:ext>
            </a:extLst>
          </p:cNvPr>
          <p:cNvSpPr txBox="1"/>
          <p:nvPr/>
        </p:nvSpPr>
        <p:spPr>
          <a:xfrm>
            <a:off x="597313" y="1678620"/>
            <a:ext cx="10515599" cy="219290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4" indent="-171454">
              <a:buFont typeface="Arial" panose="020B0604020202020204" pitchFamily="34" charset="0"/>
              <a:buChar char="•"/>
            </a:pPr>
            <a:r>
              <a:rPr lang="sv-SE" sz="2000" dirty="0">
                <a:solidFill>
                  <a:schemeClr val="tx1"/>
                </a:solidFill>
              </a:rPr>
              <a:t>Para ihop jordtyperna med rätt egenskap.</a:t>
            </a:r>
          </a:p>
          <a:p>
            <a:pPr marL="171454" indent="-171454">
              <a:buFont typeface="Arial" panose="020B0604020202020204" pitchFamily="34" charset="0"/>
              <a:buChar char="•"/>
            </a:pPr>
            <a:r>
              <a:rPr lang="sv-SE" sz="2000" dirty="0">
                <a:solidFill>
                  <a:schemeClr val="tx1"/>
                </a:solidFill>
              </a:rPr>
              <a:t>a) Sandjord                             1. Håller kvar vatten</a:t>
            </a:r>
          </a:p>
          <a:p>
            <a:pPr marL="171454" indent="-171454">
              <a:buFont typeface="Arial" panose="020B0604020202020204" pitchFamily="34" charset="0"/>
              <a:buChar char="•"/>
            </a:pPr>
            <a:r>
              <a:rPr lang="sv-SE" sz="2000" dirty="0">
                <a:solidFill>
                  <a:schemeClr val="tx1"/>
                </a:solidFill>
              </a:rPr>
              <a:t>b) Lerjord                                 2. Torkar ut snabbt</a:t>
            </a:r>
          </a:p>
          <a:p>
            <a:pPr marL="171454" indent="-171454">
              <a:buFont typeface="Arial" panose="020B0604020202020204" pitchFamily="34" charset="0"/>
              <a:buChar char="•"/>
            </a:pPr>
            <a:r>
              <a:rPr lang="sv-SE" sz="2000" dirty="0">
                <a:solidFill>
                  <a:schemeClr val="tx1"/>
                </a:solidFill>
              </a:rPr>
              <a:t>c) Lera                                      3. Bäst för plantornas tillväxt</a:t>
            </a:r>
          </a:p>
          <a:p>
            <a:pPr marL="0" indent="0">
              <a:buNone/>
            </a:pPr>
            <a:endParaRPr lang="sv-SE" b="1" dirty="0"/>
          </a:p>
        </p:txBody>
      </p:sp>
      <p:pic>
        <p:nvPicPr>
          <p:cNvPr id="11" name="Gráfico 10">
            <a:extLst>
              <a:ext uri="{FF2B5EF4-FFF2-40B4-BE49-F238E27FC236}">
                <a16:creationId xmlns:a16="http://schemas.microsoft.com/office/drawing/2014/main" id="{79A71215-B6F0-1B85-FE9C-0E49611F65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E3D4943-13E3-77D0-D84A-AD6B06B129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C520DD86-B78C-354E-EDE6-93D6592E2A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863AE714-5723-1B5E-E0BB-38EE833141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4118301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4AACE-A5E1-AF5E-1663-59CE2D44F23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F49AD6EC-AAC8-6037-75E5-511EECDECBFE}"/>
              </a:ext>
            </a:extLst>
          </p:cNvPr>
          <p:cNvSpPr txBox="1"/>
          <p:nvPr/>
        </p:nvSpPr>
        <p:spPr>
          <a:xfrm>
            <a:off x="597312" y="809498"/>
            <a:ext cx="7613038"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Minns du? </a:t>
            </a:r>
            <a:endParaRPr lang="sv-SE"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DC09D3C6-9105-E13B-3BBD-86969B16ED9A}"/>
              </a:ext>
            </a:extLst>
          </p:cNvPr>
          <p:cNvSpPr txBox="1"/>
          <p:nvPr/>
        </p:nvSpPr>
        <p:spPr>
          <a:xfrm>
            <a:off x="597313" y="1678620"/>
            <a:ext cx="10515599" cy="403956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4" indent="-171454">
              <a:buFont typeface="Arial" panose="020B0604020202020204" pitchFamily="34" charset="0"/>
              <a:buChar char="•"/>
            </a:pPr>
            <a:r>
              <a:rPr lang="sv-SE" sz="2000" dirty="0">
                <a:solidFill>
                  <a:schemeClr val="tx1"/>
                </a:solidFill>
              </a:rPr>
              <a:t>Para ihop jordtyperna med rätt egenskap. </a:t>
            </a:r>
          </a:p>
          <a:p>
            <a:pPr marL="171454" indent="-171454">
              <a:buFont typeface="Arial" panose="020B0604020202020204" pitchFamily="34" charset="0"/>
              <a:buChar char="•"/>
            </a:pPr>
            <a:endParaRPr lang="sv-SE" sz="2000" dirty="0">
              <a:solidFill>
                <a:schemeClr val="tx1"/>
              </a:solidFill>
            </a:endParaRPr>
          </a:p>
          <a:p>
            <a:pPr marL="0" indent="0">
              <a:buNone/>
            </a:pPr>
            <a:r>
              <a:rPr lang="sv-SE" sz="2000" dirty="0">
                <a:solidFill>
                  <a:schemeClr val="tx1"/>
                </a:solidFill>
              </a:rPr>
              <a:t>a) Sandjord 2 = Torkar ut snabbt</a:t>
            </a:r>
          </a:p>
          <a:p>
            <a:pPr marL="0" indent="0">
              <a:buNone/>
            </a:pPr>
            <a:endParaRPr lang="sv-SE" sz="2000" dirty="0">
              <a:solidFill>
                <a:schemeClr val="tx1"/>
              </a:solidFill>
            </a:endParaRPr>
          </a:p>
          <a:p>
            <a:pPr marL="0" indent="0">
              <a:buNone/>
            </a:pPr>
            <a:r>
              <a:rPr lang="sv-SE" sz="2000" dirty="0">
                <a:solidFill>
                  <a:schemeClr val="tx1"/>
                </a:solidFill>
              </a:rPr>
              <a:t>b) Lerjord 3 = Bäst för plantornas tillväxt</a:t>
            </a:r>
          </a:p>
          <a:p>
            <a:pPr marL="0" indent="0">
              <a:buNone/>
            </a:pPr>
            <a:endParaRPr lang="sv-SE" sz="2000" dirty="0">
              <a:solidFill>
                <a:schemeClr val="tx1"/>
              </a:solidFill>
            </a:endParaRPr>
          </a:p>
          <a:p>
            <a:pPr marL="0" indent="0">
              <a:buNone/>
            </a:pPr>
            <a:r>
              <a:rPr lang="sv-SE" sz="2000" dirty="0">
                <a:solidFill>
                  <a:schemeClr val="tx1"/>
                </a:solidFill>
              </a:rPr>
              <a:t>c) Lera 1 = Håller kvar vatten</a:t>
            </a:r>
          </a:p>
          <a:p>
            <a:pPr marL="171454" indent="-171454">
              <a:buFont typeface="Arial" panose="020B0604020202020204" pitchFamily="34" charset="0"/>
              <a:buChar char="•"/>
            </a:pPr>
            <a:endParaRPr lang="sv-SE" sz="2000" dirty="0">
              <a:solidFill>
                <a:schemeClr val="tx1"/>
              </a:solidFill>
            </a:endParaRPr>
          </a:p>
          <a:p>
            <a:pPr marL="0" indent="0">
              <a:buNone/>
            </a:pPr>
            <a:endParaRPr lang="sv-SE" b="1" dirty="0"/>
          </a:p>
        </p:txBody>
      </p:sp>
      <p:pic>
        <p:nvPicPr>
          <p:cNvPr id="11" name="Gráfico 10">
            <a:extLst>
              <a:ext uri="{FF2B5EF4-FFF2-40B4-BE49-F238E27FC236}">
                <a16:creationId xmlns:a16="http://schemas.microsoft.com/office/drawing/2014/main" id="{0199C729-59B5-D327-AF0C-6EFCC9CCAA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C9B3DAB-8F34-48CA-D41D-0622BB2438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123A285C-251B-38C9-51DF-F62DD88CCC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82676437-C7A7-EDE0-920D-C8A2E32294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843457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23501-713F-C6F9-2EB4-9BAF8BC2F00D}"/>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CDCF169B-2C3B-552E-3A7E-C34165749B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72012C83-7483-2682-12B1-2E521B2817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F6672F6-F72C-CE90-2C36-CC286092F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65A5AAC8-FEF1-107E-B3AC-CE420FE4EA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66681" y="-680607"/>
            <a:ext cx="293241" cy="293241"/>
          </a:xfrm>
          <a:prstGeom prst="rect">
            <a:avLst/>
          </a:prstGeom>
        </p:spPr>
      </p:pic>
      <p:sp>
        <p:nvSpPr>
          <p:cNvPr id="3" name="Rubrik 1">
            <a:extLst>
              <a:ext uri="{FF2B5EF4-FFF2-40B4-BE49-F238E27FC236}">
                <a16:creationId xmlns:a16="http://schemas.microsoft.com/office/drawing/2014/main" id="{8712DA76-8C70-1E5E-D67F-D8B5D3B5F6E0}"/>
              </a:ext>
            </a:extLst>
          </p:cNvPr>
          <p:cNvSpPr txBox="1">
            <a:spLocks/>
          </p:cNvSpPr>
          <p:nvPr/>
        </p:nvSpPr>
        <p:spPr>
          <a:xfrm>
            <a:off x="-792479" y="-134436"/>
            <a:ext cx="10515600" cy="1325563"/>
          </a:xfrm>
          <a:prstGeom prst="rect">
            <a:avLst/>
          </a:prstGeom>
        </p:spPr>
        <p:txBody>
          <a:bodyPr vert="horz" lIns="91440" tIns="45721" rIns="91440" bIns="4572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dirty="0">
                <a:solidFill>
                  <a:srgbClr val="0CB08E"/>
                </a:solidFill>
                <a:latin typeface="Bebas Neue Regular" panose="020B0606020202050201" pitchFamily="34" charset="0"/>
              </a:rPr>
              <a:t>film:</a:t>
            </a:r>
            <a:r>
              <a:rPr lang="sv-SE" dirty="0">
                <a:latin typeface="Bebas Neue Regular" panose="020B0606020202050201" pitchFamily="34" charset="0"/>
              </a:rPr>
              <a:t>  </a:t>
            </a:r>
            <a:r>
              <a:rPr lang="sv-SE" dirty="0" err="1">
                <a:latin typeface="Bebas Neue Regular" panose="020B0606020202050201" pitchFamily="34" charset="0"/>
              </a:rPr>
              <a:t>types</a:t>
            </a:r>
            <a:r>
              <a:rPr lang="sv-SE" dirty="0">
                <a:latin typeface="Bebas Neue Regular" panose="020B0606020202050201" pitchFamily="34" charset="0"/>
              </a:rPr>
              <a:t> </a:t>
            </a:r>
            <a:r>
              <a:rPr lang="sv-SE" dirty="0" err="1">
                <a:latin typeface="Bebas Neue Regular" panose="020B0606020202050201" pitchFamily="34" charset="0"/>
              </a:rPr>
              <a:t>of</a:t>
            </a:r>
            <a:r>
              <a:rPr lang="sv-SE" dirty="0">
                <a:latin typeface="Bebas Neue Regular" panose="020B0606020202050201" pitchFamily="34" charset="0"/>
              </a:rPr>
              <a:t> </a:t>
            </a:r>
            <a:r>
              <a:rPr lang="sv-SE" dirty="0" err="1">
                <a:latin typeface="Bebas Neue Regular" panose="020B0606020202050201" pitchFamily="34" charset="0"/>
              </a:rPr>
              <a:t>soils</a:t>
            </a:r>
            <a:r>
              <a:rPr lang="sv-SE" dirty="0">
                <a:latin typeface="Bebas Neue Regular" panose="020B0606020202050201" pitchFamily="34" charset="0"/>
              </a:rPr>
              <a:t> (7 min)</a:t>
            </a:r>
            <a:endParaRPr lang="sv-SE" dirty="0"/>
          </a:p>
        </p:txBody>
      </p:sp>
      <p:pic>
        <p:nvPicPr>
          <p:cNvPr id="5" name="Onlinemedia 4" descr="Types of Soil (Quiz Edition)">
            <a:hlinkClick r:id="" action="ppaction://media"/>
            <a:extLst>
              <a:ext uri="{FF2B5EF4-FFF2-40B4-BE49-F238E27FC236}">
                <a16:creationId xmlns:a16="http://schemas.microsoft.com/office/drawing/2014/main" id="{E39BE890-E754-F04B-FD46-4FC98CF38E43}"/>
              </a:ext>
            </a:extLst>
          </p:cNvPr>
          <p:cNvPicPr>
            <a:picLocks noRot="1" noChangeAspect="1"/>
          </p:cNvPicPr>
          <p:nvPr>
            <a:videoFile r:link="rId1"/>
          </p:nvPr>
        </p:nvPicPr>
        <p:blipFill>
          <a:blip r:embed="rId12"/>
          <a:stretch>
            <a:fillRect/>
          </a:stretch>
        </p:blipFill>
        <p:spPr>
          <a:xfrm>
            <a:off x="1132841" y="1191127"/>
            <a:ext cx="8249920" cy="4661205"/>
          </a:xfrm>
          <a:prstGeom prst="rect">
            <a:avLst/>
          </a:prstGeom>
        </p:spPr>
      </p:pic>
      <p:sp>
        <p:nvSpPr>
          <p:cNvPr id="2" name="textruta 1">
            <a:extLst>
              <a:ext uri="{FF2B5EF4-FFF2-40B4-BE49-F238E27FC236}">
                <a16:creationId xmlns:a16="http://schemas.microsoft.com/office/drawing/2014/main" id="{6EC1E6D7-1E60-240B-6E7C-EF676ECF8F71}"/>
              </a:ext>
            </a:extLst>
          </p:cNvPr>
          <p:cNvSpPr txBox="1"/>
          <p:nvPr/>
        </p:nvSpPr>
        <p:spPr>
          <a:xfrm>
            <a:off x="1132841" y="6092330"/>
            <a:ext cx="5818802" cy="369460"/>
          </a:xfrm>
          <a:prstGeom prst="rect">
            <a:avLst/>
          </a:prstGeom>
          <a:noFill/>
        </p:spPr>
        <p:txBody>
          <a:bodyPr wrap="square" rtlCol="0">
            <a:spAutoFit/>
          </a:bodyPr>
          <a:lstStyle/>
          <a:p>
            <a:r>
              <a:rPr lang="sv-SE" sz="1801" dirty="0" err="1"/>
              <a:t>https</a:t>
            </a:r>
            <a:r>
              <a:rPr lang="sv-SE" sz="1801" dirty="0"/>
              <a:t>://</a:t>
            </a:r>
            <a:r>
              <a:rPr lang="sv-SE" sz="1801" dirty="0" err="1"/>
              <a:t>www.youtube.com</a:t>
            </a:r>
            <a:r>
              <a:rPr lang="sv-SE" sz="1801" dirty="0"/>
              <a:t>/</a:t>
            </a:r>
            <a:r>
              <a:rPr lang="sv-SE" sz="1801" dirty="0" err="1"/>
              <a:t>watch?v</a:t>
            </a:r>
            <a:r>
              <a:rPr lang="sv-SE" sz="1801" dirty="0"/>
              <a:t>=3NK6ZosNxZo</a:t>
            </a:r>
          </a:p>
        </p:txBody>
      </p:sp>
    </p:spTree>
    <p:extLst>
      <p:ext uri="{BB962C8B-B14F-4D97-AF65-F5344CB8AC3E}">
        <p14:creationId xmlns:p14="http://schemas.microsoft.com/office/powerpoint/2010/main" val="404873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13559"/>
          </a:srgbClr>
        </a:solidFill>
        <a:effectLst/>
      </p:bgPr>
    </p:bg>
    <p:spTree>
      <p:nvGrpSpPr>
        <p:cNvPr id="1" name="">
          <a:extLst>
            <a:ext uri="{FF2B5EF4-FFF2-40B4-BE49-F238E27FC236}">
              <a16:creationId xmlns:a16="http://schemas.microsoft.com/office/drawing/2014/main" id="{A031CDF5-0D7D-A18F-7C2C-02E934F01631}"/>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9B83CF2F-EDA7-EB28-9AD1-17C38E6A43D5}"/>
              </a:ext>
            </a:extLst>
          </p:cNvPr>
          <p:cNvSpPr txBox="1"/>
          <p:nvPr/>
        </p:nvSpPr>
        <p:spPr>
          <a:xfrm>
            <a:off x="911304" y="151030"/>
            <a:ext cx="5293350" cy="1200329"/>
          </a:xfrm>
          <a:prstGeom prst="rect">
            <a:avLst/>
          </a:prstGeom>
          <a:noFill/>
        </p:spPr>
        <p:txBody>
          <a:bodyPr wrap="square" rtlCol="0">
            <a:spAutoFit/>
          </a:bodyPr>
          <a:lstStyle/>
          <a:p>
            <a:r>
              <a:rPr lang="sv-SE" sz="3600" dirty="0">
                <a:latin typeface="Bebas Neue Regular" panose="020B0606020202050201" pitchFamily="34" charset="0"/>
              </a:rPr>
              <a:t>Lektion 2 </a:t>
            </a:r>
            <a:r>
              <a:rPr lang="sv-SE" sz="3600" dirty="0">
                <a:solidFill>
                  <a:srgbClr val="0CB08E"/>
                </a:solidFill>
                <a:latin typeface="Bebas Neue Regular" panose="020B0606020202050201" pitchFamily="34" charset="0"/>
              </a:rPr>
              <a:t>Jordens textur </a:t>
            </a:r>
            <a:br>
              <a:rPr lang="sv-SE" sz="3600" dirty="0">
                <a:solidFill>
                  <a:srgbClr val="0CB08E"/>
                </a:solidFill>
                <a:latin typeface="Bebas Neue Regular" panose="020B0606020202050201" pitchFamily="34" charset="0"/>
              </a:rPr>
            </a:br>
            <a:r>
              <a:rPr lang="sv-SE" sz="3600" dirty="0">
                <a:solidFill>
                  <a:srgbClr val="0CB08E"/>
                </a:solidFill>
                <a:latin typeface="Bebas Neue Regular" panose="020B0606020202050201" pitchFamily="34" charset="0"/>
              </a:rPr>
              <a:t>och världens trädgårdar</a:t>
            </a:r>
          </a:p>
        </p:txBody>
      </p:sp>
      <p:sp>
        <p:nvSpPr>
          <p:cNvPr id="5" name="CuadroTexto 8">
            <a:extLst>
              <a:ext uri="{FF2B5EF4-FFF2-40B4-BE49-F238E27FC236}">
                <a16:creationId xmlns:a16="http://schemas.microsoft.com/office/drawing/2014/main" id="{18FAD350-E5C8-0C71-B925-2FF273B08841}"/>
              </a:ext>
            </a:extLst>
          </p:cNvPr>
          <p:cNvSpPr txBox="1"/>
          <p:nvPr/>
        </p:nvSpPr>
        <p:spPr>
          <a:xfrm>
            <a:off x="911305" y="1453675"/>
            <a:ext cx="5011009" cy="560922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dirty="0">
                <a:solidFill>
                  <a:schemeClr val="tx1"/>
                </a:solidFill>
              </a:rPr>
              <a:t>Genom att  så frön i tre olika typer av jord (med och utan daggmaskar) och följa tillväxten undersöker eleverna hur daggmaskar påverkar jordens struktur, luftning och plantornas tillväxt.</a:t>
            </a:r>
          </a:p>
          <a:p>
            <a:pPr marL="0" indent="0">
              <a:buNone/>
            </a:pPr>
            <a:endParaRPr lang="sv-SE" b="1" dirty="0">
              <a:solidFill>
                <a:srgbClr val="0CAF8F"/>
              </a:solidFill>
            </a:endParaRPr>
          </a:p>
          <a:p>
            <a:pPr marL="0" indent="0">
              <a:buNone/>
            </a:pPr>
            <a:r>
              <a:rPr lang="sv-SE" b="1" dirty="0">
                <a:solidFill>
                  <a:srgbClr val="0CAF8F"/>
                </a:solidFill>
              </a:rPr>
              <a:t>Ämne: </a:t>
            </a:r>
            <a:r>
              <a:rPr lang="sv-SE" dirty="0">
                <a:solidFill>
                  <a:schemeClr val="tx1"/>
                </a:solidFill>
              </a:rPr>
              <a:t>Biologi</a:t>
            </a:r>
          </a:p>
          <a:p>
            <a:pPr marL="0" indent="0">
              <a:buNone/>
            </a:pPr>
            <a:r>
              <a:rPr lang="sv-SE" b="1" dirty="0">
                <a:solidFill>
                  <a:srgbClr val="0CAF8F"/>
                </a:solidFill>
              </a:rPr>
              <a:t>Undervisningstid</a:t>
            </a:r>
            <a:r>
              <a:rPr lang="sv-SE" b="1" dirty="0">
                <a:solidFill>
                  <a:schemeClr val="tx1"/>
                </a:solidFill>
              </a:rPr>
              <a:t>: </a:t>
            </a:r>
            <a:r>
              <a:rPr lang="sv-SE" dirty="0">
                <a:solidFill>
                  <a:schemeClr val="tx1"/>
                </a:solidFill>
              </a:rPr>
              <a:t>1 lektion à 45 minuter för att starta experimentet, detta följs sedan under 25 dagar</a:t>
            </a:r>
          </a:p>
          <a:p>
            <a:pPr marL="0" indent="0">
              <a:buNone/>
            </a:pPr>
            <a:r>
              <a:rPr lang="sv-SE" b="1" dirty="0">
                <a:solidFill>
                  <a:srgbClr val="0CAF8F"/>
                </a:solidFill>
              </a:rPr>
              <a:t>Material:  </a:t>
            </a:r>
          </a:p>
          <a:p>
            <a:pPr marL="171454" indent="-171454">
              <a:buFont typeface="Arial" panose="020B0604020202020204" pitchFamily="34" charset="0"/>
              <a:buChar char="•"/>
            </a:pPr>
            <a:r>
              <a:rPr lang="sv-SE" dirty="0">
                <a:solidFill>
                  <a:schemeClr val="tx1"/>
                </a:solidFill>
              </a:rPr>
              <a:t>Daggmaskar (tillräckligt för varje grupp)</a:t>
            </a:r>
          </a:p>
          <a:p>
            <a:pPr marL="171454" indent="-171454">
              <a:buFont typeface="Arial" panose="020B0604020202020204" pitchFamily="34" charset="0"/>
              <a:buChar char="•"/>
            </a:pPr>
            <a:r>
              <a:rPr lang="sv-SE" dirty="0">
                <a:solidFill>
                  <a:schemeClr val="tx1"/>
                </a:solidFill>
              </a:rPr>
              <a:t>Olika typer av jord: sandjord, lerjord, </a:t>
            </a:r>
            <a:r>
              <a:rPr lang="sv-SE" dirty="0" err="1">
                <a:solidFill>
                  <a:schemeClr val="tx1"/>
                </a:solidFill>
              </a:rPr>
              <a:t>silt</a:t>
            </a:r>
            <a:endParaRPr lang="sv-SE" dirty="0">
              <a:solidFill>
                <a:schemeClr val="tx1"/>
              </a:solidFill>
            </a:endParaRPr>
          </a:p>
          <a:p>
            <a:pPr marL="171454" indent="-171454">
              <a:buFont typeface="Arial" panose="020B0604020202020204" pitchFamily="34" charset="0"/>
              <a:buChar char="•"/>
            </a:pPr>
            <a:r>
              <a:rPr lang="sv-SE" dirty="0">
                <a:solidFill>
                  <a:schemeClr val="tx1"/>
                </a:solidFill>
              </a:rPr>
              <a:t>Små växtfröer (</a:t>
            </a:r>
            <a:r>
              <a:rPr lang="sv-SE" dirty="0" err="1">
                <a:solidFill>
                  <a:schemeClr val="tx1"/>
                </a:solidFill>
              </a:rPr>
              <a:t>t.ex</a:t>
            </a:r>
            <a:r>
              <a:rPr lang="sv-SE" dirty="0">
                <a:solidFill>
                  <a:schemeClr val="tx1"/>
                </a:solidFill>
              </a:rPr>
              <a:t> gräs)</a:t>
            </a:r>
          </a:p>
          <a:p>
            <a:pPr marL="171454" indent="-171454">
              <a:buFont typeface="Arial" panose="020B0604020202020204" pitchFamily="34" charset="0"/>
              <a:buChar char="•"/>
            </a:pPr>
            <a:r>
              <a:rPr lang="sv-SE" dirty="0">
                <a:solidFill>
                  <a:schemeClr val="tx1"/>
                </a:solidFill>
              </a:rPr>
              <a:t>Vatten</a:t>
            </a:r>
          </a:p>
          <a:p>
            <a:pPr marL="171454" indent="-171454">
              <a:buFont typeface="Arial" panose="020B0604020202020204" pitchFamily="34" charset="0"/>
              <a:buChar char="•"/>
            </a:pPr>
            <a:r>
              <a:rPr lang="sv-SE" dirty="0">
                <a:solidFill>
                  <a:schemeClr val="tx1"/>
                </a:solidFill>
              </a:rPr>
              <a:t>Behållare, kan vara tex en plastkruka med hål i botten </a:t>
            </a:r>
            <a:br>
              <a:rPr lang="sv-SE" dirty="0">
                <a:solidFill>
                  <a:schemeClr val="tx1"/>
                </a:solidFill>
              </a:rPr>
            </a:br>
            <a:r>
              <a:rPr lang="sv-SE" dirty="0">
                <a:solidFill>
                  <a:schemeClr val="tx1"/>
                </a:solidFill>
              </a:rPr>
              <a:t>(för varje jordtyp, med och utan daggmaskar)</a:t>
            </a:r>
          </a:p>
          <a:p>
            <a:pPr marL="171454" indent="-171454">
              <a:buFont typeface="Arial" panose="020B0604020202020204" pitchFamily="34" charset="0"/>
              <a:buChar char="•"/>
            </a:pPr>
            <a:r>
              <a:rPr lang="sv-SE" dirty="0">
                <a:solidFill>
                  <a:schemeClr val="tx1"/>
                </a:solidFill>
              </a:rPr>
              <a:t>Mätverktyg (linjal för att mäta växterna)</a:t>
            </a:r>
          </a:p>
          <a:p>
            <a:pPr marL="171454" indent="-171454">
              <a:buFont typeface="Arial" panose="020B0604020202020204" pitchFamily="34" charset="0"/>
              <a:buChar char="•"/>
            </a:pPr>
            <a:r>
              <a:rPr lang="sv-SE" dirty="0">
                <a:solidFill>
                  <a:schemeClr val="tx1"/>
                </a:solidFill>
              </a:rPr>
              <a:t>Etiketter och märkpennor</a:t>
            </a:r>
          </a:p>
          <a:p>
            <a:pPr marL="171454" indent="-171454">
              <a:buFont typeface="Arial" panose="020B0604020202020204" pitchFamily="34" charset="0"/>
              <a:buChar char="•"/>
            </a:pPr>
            <a:r>
              <a:rPr lang="sv-SE" dirty="0">
                <a:solidFill>
                  <a:schemeClr val="tx1"/>
                </a:solidFill>
              </a:rPr>
              <a:t>Tabell (finns att skriva ut på </a:t>
            </a:r>
            <a:r>
              <a:rPr lang="sv-SE" dirty="0" err="1">
                <a:solidFill>
                  <a:schemeClr val="tx1"/>
                </a:solidFill>
              </a:rPr>
              <a:t>slide</a:t>
            </a:r>
            <a:r>
              <a:rPr lang="sv-SE" dirty="0">
                <a:solidFill>
                  <a:schemeClr val="tx1"/>
                </a:solidFill>
              </a:rPr>
              <a:t> 57)</a:t>
            </a:r>
          </a:p>
          <a:p>
            <a:pPr marL="0" indent="0">
              <a:buNone/>
            </a:pPr>
            <a:br>
              <a:rPr lang="sv-SE" dirty="0"/>
            </a:br>
            <a:endParaRPr lang="sv-SE" dirty="0"/>
          </a:p>
        </p:txBody>
      </p:sp>
      <p:pic>
        <p:nvPicPr>
          <p:cNvPr id="6" name="Bildobjekt 5">
            <a:extLst>
              <a:ext uri="{FF2B5EF4-FFF2-40B4-BE49-F238E27FC236}">
                <a16:creationId xmlns:a16="http://schemas.microsoft.com/office/drawing/2014/main" id="{B9209B6B-0230-6DD6-AFA9-988807B0C24B}"/>
              </a:ext>
            </a:extLst>
          </p:cNvPr>
          <p:cNvPicPr>
            <a:picLocks noChangeAspect="1"/>
          </p:cNvPicPr>
          <p:nvPr/>
        </p:nvPicPr>
        <p:blipFill>
          <a:blip r:embed="rId2">
            <a:extLst>
              <a:ext uri="{28A0092B-C50C-407E-A947-70E740481C1C}">
                <a14:useLocalDpi xmlns:a14="http://schemas.microsoft.com/office/drawing/2010/main" val="0"/>
              </a:ext>
            </a:extLst>
          </a:blip>
          <a:srcRect l="19755"/>
          <a:stretch>
            <a:fillRect/>
          </a:stretch>
        </p:blipFill>
        <p:spPr>
          <a:xfrm>
            <a:off x="6096002" y="-752227"/>
            <a:ext cx="8572498" cy="8012718"/>
          </a:xfrm>
          <a:prstGeom prst="rect">
            <a:avLst/>
          </a:prstGeom>
        </p:spPr>
      </p:pic>
    </p:spTree>
    <p:extLst>
      <p:ext uri="{BB962C8B-B14F-4D97-AF65-F5344CB8AC3E}">
        <p14:creationId xmlns:p14="http://schemas.microsoft.com/office/powerpoint/2010/main" val="3048793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B152D58D-51B2-EFFA-3E69-0B7081E34B7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BE2BA8C-19F3-6334-CB53-5B380ACC0257}"/>
              </a:ext>
            </a:extLst>
          </p:cNvPr>
          <p:cNvSpPr txBox="1"/>
          <p:nvPr/>
        </p:nvSpPr>
        <p:spPr>
          <a:xfrm>
            <a:off x="635412" y="237322"/>
            <a:ext cx="7613038" cy="707886"/>
          </a:xfrm>
          <a:prstGeom prst="rect">
            <a:avLst/>
          </a:prstGeom>
          <a:noFill/>
        </p:spPr>
        <p:txBody>
          <a:bodyPr wrap="square" rtlCol="0">
            <a:spAutoFit/>
          </a:bodyPr>
          <a:lstStyle/>
          <a:p>
            <a:r>
              <a:rPr lang="sv-SE" sz="4000" dirty="0">
                <a:solidFill>
                  <a:srgbClr val="0CB08E"/>
                </a:solidFill>
                <a:latin typeface="Bebas Neue Regular" panose="020B0606020202050201" pitchFamily="34" charset="0"/>
              </a:rPr>
              <a:t>För lärare: </a:t>
            </a:r>
            <a:r>
              <a:rPr lang="sv-SE" sz="4000" dirty="0">
                <a:latin typeface="Bebas Neue Regular" panose="020B0606020202050201" pitchFamily="34" charset="0"/>
              </a:rPr>
              <a:t>Instruktioner inför lektion 2</a:t>
            </a:r>
          </a:p>
        </p:txBody>
      </p:sp>
      <p:sp>
        <p:nvSpPr>
          <p:cNvPr id="7" name="CuadroTexto 8">
            <a:extLst>
              <a:ext uri="{FF2B5EF4-FFF2-40B4-BE49-F238E27FC236}">
                <a16:creationId xmlns:a16="http://schemas.microsoft.com/office/drawing/2014/main" id="{DA335E57-44CE-E20C-0967-48C0C1F04036}"/>
              </a:ext>
            </a:extLst>
          </p:cNvPr>
          <p:cNvSpPr txBox="1"/>
          <p:nvPr/>
        </p:nvSpPr>
        <p:spPr>
          <a:xfrm>
            <a:off x="635413" y="945208"/>
            <a:ext cx="10515599" cy="560922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dirty="0">
                <a:solidFill>
                  <a:schemeClr val="tx1"/>
                </a:solidFill>
              </a:rPr>
              <a:t>BLOCK 1 (20 min):</a:t>
            </a:r>
          </a:p>
          <a:p>
            <a:pPr marL="0" indent="0">
              <a:buNone/>
            </a:pPr>
            <a:r>
              <a:rPr lang="sv-SE" dirty="0">
                <a:solidFill>
                  <a:schemeClr val="tx1"/>
                </a:solidFill>
              </a:rPr>
              <a:t>Börja med att diskutera jordens ekosystem och daggmaskarnas roll för att förbättra jordens kvalitet. Förklara hur deras gångar förbättrar jordens luftning och vattenhållning, samtidigt som det bidrar till att bryta ned organiskt material, som berikar jorden med näringsämnen. Det finns också en inbäddad film att se tillsammans med eleverna (10 minuter lång)</a:t>
            </a:r>
          </a:p>
          <a:p>
            <a:pPr marL="0" indent="0">
              <a:buNone/>
            </a:pPr>
            <a:endParaRPr lang="sv-SE" dirty="0">
              <a:solidFill>
                <a:schemeClr val="tx1"/>
              </a:solidFill>
            </a:endParaRPr>
          </a:p>
          <a:p>
            <a:pPr marL="0" indent="0">
              <a:buNone/>
            </a:pPr>
            <a:r>
              <a:rPr lang="sv-SE" b="1" dirty="0">
                <a:solidFill>
                  <a:schemeClr val="tx1"/>
                </a:solidFill>
              </a:rPr>
              <a:t>BLOCK (15 min):</a:t>
            </a:r>
          </a:p>
          <a:p>
            <a:pPr marL="0" indent="0">
              <a:buNone/>
            </a:pPr>
            <a:r>
              <a:rPr lang="sv-SE" dirty="0">
                <a:solidFill>
                  <a:schemeClr val="tx1"/>
                </a:solidFill>
              </a:rPr>
              <a:t>Visa filmen om bönans tillväxt (3 min). Efter det är det dags att inleda experimentet: </a:t>
            </a:r>
            <a:br>
              <a:rPr lang="sv-SE" dirty="0">
                <a:solidFill>
                  <a:schemeClr val="tx1"/>
                </a:solidFill>
              </a:rPr>
            </a:br>
            <a:r>
              <a:rPr lang="sv-SE" dirty="0">
                <a:solidFill>
                  <a:schemeClr val="tx1"/>
                </a:solidFill>
              </a:rPr>
              <a:t>Dela in eleverna i grupper och låt dem så frön i tre olika sorts jordtyper. Använd jordprover eleverna samlat in själva, eller förbered egna prover. Proverna ska helst vara sandjord, lerjord och </a:t>
            </a:r>
            <a:r>
              <a:rPr lang="sv-SE" dirty="0" err="1">
                <a:solidFill>
                  <a:schemeClr val="tx1"/>
                </a:solidFill>
              </a:rPr>
              <a:t>silt</a:t>
            </a:r>
            <a:r>
              <a:rPr lang="sv-SE" dirty="0">
                <a:solidFill>
                  <a:schemeClr val="tx1"/>
                </a:solidFill>
              </a:rPr>
              <a:t>. Hälften av behållarna ska ha daggmaskar, de andra ska vara utan. </a:t>
            </a:r>
          </a:p>
          <a:p>
            <a:pPr marL="0" indent="0">
              <a:buNone/>
            </a:pPr>
            <a:endParaRPr lang="sv-SE" dirty="0">
              <a:solidFill>
                <a:schemeClr val="tx1"/>
              </a:solidFill>
            </a:endParaRPr>
          </a:p>
          <a:p>
            <a:pPr marL="0" indent="0">
              <a:buNone/>
            </a:pPr>
            <a:r>
              <a:rPr lang="sv-SE" dirty="0">
                <a:solidFill>
                  <a:schemeClr val="tx1"/>
                </a:solidFill>
              </a:rPr>
              <a:t>Det finns även ett protokoll för att </a:t>
            </a:r>
            <a:r>
              <a:rPr lang="sv-SE" dirty="0" err="1">
                <a:solidFill>
                  <a:schemeClr val="tx1"/>
                </a:solidFill>
              </a:rPr>
              <a:t>oberserva</a:t>
            </a:r>
            <a:r>
              <a:rPr lang="sv-SE" dirty="0">
                <a:solidFill>
                  <a:schemeClr val="tx1"/>
                </a:solidFill>
              </a:rPr>
              <a:t> skillnaderna mellan de olika jordtyperna de sår i.</a:t>
            </a:r>
          </a:p>
          <a:p>
            <a:pPr marL="0" indent="0">
              <a:buNone/>
            </a:pPr>
            <a:endParaRPr lang="sv-SE" dirty="0">
              <a:solidFill>
                <a:schemeClr val="tx1"/>
              </a:solidFill>
            </a:endParaRPr>
          </a:p>
          <a:p>
            <a:pPr marL="0" indent="0">
              <a:buNone/>
            </a:pPr>
            <a:r>
              <a:rPr lang="sv-SE" dirty="0">
                <a:solidFill>
                  <a:schemeClr val="tx1"/>
                </a:solidFill>
              </a:rPr>
              <a:t>Anpassa efter behov och möjlighet, ett alternativ är att så gemensamt och sedan låta eleverna turas om att mäta och rapportera. </a:t>
            </a:r>
            <a:br>
              <a:rPr lang="sv-SE" dirty="0">
                <a:solidFill>
                  <a:schemeClr val="tx1"/>
                </a:solidFill>
              </a:rPr>
            </a:br>
            <a:r>
              <a:rPr lang="sv-SE" dirty="0">
                <a:solidFill>
                  <a:schemeClr val="tx1"/>
                </a:solidFill>
              </a:rPr>
              <a:t>Eller att låta varje elevgrupp ansvara för en jordtyp.</a:t>
            </a:r>
          </a:p>
          <a:p>
            <a:pPr marL="0" indent="0">
              <a:buNone/>
            </a:pPr>
            <a:endParaRPr lang="sv-SE" dirty="0">
              <a:solidFill>
                <a:schemeClr val="tx1"/>
              </a:solidFill>
            </a:endParaRPr>
          </a:p>
          <a:p>
            <a:pPr marL="0" indent="0">
              <a:buNone/>
            </a:pPr>
            <a:endParaRPr lang="sv-SE" dirty="0">
              <a:solidFill>
                <a:schemeClr val="tx1"/>
              </a:solidFill>
            </a:endParaRPr>
          </a:p>
          <a:p>
            <a:pPr marL="0" indent="0">
              <a:buNone/>
            </a:pPr>
            <a:r>
              <a:rPr lang="sv-SE" b="1" dirty="0">
                <a:solidFill>
                  <a:schemeClr val="tx1"/>
                </a:solidFill>
              </a:rPr>
              <a:t>Alternativt experiment:  </a:t>
            </a:r>
            <a:r>
              <a:rPr lang="sv-SE" dirty="0">
                <a:solidFill>
                  <a:schemeClr val="tx1"/>
                </a:solidFill>
              </a:rPr>
              <a:t>Har ni inte möjlighet att samla in jordprover eller följa tillväxten under så lång tid finns förslag på ett lite kortare experiment som visar hur daggmaskar påverkar jorden under 2-5 dagar. Se </a:t>
            </a:r>
            <a:r>
              <a:rPr lang="sv-SE" dirty="0" err="1">
                <a:solidFill>
                  <a:schemeClr val="tx1"/>
                </a:solidFill>
              </a:rPr>
              <a:t>slide</a:t>
            </a:r>
            <a:r>
              <a:rPr lang="sv-SE" dirty="0">
                <a:solidFill>
                  <a:schemeClr val="tx1"/>
                </a:solidFill>
              </a:rPr>
              <a:t> 59 (laboration från Göteborgs botaniska trädgårdar)</a:t>
            </a:r>
          </a:p>
          <a:p>
            <a:pPr marL="0" indent="0">
              <a:buNone/>
            </a:pPr>
            <a:endParaRPr lang="sv-SE" dirty="0">
              <a:solidFill>
                <a:schemeClr val="tx1"/>
              </a:solidFill>
            </a:endParaRPr>
          </a:p>
          <a:p>
            <a:pPr marL="0" indent="0">
              <a:buNone/>
            </a:pPr>
            <a:endParaRPr lang="sv-SE" dirty="0">
              <a:solidFill>
                <a:schemeClr val="tx1"/>
              </a:solidFill>
            </a:endParaRPr>
          </a:p>
        </p:txBody>
      </p:sp>
    </p:spTree>
    <p:extLst>
      <p:ext uri="{BB962C8B-B14F-4D97-AF65-F5344CB8AC3E}">
        <p14:creationId xmlns:p14="http://schemas.microsoft.com/office/powerpoint/2010/main" val="2782858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C2D7E76D-7EAA-5C18-3155-BF662D4AD55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4B54390-FC7E-C1E2-98C8-2FF5D0EA9C8C}"/>
              </a:ext>
            </a:extLst>
          </p:cNvPr>
          <p:cNvSpPr txBox="1"/>
          <p:nvPr/>
        </p:nvSpPr>
        <p:spPr>
          <a:xfrm>
            <a:off x="607145" y="831372"/>
            <a:ext cx="7613038" cy="707886"/>
          </a:xfrm>
          <a:prstGeom prst="rect">
            <a:avLst/>
          </a:prstGeom>
          <a:noFill/>
        </p:spPr>
        <p:txBody>
          <a:bodyPr wrap="square" rtlCol="0">
            <a:spAutoFit/>
          </a:bodyPr>
          <a:lstStyle/>
          <a:p>
            <a:r>
              <a:rPr lang="sv-SE" sz="4000" dirty="0">
                <a:solidFill>
                  <a:srgbClr val="0CB08E"/>
                </a:solidFill>
                <a:latin typeface="Bebas Neue Regular" panose="020B0606020202050201" pitchFamily="34" charset="0"/>
              </a:rPr>
              <a:t>För lärare: </a:t>
            </a:r>
            <a:r>
              <a:rPr lang="sv-SE" sz="4000" dirty="0">
                <a:latin typeface="Bebas Neue Regular" panose="020B0606020202050201" pitchFamily="34" charset="0"/>
              </a:rPr>
              <a:t>Instruktioner inför lektion 2</a:t>
            </a:r>
          </a:p>
        </p:txBody>
      </p:sp>
      <p:sp>
        <p:nvSpPr>
          <p:cNvPr id="7" name="CuadroTexto 8">
            <a:extLst>
              <a:ext uri="{FF2B5EF4-FFF2-40B4-BE49-F238E27FC236}">
                <a16:creationId xmlns:a16="http://schemas.microsoft.com/office/drawing/2014/main" id="{B0FBA235-D90D-8BC6-80CB-B406D53CCDAC}"/>
              </a:ext>
            </a:extLst>
          </p:cNvPr>
          <p:cNvSpPr txBox="1"/>
          <p:nvPr/>
        </p:nvSpPr>
        <p:spPr>
          <a:xfrm>
            <a:off x="607145" y="1539259"/>
            <a:ext cx="10515599" cy="505523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dirty="0">
                <a:solidFill>
                  <a:schemeClr val="tx1"/>
                </a:solidFill>
              </a:rPr>
              <a:t>BLOCK 3 (10 min):</a:t>
            </a:r>
          </a:p>
          <a:p>
            <a:pPr marL="0" indent="0">
              <a:buNone/>
            </a:pPr>
            <a:r>
              <a:rPr lang="sv-SE" dirty="0">
                <a:solidFill>
                  <a:schemeClr val="tx1"/>
                </a:solidFill>
              </a:rPr>
              <a:t>Berätta vad som ska ske under kommande veckor – dvs instruktioner för vattning och mätning av tillväxt.</a:t>
            </a:r>
          </a:p>
          <a:p>
            <a:pPr marL="0" indent="0">
              <a:buNone/>
            </a:pPr>
            <a:endParaRPr lang="sv-SE" b="1" dirty="0">
              <a:solidFill>
                <a:schemeClr val="tx1"/>
              </a:solidFill>
            </a:endParaRPr>
          </a:p>
          <a:p>
            <a:pPr marL="0" indent="0">
              <a:buNone/>
            </a:pPr>
            <a:r>
              <a:rPr lang="sv-SE" b="1" dirty="0">
                <a:solidFill>
                  <a:schemeClr val="tx1"/>
                </a:solidFill>
              </a:rPr>
              <a:t>Under observationsfasen </a:t>
            </a:r>
          </a:p>
          <a:p>
            <a:pPr marL="0" indent="0">
              <a:buNone/>
            </a:pPr>
            <a:r>
              <a:rPr lang="sv-SE" dirty="0">
                <a:solidFill>
                  <a:schemeClr val="tx1"/>
                </a:solidFill>
              </a:rPr>
              <a:t>Mät plantornas tillväxt med linjal </a:t>
            </a:r>
            <a:r>
              <a:rPr lang="sv-SE" b="1" dirty="0">
                <a:solidFill>
                  <a:schemeClr val="tx1"/>
                </a:solidFill>
              </a:rPr>
              <a:t>varje dag</a:t>
            </a:r>
            <a:r>
              <a:rPr lang="sv-SE" dirty="0">
                <a:solidFill>
                  <a:schemeClr val="tx1"/>
                </a:solidFill>
              </a:rPr>
              <a:t> och notera jordens fukthalt och antecknar eventuella synliga förändringar i jordens struktur (t.ex. daggmaskgångar eller om jorden luckrats upp) </a:t>
            </a:r>
            <a:r>
              <a:rPr lang="sv-SE" b="1" dirty="0">
                <a:solidFill>
                  <a:schemeClr val="tx1"/>
                </a:solidFill>
              </a:rPr>
              <a:t>var femte dag</a:t>
            </a:r>
            <a:r>
              <a:rPr lang="sv-SE" dirty="0">
                <a:solidFill>
                  <a:schemeClr val="tx1"/>
                </a:solidFill>
              </a:rPr>
              <a:t>. Eleverna fyller i resultaten i tabellen  (finns att skriva ut på </a:t>
            </a:r>
            <a:r>
              <a:rPr lang="sv-SE" dirty="0" err="1">
                <a:solidFill>
                  <a:schemeClr val="tx1"/>
                </a:solidFill>
              </a:rPr>
              <a:t>slide</a:t>
            </a:r>
            <a:r>
              <a:rPr lang="sv-SE" dirty="0">
                <a:solidFill>
                  <a:schemeClr val="tx1"/>
                </a:solidFill>
              </a:rPr>
              <a:t> 57) </a:t>
            </a:r>
            <a:br>
              <a:rPr lang="sv-SE" dirty="0">
                <a:solidFill>
                  <a:schemeClr val="tx1"/>
                </a:solidFill>
              </a:rPr>
            </a:br>
            <a:endParaRPr lang="sv-SE" dirty="0">
              <a:solidFill>
                <a:schemeClr val="tx1"/>
              </a:solidFill>
            </a:endParaRPr>
          </a:p>
          <a:p>
            <a:pPr marL="0" indent="0">
              <a:buNone/>
            </a:pPr>
            <a:r>
              <a:rPr lang="sv-SE" dirty="0">
                <a:solidFill>
                  <a:schemeClr val="tx1"/>
                </a:solidFill>
              </a:rPr>
              <a:t>Eleverna jämför plantornas tillväxt mellan de olika behållarna, med och utan daggmaskar, och analyserar hur daggmaskarna har påverkat jordens förmåga att hålla vatten och främja plantornas tillväxt.</a:t>
            </a:r>
          </a:p>
          <a:p>
            <a:pPr marL="0" indent="0">
              <a:buNone/>
            </a:pPr>
            <a:endParaRPr lang="sv-SE" dirty="0">
              <a:solidFill>
                <a:schemeClr val="tx1"/>
              </a:solidFill>
            </a:endParaRPr>
          </a:p>
          <a:p>
            <a:pPr marL="0" indent="0">
              <a:buNone/>
            </a:pPr>
            <a:r>
              <a:rPr lang="sv-SE" b="1" dirty="0">
                <a:solidFill>
                  <a:schemeClr val="tx1"/>
                </a:solidFill>
              </a:rPr>
              <a:t>Efter 25 dagar (kan anpassas)</a:t>
            </a:r>
          </a:p>
          <a:p>
            <a:pPr marL="0" indent="0">
              <a:buNone/>
            </a:pPr>
            <a:r>
              <a:rPr lang="sv-SE" dirty="0">
                <a:solidFill>
                  <a:schemeClr val="tx1"/>
                </a:solidFill>
              </a:rPr>
              <a:t>Efter experimentet får eleverna jämföra resultaten från olika jordtyper och förhållanden, samt analysera hur daggmaskarna påverkar jordens struktur och plantornas tillväxt. </a:t>
            </a:r>
          </a:p>
          <a:p>
            <a:pPr marL="0" indent="0">
              <a:buNone/>
            </a:pPr>
            <a:endParaRPr lang="sv-SE" dirty="0">
              <a:solidFill>
                <a:schemeClr val="tx1"/>
              </a:solidFill>
            </a:endParaRPr>
          </a:p>
          <a:p>
            <a:pPr marL="0" indent="0">
              <a:buNone/>
            </a:pPr>
            <a:r>
              <a:rPr lang="sv-SE" dirty="0">
                <a:solidFill>
                  <a:schemeClr val="tx1"/>
                </a:solidFill>
              </a:rPr>
              <a:t>Sammanfatta projektet genom att koppla det till ekosystemens hälsa och begrepp för hållbarhet i ett större perspektiv.</a:t>
            </a:r>
          </a:p>
          <a:p>
            <a:pPr marL="0" indent="0">
              <a:buNone/>
            </a:pPr>
            <a:endParaRPr lang="sv-SE" dirty="0">
              <a:solidFill>
                <a:schemeClr val="tx1"/>
              </a:solidFill>
            </a:endParaRPr>
          </a:p>
          <a:p>
            <a:pPr marL="0" indent="0">
              <a:buNone/>
            </a:pPr>
            <a:endParaRPr lang="sv-SE" dirty="0">
              <a:solidFill>
                <a:schemeClr val="tx1"/>
              </a:solidFill>
            </a:endParaRPr>
          </a:p>
          <a:p>
            <a:pPr marL="171454" indent="-171454">
              <a:buFont typeface="Arial" panose="020B0604020202020204" pitchFamily="34" charset="0"/>
              <a:buChar char="•"/>
            </a:pPr>
            <a:endParaRPr lang="sv-SE" dirty="0">
              <a:solidFill>
                <a:schemeClr val="tx1"/>
              </a:solidFill>
            </a:endParaRPr>
          </a:p>
        </p:txBody>
      </p:sp>
    </p:spTree>
    <p:extLst>
      <p:ext uri="{BB962C8B-B14F-4D97-AF65-F5344CB8AC3E}">
        <p14:creationId xmlns:p14="http://schemas.microsoft.com/office/powerpoint/2010/main" val="2251695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AEA9D-A145-CE29-6405-C25FB9E16CC8}"/>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ADCD6BB-2DD6-1B0A-809E-324479557AF0}"/>
              </a:ext>
            </a:extLst>
          </p:cNvPr>
          <p:cNvSpPr txBox="1"/>
          <p:nvPr/>
        </p:nvSpPr>
        <p:spPr>
          <a:xfrm>
            <a:off x="597313" y="809498"/>
            <a:ext cx="11346332" cy="769441"/>
          </a:xfrm>
          <a:prstGeom prst="rect">
            <a:avLst/>
          </a:prstGeom>
          <a:noFill/>
        </p:spPr>
        <p:txBody>
          <a:bodyPr wrap="square" rtlCol="0">
            <a:spAutoFit/>
          </a:bodyPr>
          <a:lstStyle/>
          <a:p>
            <a:r>
              <a:rPr lang="sv-SE" sz="4400" dirty="0">
                <a:solidFill>
                  <a:srgbClr val="0CB08E"/>
                </a:solidFill>
                <a:latin typeface="Bebas Neue Regular" panose="020B0606020202050201" pitchFamily="34" charset="0"/>
              </a:rPr>
              <a:t>Block 1 (20 min) </a:t>
            </a:r>
            <a:r>
              <a:rPr lang="sv-SE" sz="4400" dirty="0">
                <a:latin typeface="Bebas Neue Regular" panose="020B0606020202050201" pitchFamily="34" charset="0"/>
              </a:rPr>
              <a:t>Gissa!</a:t>
            </a:r>
          </a:p>
        </p:txBody>
      </p:sp>
      <p:sp>
        <p:nvSpPr>
          <p:cNvPr id="9" name="CuadroTexto 8">
            <a:extLst>
              <a:ext uri="{FF2B5EF4-FFF2-40B4-BE49-F238E27FC236}">
                <a16:creationId xmlns:a16="http://schemas.microsoft.com/office/drawing/2014/main" id="{89474F9B-B4DF-7ABF-46A0-69FA642FA47C}"/>
              </a:ext>
            </a:extLst>
          </p:cNvPr>
          <p:cNvSpPr txBox="1"/>
          <p:nvPr/>
        </p:nvSpPr>
        <p:spPr>
          <a:xfrm>
            <a:off x="597313" y="1678620"/>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På vilket sätt förbättrar daggmaskarna jordens kvalitet?</a:t>
            </a:r>
          </a:p>
          <a:p>
            <a:pPr marL="0" indent="0">
              <a:buNone/>
            </a:pPr>
            <a:r>
              <a:rPr lang="sv-SE" sz="2000" dirty="0">
                <a:solidFill>
                  <a:schemeClr val="tx1"/>
                </a:solidFill>
              </a:rPr>
              <a:t>                    a) De minskar vattenhållningen</a:t>
            </a:r>
          </a:p>
          <a:p>
            <a:pPr marL="0" indent="0">
              <a:buNone/>
            </a:pPr>
            <a:r>
              <a:rPr lang="sv-SE" sz="2000" dirty="0">
                <a:solidFill>
                  <a:schemeClr val="tx1"/>
                </a:solidFill>
              </a:rPr>
              <a:t>                    b) De ökar jordens luftning</a:t>
            </a:r>
          </a:p>
          <a:p>
            <a:pPr marL="0" indent="0">
              <a:buNone/>
            </a:pPr>
            <a:r>
              <a:rPr lang="sv-SE" sz="2000" dirty="0">
                <a:solidFill>
                  <a:schemeClr val="tx1"/>
                </a:solidFill>
              </a:rPr>
              <a:t>                    c) De blockerar näringsämnenas rörelseförmåga</a:t>
            </a:r>
          </a:p>
          <a:p>
            <a:pPr marL="0" indent="0">
              <a:buNone/>
            </a:pPr>
            <a:r>
              <a:rPr lang="sv-SE" sz="2000" dirty="0">
                <a:solidFill>
                  <a:schemeClr val="tx1"/>
                </a:solidFill>
              </a:rPr>
              <a:t>                    d) De förhindrar plantornas tillväxt</a:t>
            </a:r>
          </a:p>
        </p:txBody>
      </p:sp>
      <p:pic>
        <p:nvPicPr>
          <p:cNvPr id="11" name="Gráfico 10">
            <a:extLst>
              <a:ext uri="{FF2B5EF4-FFF2-40B4-BE49-F238E27FC236}">
                <a16:creationId xmlns:a16="http://schemas.microsoft.com/office/drawing/2014/main" id="{D05D6649-139E-7D7D-DEDA-D1001AE6C5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20C36573-07BC-2032-0F1C-7036702C58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894A720F-F670-E0A1-F286-D7CAAE5461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D18E5D12-E456-6C5E-19A0-66FC5DAEC6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304703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48CDE-F6EE-F979-97D9-664AA62F805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65C20E5F-5687-DCC7-A6DA-E59823843E07}"/>
              </a:ext>
            </a:extLst>
          </p:cNvPr>
          <p:cNvSpPr txBox="1"/>
          <p:nvPr/>
        </p:nvSpPr>
        <p:spPr>
          <a:xfrm>
            <a:off x="597313" y="809498"/>
            <a:ext cx="11346332" cy="769441"/>
          </a:xfrm>
          <a:prstGeom prst="rect">
            <a:avLst/>
          </a:prstGeom>
          <a:noFill/>
        </p:spPr>
        <p:txBody>
          <a:bodyPr wrap="square" rtlCol="0">
            <a:spAutoFit/>
          </a:bodyPr>
          <a:lstStyle/>
          <a:p>
            <a:r>
              <a:rPr lang="sv-SE" sz="4400" dirty="0">
                <a:latin typeface="Bebas Neue Regular" panose="020B0606020202050201" pitchFamily="34" charset="0"/>
              </a:rPr>
              <a:t>Gissa!</a:t>
            </a:r>
          </a:p>
        </p:txBody>
      </p:sp>
      <p:sp>
        <p:nvSpPr>
          <p:cNvPr id="9" name="CuadroTexto 8">
            <a:extLst>
              <a:ext uri="{FF2B5EF4-FFF2-40B4-BE49-F238E27FC236}">
                <a16:creationId xmlns:a16="http://schemas.microsoft.com/office/drawing/2014/main" id="{EA965885-3334-58FE-2CDC-5A2A622615FD}"/>
              </a:ext>
            </a:extLst>
          </p:cNvPr>
          <p:cNvSpPr txBox="1"/>
          <p:nvPr/>
        </p:nvSpPr>
        <p:spPr>
          <a:xfrm>
            <a:off x="597313" y="1678622"/>
            <a:ext cx="10515599" cy="143885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På vilket sätt förbättrar daggmaskarna jordens kvalitet?</a:t>
            </a:r>
          </a:p>
          <a:p>
            <a:pPr marL="0" indent="0">
              <a:buNone/>
            </a:pPr>
            <a:endParaRPr lang="sv-SE" sz="2000" dirty="0">
              <a:solidFill>
                <a:schemeClr val="tx1"/>
              </a:solidFill>
            </a:endParaRPr>
          </a:p>
          <a:p>
            <a:pPr marL="0" indent="0">
              <a:buNone/>
            </a:pPr>
            <a:r>
              <a:rPr lang="sv-SE" sz="2000" dirty="0">
                <a:solidFill>
                  <a:schemeClr val="tx1"/>
                </a:solidFill>
              </a:rPr>
              <a:t>b) De ökar jordens luftning</a:t>
            </a:r>
          </a:p>
        </p:txBody>
      </p:sp>
      <p:pic>
        <p:nvPicPr>
          <p:cNvPr id="11" name="Gráfico 10">
            <a:extLst>
              <a:ext uri="{FF2B5EF4-FFF2-40B4-BE49-F238E27FC236}">
                <a16:creationId xmlns:a16="http://schemas.microsoft.com/office/drawing/2014/main" id="{89C8EA83-0C12-8AD6-CB88-EA75A73AC9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00B00B4-ED87-CABA-0FBF-0101A0430F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324D82C1-E4D4-C6F5-67FD-DA31E363F6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F33CD61-76A7-AFF7-9872-AEC823DCE3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3912003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7B47-B607-8390-39ED-FB1E54F7201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A9968A09-8C16-A9CF-5FAF-F9397553D8F1}"/>
              </a:ext>
            </a:extLst>
          </p:cNvPr>
          <p:cNvSpPr txBox="1"/>
          <p:nvPr/>
        </p:nvSpPr>
        <p:spPr>
          <a:xfrm>
            <a:off x="597313" y="809498"/>
            <a:ext cx="11346332" cy="769441"/>
          </a:xfrm>
          <a:prstGeom prst="rect">
            <a:avLst/>
          </a:prstGeom>
          <a:noFill/>
        </p:spPr>
        <p:txBody>
          <a:bodyPr wrap="square" rtlCol="0">
            <a:spAutoFit/>
          </a:bodyPr>
          <a:lstStyle/>
          <a:p>
            <a:r>
              <a:rPr lang="sv-SE" sz="4400" dirty="0">
                <a:solidFill>
                  <a:srgbClr val="0CB08E"/>
                </a:solidFill>
                <a:latin typeface="Bebas Neue Regular" panose="020B0606020202050201" pitchFamily="34" charset="0"/>
              </a:rPr>
              <a:t>daggmaskarnas betydelse</a:t>
            </a:r>
          </a:p>
        </p:txBody>
      </p:sp>
      <p:sp>
        <p:nvSpPr>
          <p:cNvPr id="9" name="CuadroTexto 8">
            <a:extLst>
              <a:ext uri="{FF2B5EF4-FFF2-40B4-BE49-F238E27FC236}">
                <a16:creationId xmlns:a16="http://schemas.microsoft.com/office/drawing/2014/main" id="{386C6886-7B92-792C-DAD0-2FDCD97012BA}"/>
              </a:ext>
            </a:extLst>
          </p:cNvPr>
          <p:cNvSpPr txBox="1"/>
          <p:nvPr/>
        </p:nvSpPr>
        <p:spPr>
          <a:xfrm>
            <a:off x="597312" y="1624762"/>
            <a:ext cx="8451438" cy="282385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b="1" dirty="0">
                <a:solidFill>
                  <a:schemeClr val="tx1"/>
                </a:solidFill>
              </a:rPr>
              <a:t>Daggmaskar kallas ibland jordens ingenjörer eftersom det bildas gångar när de äter sig fram genom jorden. På så sätt blandas jorden om ordentligt och marken blir genomluftad, vilket är väldigt viktigt för många växter och djur. Växternas rötter söker sig ofta ner i daggmaskens underjordiska gångar. </a:t>
            </a:r>
          </a:p>
          <a:p>
            <a:pPr marL="0" indent="0">
              <a:buNone/>
            </a:pPr>
            <a:endParaRPr lang="sv-SE" sz="2000" b="1" dirty="0">
              <a:solidFill>
                <a:schemeClr val="tx1"/>
              </a:solidFill>
            </a:endParaRPr>
          </a:p>
        </p:txBody>
      </p:sp>
      <p:pic>
        <p:nvPicPr>
          <p:cNvPr id="11" name="Gráfico 10">
            <a:extLst>
              <a:ext uri="{FF2B5EF4-FFF2-40B4-BE49-F238E27FC236}">
                <a16:creationId xmlns:a16="http://schemas.microsoft.com/office/drawing/2014/main" id="{5DEF0B44-CD7C-74AF-A66F-F5968C0942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72535CCB-4AF4-169A-4A52-48DBCFD683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7CCA019B-AECD-9FB6-A742-387BE6BB4D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E4466AB2-0797-4C3C-4F4E-AB3A405D1F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5" name="Bildobjekt 4">
            <a:extLst>
              <a:ext uri="{FF2B5EF4-FFF2-40B4-BE49-F238E27FC236}">
                <a16:creationId xmlns:a16="http://schemas.microsoft.com/office/drawing/2014/main" id="{3ADCC02B-0156-8B6D-3D9D-9C20C4A55B35}"/>
              </a:ext>
            </a:extLst>
          </p:cNvPr>
          <p:cNvPicPr>
            <a:picLocks noChangeAspect="1"/>
          </p:cNvPicPr>
          <p:nvPr/>
        </p:nvPicPr>
        <p:blipFill>
          <a:blip r:embed="rId11"/>
          <a:stretch>
            <a:fillRect/>
          </a:stretch>
        </p:blipFill>
        <p:spPr>
          <a:xfrm>
            <a:off x="-264851" y="3090545"/>
            <a:ext cx="4846211" cy="6858000"/>
          </a:xfrm>
          <a:prstGeom prst="rect">
            <a:avLst/>
          </a:prstGeom>
        </p:spPr>
      </p:pic>
      <p:pic>
        <p:nvPicPr>
          <p:cNvPr id="8" name="Bildobjekt 7">
            <a:extLst>
              <a:ext uri="{FF2B5EF4-FFF2-40B4-BE49-F238E27FC236}">
                <a16:creationId xmlns:a16="http://schemas.microsoft.com/office/drawing/2014/main" id="{6198F37C-F0B4-B9CE-0050-EE7B58B3EB99}"/>
              </a:ext>
            </a:extLst>
          </p:cNvPr>
          <p:cNvPicPr>
            <a:picLocks noChangeAspect="1"/>
          </p:cNvPicPr>
          <p:nvPr/>
        </p:nvPicPr>
        <p:blipFill>
          <a:blip r:embed="rId12"/>
          <a:stretch>
            <a:fillRect/>
          </a:stretch>
        </p:blipFill>
        <p:spPr>
          <a:xfrm>
            <a:off x="8075755" y="-533986"/>
            <a:ext cx="4846210" cy="6858000"/>
          </a:xfrm>
          <a:prstGeom prst="rect">
            <a:avLst/>
          </a:prstGeom>
        </p:spPr>
      </p:pic>
      <p:sp>
        <p:nvSpPr>
          <p:cNvPr id="4" name="textruta 3">
            <a:extLst>
              <a:ext uri="{FF2B5EF4-FFF2-40B4-BE49-F238E27FC236}">
                <a16:creationId xmlns:a16="http://schemas.microsoft.com/office/drawing/2014/main" id="{0D58298F-0DE5-8705-A8C9-D1CCD5D22507}"/>
              </a:ext>
            </a:extLst>
          </p:cNvPr>
          <p:cNvSpPr txBox="1"/>
          <p:nvPr/>
        </p:nvSpPr>
        <p:spPr>
          <a:xfrm>
            <a:off x="3303639" y="4817739"/>
            <a:ext cx="8640006" cy="830997"/>
          </a:xfrm>
          <a:prstGeom prst="rect">
            <a:avLst/>
          </a:prstGeom>
          <a:noFill/>
        </p:spPr>
        <p:txBody>
          <a:bodyPr wrap="square">
            <a:spAutoFit/>
          </a:bodyPr>
          <a:lstStyle/>
          <a:p>
            <a:pPr marL="171454" indent="-171454">
              <a:buFont typeface="Arial" panose="020B0604020202020204" pitchFamily="34" charset="0"/>
              <a:buChar char="•"/>
            </a:pPr>
            <a:r>
              <a:rPr lang="sv-SE" sz="2400" dirty="0"/>
              <a:t>gräver gångar -&gt; förbättrar jordens luftning och vattenhållning</a:t>
            </a:r>
          </a:p>
          <a:p>
            <a:pPr marL="171454" indent="-171454">
              <a:buFont typeface="Arial" panose="020B0604020202020204" pitchFamily="34" charset="0"/>
              <a:buChar char="•"/>
            </a:pPr>
            <a:r>
              <a:rPr lang="sv-SE" sz="2400" dirty="0"/>
              <a:t>bryter ned organiskt material -&gt; berikar jorden med näringsämnen</a:t>
            </a:r>
          </a:p>
        </p:txBody>
      </p:sp>
    </p:spTree>
    <p:extLst>
      <p:ext uri="{BB962C8B-B14F-4D97-AF65-F5344CB8AC3E}">
        <p14:creationId xmlns:p14="http://schemas.microsoft.com/office/powerpoint/2010/main" val="1151125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4A675-66FB-A36B-58B9-8C945B82C62C}"/>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F0270A71-1438-D373-88AF-5D5FB6BD5C2F}"/>
              </a:ext>
            </a:extLst>
          </p:cNvPr>
          <p:cNvSpPr txBox="1"/>
          <p:nvPr/>
        </p:nvSpPr>
        <p:spPr>
          <a:xfrm>
            <a:off x="1402264" y="1432212"/>
            <a:ext cx="8808110"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Det finns 15 olika arter av daggmaskar i Sverige. En del av dem kan bli upp till 30 centimeter långa och äta tre löv om dagen. </a:t>
            </a:r>
          </a:p>
          <a:p>
            <a:pPr marL="0" indent="0">
              <a:buNone/>
            </a:pPr>
            <a:endParaRPr lang="sv-SE" sz="2000" dirty="0">
              <a:solidFill>
                <a:schemeClr val="tx1"/>
              </a:solidFill>
            </a:endParaRPr>
          </a:p>
          <a:p>
            <a:pPr marL="0" indent="0">
              <a:buNone/>
            </a:pPr>
            <a:r>
              <a:rPr lang="sv-SE" sz="2000" dirty="0">
                <a:solidFill>
                  <a:schemeClr val="tx1"/>
                </a:solidFill>
              </a:rPr>
              <a:t>Daggmasken andas med huden och måste vara fuktig hela tiden. På natten kryper daggmasken upp till ytan och drar ner löv och andra växtdelar i jorden som den sedan äter.</a:t>
            </a:r>
          </a:p>
          <a:p>
            <a:pPr marL="0" indent="0">
              <a:buNone/>
            </a:pPr>
            <a:endParaRPr lang="sv-SE" sz="2000" dirty="0">
              <a:solidFill>
                <a:schemeClr val="tx1"/>
              </a:solidFill>
            </a:endParaRPr>
          </a:p>
        </p:txBody>
      </p:sp>
      <p:pic>
        <p:nvPicPr>
          <p:cNvPr id="11" name="Gráfico 10">
            <a:extLst>
              <a:ext uri="{FF2B5EF4-FFF2-40B4-BE49-F238E27FC236}">
                <a16:creationId xmlns:a16="http://schemas.microsoft.com/office/drawing/2014/main" id="{6D750852-ED88-3A64-BCAD-4B944D9FB1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AAB92535-91E2-53A8-0EB8-0BFD37F8E5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60639888-CC63-EF84-427E-722155F1AD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91210C65-3EC1-1129-6865-1AADF6192F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3" name="Bildobjekt 2">
            <a:extLst>
              <a:ext uri="{FF2B5EF4-FFF2-40B4-BE49-F238E27FC236}">
                <a16:creationId xmlns:a16="http://schemas.microsoft.com/office/drawing/2014/main" id="{BABA2F0A-43CB-51A0-9291-F21FDF814654}"/>
              </a:ext>
            </a:extLst>
          </p:cNvPr>
          <p:cNvPicPr>
            <a:picLocks noChangeAspect="1"/>
          </p:cNvPicPr>
          <p:nvPr/>
        </p:nvPicPr>
        <p:blipFill>
          <a:blip r:embed="rId11"/>
          <a:stretch>
            <a:fillRect/>
          </a:stretch>
        </p:blipFill>
        <p:spPr>
          <a:xfrm>
            <a:off x="8274947" y="1432212"/>
            <a:ext cx="4846210" cy="6858000"/>
          </a:xfrm>
          <a:prstGeom prst="rect">
            <a:avLst/>
          </a:prstGeom>
        </p:spPr>
      </p:pic>
    </p:spTree>
    <p:extLst>
      <p:ext uri="{BB962C8B-B14F-4D97-AF65-F5344CB8AC3E}">
        <p14:creationId xmlns:p14="http://schemas.microsoft.com/office/powerpoint/2010/main" val="1146599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EA78079-96C9-365A-A121-733CF379BC1D}"/>
              </a:ext>
            </a:extLst>
          </p:cNvPr>
          <p:cNvSpPr/>
          <p:nvPr/>
        </p:nvSpPr>
        <p:spPr>
          <a:xfrm flipH="1">
            <a:off x="2814316" y="-50800"/>
            <a:ext cx="9403084" cy="6976970"/>
          </a:xfrm>
          <a:prstGeom prst="rect">
            <a:avLst/>
          </a:prstGeom>
          <a:gradFill flip="none" rotWithShape="1">
            <a:gsLst>
              <a:gs pos="0">
                <a:schemeClr val="accent1">
                  <a:alpha val="89676"/>
                  <a:lumMod val="94342"/>
                </a:schemeClr>
              </a:gs>
              <a:gs pos="75000">
                <a:schemeClr val="accent1">
                  <a:lumMod val="45000"/>
                  <a:lumOff val="55000"/>
                </a:schemeClr>
              </a:gs>
              <a:gs pos="100000">
                <a:schemeClr val="accent1">
                  <a:lumMod val="30000"/>
                  <a:lumOff val="7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CuadroTexto 7">
            <a:extLst>
              <a:ext uri="{FF2B5EF4-FFF2-40B4-BE49-F238E27FC236}">
                <a16:creationId xmlns:a16="http://schemas.microsoft.com/office/drawing/2014/main" id="{97E9B51A-CA2E-3ECB-B206-4C966EA89A23}"/>
              </a:ext>
            </a:extLst>
          </p:cNvPr>
          <p:cNvSpPr txBox="1"/>
          <p:nvPr/>
        </p:nvSpPr>
        <p:spPr>
          <a:xfrm>
            <a:off x="3472152" y="1426239"/>
            <a:ext cx="8719848" cy="646331"/>
          </a:xfrm>
          <a:prstGeom prst="rect">
            <a:avLst/>
          </a:prstGeom>
          <a:noFill/>
        </p:spPr>
        <p:txBody>
          <a:bodyPr wrap="square" rtlCol="0">
            <a:spAutoFit/>
          </a:bodyPr>
          <a:lstStyle/>
          <a:p>
            <a:r>
              <a:rPr lang="sv-SE" sz="3600" dirty="0">
                <a:latin typeface="Bebas Neue Regular" panose="020B0606020202050201" pitchFamily="34" charset="0"/>
              </a:rPr>
              <a:t>INNEHÅLLSFÖRTECKNING</a:t>
            </a:r>
          </a:p>
        </p:txBody>
      </p:sp>
      <p:sp>
        <p:nvSpPr>
          <p:cNvPr id="6" name="CuadroTexto 5">
            <a:extLst>
              <a:ext uri="{FF2B5EF4-FFF2-40B4-BE49-F238E27FC236}">
                <a16:creationId xmlns:a16="http://schemas.microsoft.com/office/drawing/2014/main" id="{5A95EE75-447D-D216-0660-1E9AF07881E5}"/>
              </a:ext>
            </a:extLst>
          </p:cNvPr>
          <p:cNvSpPr txBox="1"/>
          <p:nvPr/>
        </p:nvSpPr>
        <p:spPr>
          <a:xfrm>
            <a:off x="3519708" y="2114100"/>
            <a:ext cx="6999032" cy="4493538"/>
          </a:xfrm>
          <a:prstGeom prst="rect">
            <a:avLst/>
          </a:prstGeom>
          <a:noFill/>
        </p:spPr>
        <p:txBody>
          <a:bodyPr wrap="none" rtlCol="0">
            <a:spAutoFit/>
          </a:bodyPr>
          <a:lstStyle/>
          <a:p>
            <a:pPr>
              <a:lnSpc>
                <a:spcPct val="150000"/>
              </a:lnSpc>
            </a:pPr>
            <a:r>
              <a:rPr lang="sv-SE" sz="1600" dirty="0">
                <a:solidFill>
                  <a:srgbClr val="5A312D"/>
                </a:solidFill>
                <a:latin typeface="Poppins" panose="00000500000000000000" pitchFamily="50" charset="0"/>
                <a:cs typeface="Poppins" panose="00000500000000000000" pitchFamily="50" charset="0"/>
              </a:rPr>
              <a:t>s 4		Så funkar lektionsupplägget</a:t>
            </a:r>
          </a:p>
          <a:p>
            <a:pPr>
              <a:lnSpc>
                <a:spcPct val="150000"/>
              </a:lnSpc>
            </a:pPr>
            <a:r>
              <a:rPr lang="sv-SE" sz="1600" dirty="0">
                <a:solidFill>
                  <a:srgbClr val="5A312D"/>
                </a:solidFill>
                <a:latin typeface="Poppins" panose="00000500000000000000" pitchFamily="50" charset="0"/>
                <a:cs typeface="Poppins" panose="00000500000000000000" pitchFamily="50" charset="0"/>
              </a:rPr>
              <a:t>s 6		Lektion 1: Jordars betydelse</a:t>
            </a:r>
          </a:p>
          <a:p>
            <a:pPr>
              <a:lnSpc>
                <a:spcPct val="150000"/>
              </a:lnSpc>
            </a:pPr>
            <a:r>
              <a:rPr lang="sv-SE" sz="1600" dirty="0">
                <a:solidFill>
                  <a:srgbClr val="5A312D"/>
                </a:solidFill>
                <a:latin typeface="Poppins" panose="00000500000000000000" pitchFamily="50" charset="0"/>
                <a:cs typeface="Poppins" panose="00000500000000000000" pitchFamily="50" charset="0"/>
              </a:rPr>
              <a:t>s 23		Lektion 2: Jordens textur och världens trädgårdar</a:t>
            </a:r>
          </a:p>
          <a:p>
            <a:pPr>
              <a:lnSpc>
                <a:spcPct val="150000"/>
              </a:lnSpc>
            </a:pPr>
            <a:r>
              <a:rPr lang="sv-SE" sz="1600" dirty="0">
                <a:solidFill>
                  <a:srgbClr val="5A312D"/>
                </a:solidFill>
                <a:latin typeface="Poppins" panose="00000500000000000000" pitchFamily="50" charset="0"/>
                <a:cs typeface="Poppins" panose="00000500000000000000" pitchFamily="50" charset="0"/>
              </a:rPr>
              <a:t>s 41		Lektion 3: Jordens volym och densitet</a:t>
            </a:r>
          </a:p>
          <a:p>
            <a:pPr>
              <a:lnSpc>
                <a:spcPct val="150000"/>
              </a:lnSpc>
            </a:pPr>
            <a:r>
              <a:rPr lang="sv-SE" sz="1600" dirty="0">
                <a:solidFill>
                  <a:srgbClr val="5A312D"/>
                </a:solidFill>
                <a:latin typeface="Poppins" panose="00000500000000000000" pitchFamily="50" charset="0"/>
                <a:cs typeface="Poppins" panose="00000500000000000000" pitchFamily="50" charset="0"/>
              </a:rPr>
              <a:t>s 51		Lektion 4: Mät jordarnas egenskaper</a:t>
            </a:r>
          </a:p>
          <a:p>
            <a:pPr>
              <a:lnSpc>
                <a:spcPct val="150000"/>
              </a:lnSpc>
            </a:pPr>
            <a:r>
              <a:rPr lang="sv-SE" sz="1600" dirty="0">
                <a:solidFill>
                  <a:srgbClr val="5A312D"/>
                </a:solidFill>
                <a:latin typeface="Poppins" panose="00000500000000000000" pitchFamily="50" charset="0"/>
                <a:cs typeface="Poppins" panose="00000500000000000000" pitchFamily="50" charset="0"/>
              </a:rPr>
              <a:t>s 57		Material att skriva ut </a:t>
            </a:r>
          </a:p>
          <a:p>
            <a:pPr>
              <a:lnSpc>
                <a:spcPct val="150000"/>
              </a:lnSpc>
            </a:pPr>
            <a:r>
              <a:rPr lang="sv-SE" sz="1600" dirty="0">
                <a:solidFill>
                  <a:srgbClr val="5A312D"/>
                </a:solidFill>
                <a:latin typeface="Poppins" panose="00000500000000000000" pitchFamily="50" charset="0"/>
                <a:cs typeface="Poppins" panose="00000500000000000000" pitchFamily="50" charset="0"/>
              </a:rPr>
              <a:t>s 62	        Tips på alternativa experiment</a:t>
            </a:r>
          </a:p>
          <a:p>
            <a:pPr>
              <a:lnSpc>
                <a:spcPct val="150000"/>
              </a:lnSpc>
            </a:pPr>
            <a:r>
              <a:rPr lang="sv-SE" sz="1600" dirty="0">
                <a:solidFill>
                  <a:srgbClr val="5A312D"/>
                </a:solidFill>
                <a:latin typeface="Poppins" panose="00000500000000000000" pitchFamily="50" charset="0"/>
                <a:cs typeface="Poppins" panose="00000500000000000000" pitchFamily="50" charset="0"/>
              </a:rPr>
              <a:t>s 65		Fler filmer och länkar till sidor om </a:t>
            </a:r>
            <a:r>
              <a:rPr lang="sv-SE" sz="1600" dirty="0" err="1">
                <a:solidFill>
                  <a:srgbClr val="5A312D"/>
                </a:solidFill>
                <a:latin typeface="Poppins" panose="00000500000000000000" pitchFamily="50" charset="0"/>
                <a:cs typeface="Poppins" panose="00000500000000000000" pitchFamily="50" charset="0"/>
              </a:rPr>
              <a:t>jordhälsa</a:t>
            </a:r>
            <a:r>
              <a:rPr lang="sv-SE" sz="1600" dirty="0">
                <a:solidFill>
                  <a:srgbClr val="5A312D"/>
                </a:solidFill>
                <a:latin typeface="Poppins" panose="00000500000000000000" pitchFamily="50" charset="0"/>
                <a:cs typeface="Poppins" panose="00000500000000000000" pitchFamily="50" charset="0"/>
              </a:rPr>
              <a:t> (på engelska)</a:t>
            </a:r>
          </a:p>
          <a:p>
            <a:pPr>
              <a:lnSpc>
                <a:spcPct val="150000"/>
              </a:lnSpc>
            </a:pPr>
            <a:r>
              <a:rPr lang="sv-SE" sz="1600" dirty="0">
                <a:solidFill>
                  <a:srgbClr val="5A312D"/>
                </a:solidFill>
                <a:latin typeface="Poppins" panose="00000500000000000000" pitchFamily="50" charset="0"/>
                <a:cs typeface="Poppins" panose="00000500000000000000" pitchFamily="50" charset="0"/>
              </a:rPr>
              <a:t>s 66		Den pedagogiska modellen</a:t>
            </a:r>
          </a:p>
          <a:p>
            <a:pPr>
              <a:lnSpc>
                <a:spcPct val="150000"/>
              </a:lnSpc>
            </a:pPr>
            <a:endParaRPr lang="sv-SE" sz="1600" dirty="0">
              <a:solidFill>
                <a:srgbClr val="5A312D"/>
              </a:solidFill>
              <a:latin typeface="Poppins" panose="00000500000000000000" pitchFamily="50" charset="0"/>
              <a:cs typeface="Poppins" panose="00000500000000000000" pitchFamily="50" charset="0"/>
            </a:endParaRPr>
          </a:p>
          <a:p>
            <a:pPr marL="342908" indent="-342908">
              <a:lnSpc>
                <a:spcPct val="150000"/>
              </a:lnSpc>
              <a:buFontTx/>
              <a:buAutoNum type="arabicPeriod"/>
            </a:pPr>
            <a:endParaRPr lang="sv-SE" sz="1600" dirty="0">
              <a:solidFill>
                <a:srgbClr val="5A312D"/>
              </a:solidFill>
              <a:latin typeface="Poppins" panose="00000500000000000000" pitchFamily="50" charset="0"/>
              <a:cs typeface="Poppins" panose="00000500000000000000" pitchFamily="50" charset="0"/>
            </a:endParaRPr>
          </a:p>
          <a:p>
            <a:pPr marL="342908" indent="-342908">
              <a:lnSpc>
                <a:spcPct val="150000"/>
              </a:lnSpc>
              <a:buAutoNum type="arabicPeriod"/>
            </a:pPr>
            <a:endParaRPr lang="sv-SE" sz="1600" dirty="0">
              <a:solidFill>
                <a:srgbClr val="5A312D"/>
              </a:solidFill>
              <a:latin typeface="Poppins" panose="00000500000000000000" pitchFamily="50" charset="0"/>
              <a:cs typeface="Poppins" panose="00000500000000000000" pitchFamily="50" charset="0"/>
            </a:endParaRPr>
          </a:p>
        </p:txBody>
      </p:sp>
      <p:pic>
        <p:nvPicPr>
          <p:cNvPr id="7" name="Bildobjekt 6">
            <a:extLst>
              <a:ext uri="{FF2B5EF4-FFF2-40B4-BE49-F238E27FC236}">
                <a16:creationId xmlns:a16="http://schemas.microsoft.com/office/drawing/2014/main" id="{87E875EE-5654-585C-090B-B2B9F07D0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22" y="4942085"/>
            <a:ext cx="1738582" cy="459319"/>
          </a:xfrm>
          <a:prstGeom prst="rect">
            <a:avLst/>
          </a:prstGeom>
        </p:spPr>
      </p:pic>
      <p:pic>
        <p:nvPicPr>
          <p:cNvPr id="9" name="Bildobjekt 8">
            <a:extLst>
              <a:ext uri="{FF2B5EF4-FFF2-40B4-BE49-F238E27FC236}">
                <a16:creationId xmlns:a16="http://schemas.microsoft.com/office/drawing/2014/main" id="{EC63A9C2-388D-E6FD-7E32-01465C32F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22" y="5614863"/>
            <a:ext cx="1566161" cy="368048"/>
          </a:xfrm>
          <a:prstGeom prst="rect">
            <a:avLst/>
          </a:prstGeom>
        </p:spPr>
      </p:pic>
      <p:pic>
        <p:nvPicPr>
          <p:cNvPr id="10" name="Imagen 11">
            <a:extLst>
              <a:ext uri="{FF2B5EF4-FFF2-40B4-BE49-F238E27FC236}">
                <a16:creationId xmlns:a16="http://schemas.microsoft.com/office/drawing/2014/main" id="{C73FDBEF-1FA0-D6F0-6230-5DCCCC49D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722" y="6196370"/>
            <a:ext cx="1990398" cy="417984"/>
          </a:xfrm>
          <a:prstGeom prst="rect">
            <a:avLst/>
          </a:prstGeom>
        </p:spPr>
      </p:pic>
    </p:spTree>
    <p:extLst>
      <p:ext uri="{BB962C8B-B14F-4D97-AF65-F5344CB8AC3E}">
        <p14:creationId xmlns:p14="http://schemas.microsoft.com/office/powerpoint/2010/main" val="698390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1D497-C53A-D43B-D5F7-0EFC98EB7AB5}"/>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50E8728A-BC49-859A-38DF-432632AF2ED9}"/>
              </a:ext>
            </a:extLst>
          </p:cNvPr>
          <p:cNvSpPr txBox="1"/>
          <p:nvPr/>
        </p:nvSpPr>
        <p:spPr>
          <a:xfrm>
            <a:off x="1259326" y="605150"/>
            <a:ext cx="8808110" cy="282385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En daggmask är både hona och hane på samma gång, en hermafrodit. Den kan inte para sig med sig själv utan måste</a:t>
            </a:r>
          </a:p>
          <a:p>
            <a:pPr marL="0" indent="0">
              <a:buNone/>
            </a:pPr>
            <a:r>
              <a:rPr lang="sv-SE" sz="2000" dirty="0">
                <a:solidFill>
                  <a:schemeClr val="tx1"/>
                </a:solidFill>
              </a:rPr>
              <a:t>leta upp en annan daggmask.</a:t>
            </a:r>
          </a:p>
          <a:p>
            <a:pPr marL="0" indent="0">
              <a:buNone/>
            </a:pPr>
            <a:endParaRPr lang="sv-SE" sz="2000" dirty="0">
              <a:solidFill>
                <a:schemeClr val="tx1"/>
              </a:solidFill>
            </a:endParaRPr>
          </a:p>
          <a:p>
            <a:pPr marL="0" indent="0">
              <a:buNone/>
            </a:pPr>
            <a:r>
              <a:rPr lang="sv-SE" sz="2000" dirty="0">
                <a:solidFill>
                  <a:schemeClr val="tx1"/>
                </a:solidFill>
              </a:rPr>
              <a:t>På en åker på 10 000 kvadratmeter, en yta stor som en fotbollsplan, kan det finnas mellan ett halv och två ton daggmaskar! </a:t>
            </a:r>
          </a:p>
        </p:txBody>
      </p:sp>
      <p:pic>
        <p:nvPicPr>
          <p:cNvPr id="11" name="Gráfico 10">
            <a:extLst>
              <a:ext uri="{FF2B5EF4-FFF2-40B4-BE49-F238E27FC236}">
                <a16:creationId xmlns:a16="http://schemas.microsoft.com/office/drawing/2014/main" id="{A6FE5AA0-B30D-95D0-1133-A850456474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D8468591-A8D8-6E51-4517-050DEBE9B9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6FFB10FC-F4B5-CBDE-2FAA-63F82802FA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54990F6-D60A-6ACF-B7F6-8EF907F0FB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2" name="textruta 1">
            <a:extLst>
              <a:ext uri="{FF2B5EF4-FFF2-40B4-BE49-F238E27FC236}">
                <a16:creationId xmlns:a16="http://schemas.microsoft.com/office/drawing/2014/main" id="{BBF6C016-BE71-E0FB-EDED-0A0BC147A171}"/>
              </a:ext>
            </a:extLst>
          </p:cNvPr>
          <p:cNvSpPr txBox="1"/>
          <p:nvPr/>
        </p:nvSpPr>
        <p:spPr>
          <a:xfrm>
            <a:off x="8368994" y="6311621"/>
            <a:ext cx="4957049" cy="646587"/>
          </a:xfrm>
          <a:prstGeom prst="rect">
            <a:avLst/>
          </a:prstGeom>
          <a:noFill/>
        </p:spPr>
        <p:txBody>
          <a:bodyPr wrap="square" rtlCol="0">
            <a:spAutoFit/>
          </a:bodyPr>
          <a:lstStyle/>
          <a:p>
            <a:r>
              <a:rPr lang="sv-SE" sz="1801" dirty="0"/>
              <a:t>Källa: Göteborgs Botaniska trädgård</a:t>
            </a:r>
          </a:p>
          <a:p>
            <a:endParaRPr lang="sv-SE" sz="1801" dirty="0"/>
          </a:p>
        </p:txBody>
      </p:sp>
      <p:pic>
        <p:nvPicPr>
          <p:cNvPr id="7" name="Bildobjekt 6">
            <a:extLst>
              <a:ext uri="{FF2B5EF4-FFF2-40B4-BE49-F238E27FC236}">
                <a16:creationId xmlns:a16="http://schemas.microsoft.com/office/drawing/2014/main" id="{FA63B226-5FDD-4394-BEA5-7DEBBAA6A2E7}"/>
              </a:ext>
            </a:extLst>
          </p:cNvPr>
          <p:cNvPicPr>
            <a:picLocks noChangeAspect="1"/>
          </p:cNvPicPr>
          <p:nvPr/>
        </p:nvPicPr>
        <p:blipFill>
          <a:blip r:embed="rId11"/>
          <a:stretch>
            <a:fillRect/>
          </a:stretch>
        </p:blipFill>
        <p:spPr>
          <a:xfrm>
            <a:off x="3522785" y="717755"/>
            <a:ext cx="4846210" cy="6858000"/>
          </a:xfrm>
          <a:prstGeom prst="rect">
            <a:avLst/>
          </a:prstGeom>
        </p:spPr>
      </p:pic>
    </p:spTree>
    <p:extLst>
      <p:ext uri="{BB962C8B-B14F-4D97-AF65-F5344CB8AC3E}">
        <p14:creationId xmlns:p14="http://schemas.microsoft.com/office/powerpoint/2010/main" val="914238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CE19-078F-9317-FD6E-D4B7D1E822A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2AAF4548-B9A5-3A47-E6C1-60949C28E7EF}"/>
              </a:ext>
            </a:extLst>
          </p:cNvPr>
          <p:cNvSpPr txBox="1"/>
          <p:nvPr/>
        </p:nvSpPr>
        <p:spPr>
          <a:xfrm>
            <a:off x="597313" y="809497"/>
            <a:ext cx="9088555" cy="769441"/>
          </a:xfrm>
          <a:prstGeom prst="rect">
            <a:avLst/>
          </a:prstGeom>
          <a:noFill/>
        </p:spPr>
        <p:txBody>
          <a:bodyPr wrap="square" rtlCol="0">
            <a:spAutoFit/>
          </a:bodyPr>
          <a:lstStyle/>
          <a:p>
            <a:r>
              <a:rPr lang="sv-SE" sz="4400" dirty="0">
                <a:latin typeface="Bebas Neue Regular" panose="020B0606020202050201" pitchFamily="34" charset="0"/>
              </a:rPr>
              <a:t>film: Daggmaskarnas betydelse (10 min)</a:t>
            </a:r>
          </a:p>
        </p:txBody>
      </p:sp>
      <p:pic>
        <p:nvPicPr>
          <p:cNvPr id="11" name="Gráfico 10">
            <a:extLst>
              <a:ext uri="{FF2B5EF4-FFF2-40B4-BE49-F238E27FC236}">
                <a16:creationId xmlns:a16="http://schemas.microsoft.com/office/drawing/2014/main" id="{38540A3E-64D9-C226-3F23-C40DE47955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7712938-6268-9B06-54D1-DE0C03F58F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F26C7082-54A1-C6C2-FB9E-DF73812EA1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6827A75-F081-C365-2362-B1541D04A9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2" name="Onlinemedia 1" descr="Role of Earthworms In Soil Fertility">
            <a:hlinkClick r:id="" action="ppaction://media"/>
            <a:extLst>
              <a:ext uri="{FF2B5EF4-FFF2-40B4-BE49-F238E27FC236}">
                <a16:creationId xmlns:a16="http://schemas.microsoft.com/office/drawing/2014/main" id="{37D51B58-8F47-FC19-19EE-95972E7353E0}"/>
              </a:ext>
            </a:extLst>
          </p:cNvPr>
          <p:cNvPicPr>
            <a:picLocks noRot="1" noChangeAspect="1"/>
          </p:cNvPicPr>
          <p:nvPr>
            <a:videoFile r:link="rId1"/>
          </p:nvPr>
        </p:nvPicPr>
        <p:blipFill>
          <a:blip r:embed="rId11"/>
          <a:stretch>
            <a:fillRect/>
          </a:stretch>
        </p:blipFill>
        <p:spPr>
          <a:xfrm>
            <a:off x="597312" y="1819628"/>
            <a:ext cx="8388645" cy="4739584"/>
          </a:xfrm>
          <a:prstGeom prst="rect">
            <a:avLst/>
          </a:prstGeom>
        </p:spPr>
      </p:pic>
    </p:spTree>
    <p:extLst>
      <p:ext uri="{BB962C8B-B14F-4D97-AF65-F5344CB8AC3E}">
        <p14:creationId xmlns:p14="http://schemas.microsoft.com/office/powerpoint/2010/main" val="335929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E5E1-CCE6-4F14-0378-2E2124ABF435}"/>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E8B9CA0-6AD4-E93E-280B-A2416912BE2A}"/>
              </a:ext>
            </a:extLst>
          </p:cNvPr>
          <p:cNvSpPr txBox="1"/>
          <p:nvPr/>
        </p:nvSpPr>
        <p:spPr>
          <a:xfrm>
            <a:off x="597313" y="809498"/>
            <a:ext cx="11346332"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Minns du? </a:t>
            </a:r>
            <a:endParaRPr lang="sv-SE"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64073525-EE55-3E24-8A34-91D418284279}"/>
              </a:ext>
            </a:extLst>
          </p:cNvPr>
          <p:cNvSpPr txBox="1"/>
          <p:nvPr/>
        </p:nvSpPr>
        <p:spPr>
          <a:xfrm>
            <a:off x="597313" y="1678620"/>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Hur många löv kan en daggmask tugga i sig på en dag?</a:t>
            </a:r>
          </a:p>
          <a:p>
            <a:pPr>
              <a:buFont typeface="Arial" panose="020B0604020202020204" pitchFamily="34" charset="0"/>
              <a:buChar char="•"/>
            </a:pPr>
            <a:r>
              <a:rPr lang="sv-SE" sz="2000" dirty="0">
                <a:solidFill>
                  <a:schemeClr val="tx1"/>
                </a:solidFill>
              </a:rPr>
              <a:t>1</a:t>
            </a:r>
          </a:p>
          <a:p>
            <a:pPr>
              <a:buFont typeface="Arial" panose="020B0604020202020204" pitchFamily="34" charset="0"/>
              <a:buChar char="•"/>
            </a:pPr>
            <a:r>
              <a:rPr lang="sv-SE" sz="2000" dirty="0">
                <a:solidFill>
                  <a:schemeClr val="tx1"/>
                </a:solidFill>
              </a:rPr>
              <a:t>3 </a:t>
            </a:r>
          </a:p>
          <a:p>
            <a:pPr>
              <a:buFont typeface="Arial" panose="020B0604020202020204" pitchFamily="34" charset="0"/>
              <a:buChar char="•"/>
            </a:pPr>
            <a:r>
              <a:rPr lang="sv-SE" sz="2000" dirty="0">
                <a:solidFill>
                  <a:schemeClr val="tx1"/>
                </a:solidFill>
              </a:rPr>
              <a:t>10</a:t>
            </a:r>
          </a:p>
          <a:p>
            <a:pPr>
              <a:buFont typeface="Arial" panose="020B0604020202020204" pitchFamily="34" charset="0"/>
              <a:buChar char="•"/>
            </a:pPr>
            <a:r>
              <a:rPr lang="sv-SE" sz="2000" dirty="0">
                <a:solidFill>
                  <a:schemeClr val="tx1"/>
                </a:solidFill>
              </a:rPr>
              <a:t>15</a:t>
            </a:r>
          </a:p>
        </p:txBody>
      </p:sp>
      <p:pic>
        <p:nvPicPr>
          <p:cNvPr id="11" name="Gráfico 10">
            <a:extLst>
              <a:ext uri="{FF2B5EF4-FFF2-40B4-BE49-F238E27FC236}">
                <a16:creationId xmlns:a16="http://schemas.microsoft.com/office/drawing/2014/main" id="{96EAF162-601F-1551-B3CA-7BF0CDD568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382D7836-C859-0557-6716-61A54948AA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44BC5285-9456-F8DE-6F5D-0412975E8C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CE6774A-2D6D-DF49-7343-CF583295CD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362836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A5EB8-C4E0-79A6-92DC-F3ECF6625E3A}"/>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D7AC462-5389-FA74-8332-F98910D1911D}"/>
              </a:ext>
            </a:extLst>
          </p:cNvPr>
          <p:cNvSpPr txBox="1"/>
          <p:nvPr/>
        </p:nvSpPr>
        <p:spPr>
          <a:xfrm>
            <a:off x="597313" y="809498"/>
            <a:ext cx="11346332"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Minns du? </a:t>
            </a:r>
            <a:endParaRPr lang="sv-SE"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A67483E4-C8F6-B376-6A01-0F4E7355A147}"/>
              </a:ext>
            </a:extLst>
          </p:cNvPr>
          <p:cNvSpPr txBox="1"/>
          <p:nvPr/>
        </p:nvSpPr>
        <p:spPr>
          <a:xfrm>
            <a:off x="597313" y="1678621"/>
            <a:ext cx="10515599" cy="97719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Hur många löv kan en daggmask tugga i sig på en dag?</a:t>
            </a:r>
          </a:p>
          <a:p>
            <a:pPr>
              <a:buFont typeface="Arial" panose="020B0604020202020204" pitchFamily="34" charset="0"/>
              <a:buChar char="•"/>
            </a:pPr>
            <a:r>
              <a:rPr lang="sv-SE" sz="2000" dirty="0">
                <a:solidFill>
                  <a:schemeClr val="tx1"/>
                </a:solidFill>
              </a:rPr>
              <a:t>3 </a:t>
            </a:r>
          </a:p>
        </p:txBody>
      </p:sp>
      <p:pic>
        <p:nvPicPr>
          <p:cNvPr id="11" name="Gráfico 10">
            <a:extLst>
              <a:ext uri="{FF2B5EF4-FFF2-40B4-BE49-F238E27FC236}">
                <a16:creationId xmlns:a16="http://schemas.microsoft.com/office/drawing/2014/main" id="{9E097517-BA85-205E-1104-D9605E169F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7111642C-F572-68E9-C071-8529AEB570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80C4D82A-692B-6E14-05DB-2F3685EA12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5A9CAB47-BD87-B91C-7A66-DA2244CCC4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3956162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A0468-2081-9D76-11C9-7AC9FE283D5D}"/>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12C59CEA-8342-BF66-B7C4-963DC20D5D36}"/>
              </a:ext>
            </a:extLst>
          </p:cNvPr>
          <p:cNvSpPr txBox="1"/>
          <p:nvPr/>
        </p:nvSpPr>
        <p:spPr>
          <a:xfrm>
            <a:off x="597313" y="809498"/>
            <a:ext cx="11346332"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Block </a:t>
            </a:r>
            <a:r>
              <a:rPr lang="sv-SE" sz="4400" dirty="0">
                <a:solidFill>
                  <a:srgbClr val="0CB08E"/>
                </a:solidFill>
                <a:latin typeface="Bebas Neue Regular" panose="020B0606020202050201" pitchFamily="34" charset="0"/>
              </a:rPr>
              <a:t>2 (20 min)  </a:t>
            </a:r>
            <a:r>
              <a:rPr lang="sv-SE" sz="4400" dirty="0">
                <a:latin typeface="Bebas Neue Regular" panose="020B0606020202050201" pitchFamily="34" charset="0"/>
              </a:rPr>
              <a:t>Så frön</a:t>
            </a:r>
          </a:p>
        </p:txBody>
      </p:sp>
      <p:sp>
        <p:nvSpPr>
          <p:cNvPr id="9" name="CuadroTexto 8">
            <a:extLst>
              <a:ext uri="{FF2B5EF4-FFF2-40B4-BE49-F238E27FC236}">
                <a16:creationId xmlns:a16="http://schemas.microsoft.com/office/drawing/2014/main" id="{680FAFF4-3B19-9A0E-4D18-0F7B0F0A59DD}"/>
              </a:ext>
            </a:extLst>
          </p:cNvPr>
          <p:cNvSpPr txBox="1"/>
          <p:nvPr/>
        </p:nvSpPr>
        <p:spPr>
          <a:xfrm>
            <a:off x="597313" y="1678620"/>
            <a:ext cx="10515599"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sv-SE" sz="2000" dirty="0">
                <a:solidFill>
                  <a:schemeClr val="tx1"/>
                </a:solidFill>
              </a:rPr>
              <a:t>Varje grupp ska ha 6 behållare för 3 olika jordtyper </a:t>
            </a:r>
            <a:br>
              <a:rPr lang="sv-SE" sz="2000" dirty="0">
                <a:solidFill>
                  <a:schemeClr val="tx1"/>
                </a:solidFill>
              </a:rPr>
            </a:br>
            <a:r>
              <a:rPr lang="sv-SE" sz="2000" dirty="0">
                <a:solidFill>
                  <a:schemeClr val="tx1"/>
                </a:solidFill>
              </a:rPr>
              <a:t>2 sandjord</a:t>
            </a:r>
            <a:br>
              <a:rPr lang="sv-SE" sz="2000" dirty="0">
                <a:solidFill>
                  <a:schemeClr val="tx1"/>
                </a:solidFill>
              </a:rPr>
            </a:br>
            <a:r>
              <a:rPr lang="sv-SE" sz="2000" dirty="0">
                <a:solidFill>
                  <a:schemeClr val="tx1"/>
                </a:solidFill>
              </a:rPr>
              <a:t>2 lerjord </a:t>
            </a:r>
            <a:br>
              <a:rPr lang="sv-SE" sz="2000" dirty="0">
                <a:solidFill>
                  <a:schemeClr val="tx1"/>
                </a:solidFill>
              </a:rPr>
            </a:br>
            <a:r>
              <a:rPr lang="sv-SE" sz="2000" dirty="0">
                <a:solidFill>
                  <a:schemeClr val="tx1"/>
                </a:solidFill>
              </a:rPr>
              <a:t>2 </a:t>
            </a:r>
            <a:r>
              <a:rPr lang="sv-SE" sz="2000" dirty="0" err="1">
                <a:solidFill>
                  <a:schemeClr val="tx1"/>
                </a:solidFill>
              </a:rPr>
              <a:t>silt</a:t>
            </a:r>
            <a:endParaRPr lang="sv-SE" sz="2000" dirty="0">
              <a:solidFill>
                <a:schemeClr val="tx1"/>
              </a:solidFill>
            </a:endParaRPr>
          </a:p>
          <a:p>
            <a:pPr>
              <a:buFont typeface="Arial" panose="020B0604020202020204" pitchFamily="34" charset="0"/>
              <a:buChar char="•"/>
            </a:pPr>
            <a:r>
              <a:rPr lang="sv-SE" sz="2000" dirty="0">
                <a:solidFill>
                  <a:schemeClr val="tx1"/>
                </a:solidFill>
              </a:rPr>
              <a:t>Märk alla behållarna med rätt jordtyp </a:t>
            </a:r>
          </a:p>
          <a:p>
            <a:pPr>
              <a:buFont typeface="Arial" panose="020B0604020202020204" pitchFamily="34" charset="0"/>
              <a:buChar char="•"/>
            </a:pPr>
            <a:r>
              <a:rPr lang="sv-SE" sz="2000" dirty="0">
                <a:solidFill>
                  <a:schemeClr val="tx1"/>
                </a:solidFill>
              </a:rPr>
              <a:t>Märk en av varje jordtyp med mask</a:t>
            </a:r>
          </a:p>
          <a:p>
            <a:pPr>
              <a:buFont typeface="Arial" panose="020B0604020202020204" pitchFamily="34" charset="0"/>
              <a:buChar char="•"/>
            </a:pPr>
            <a:r>
              <a:rPr lang="sv-SE" sz="2000" dirty="0">
                <a:solidFill>
                  <a:schemeClr val="tx1"/>
                </a:solidFill>
              </a:rPr>
              <a:t>En behållare för varje jordtyp ska ha daggmaskar, den andra ska vara utan. </a:t>
            </a:r>
          </a:p>
        </p:txBody>
      </p:sp>
      <p:pic>
        <p:nvPicPr>
          <p:cNvPr id="11" name="Gráfico 10">
            <a:extLst>
              <a:ext uri="{FF2B5EF4-FFF2-40B4-BE49-F238E27FC236}">
                <a16:creationId xmlns:a16="http://schemas.microsoft.com/office/drawing/2014/main" id="{1496BCEB-3FF7-F125-23AD-9609F9831A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E99EAD27-F42A-18BF-71DE-72FE0DE4DD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7E537DAB-552F-7C07-FED8-D3A7A6C889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FD739ACC-E5C0-1CF3-FED0-C65B3C9F1D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770911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020E0-979D-7573-538B-728818922A1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F95364F-2A0E-78E0-476B-3DC99BDD3AC1}"/>
              </a:ext>
            </a:extLst>
          </p:cNvPr>
          <p:cNvSpPr txBox="1"/>
          <p:nvPr/>
        </p:nvSpPr>
        <p:spPr>
          <a:xfrm>
            <a:off x="513590" y="403098"/>
            <a:ext cx="11346332"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Hur ser jordproverna ut? </a:t>
            </a:r>
            <a:endParaRPr lang="sv-SE"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02499561-7DFE-5EA7-86FF-A315E1916531}"/>
              </a:ext>
            </a:extLst>
          </p:cNvPr>
          <p:cNvSpPr txBox="1"/>
          <p:nvPr/>
        </p:nvSpPr>
        <p:spPr>
          <a:xfrm>
            <a:off x="513590" y="1272220"/>
            <a:ext cx="10515599" cy="51552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Titta, känn och fyll i! Hur skiljer sig jordtyperna åt?</a:t>
            </a:r>
          </a:p>
        </p:txBody>
      </p:sp>
      <p:pic>
        <p:nvPicPr>
          <p:cNvPr id="11" name="Gráfico 10">
            <a:extLst>
              <a:ext uri="{FF2B5EF4-FFF2-40B4-BE49-F238E27FC236}">
                <a16:creationId xmlns:a16="http://schemas.microsoft.com/office/drawing/2014/main" id="{33C94E12-CD6E-AB33-8BCF-4738000948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13A23CC2-911B-6AE5-EE11-7E3ECB05C5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2D2F767-9418-97F5-393A-17316F7109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83323D8D-F39B-A931-84D0-7EAA8894B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graphicFrame>
        <p:nvGraphicFramePr>
          <p:cNvPr id="4" name="Tabell 3">
            <a:extLst>
              <a:ext uri="{FF2B5EF4-FFF2-40B4-BE49-F238E27FC236}">
                <a16:creationId xmlns:a16="http://schemas.microsoft.com/office/drawing/2014/main" id="{B4B2EFBA-10F5-8F82-1AC7-B9439598E74A}"/>
              </a:ext>
            </a:extLst>
          </p:cNvPr>
          <p:cNvGraphicFramePr>
            <a:graphicFrameLocks noGrp="1"/>
          </p:cNvGraphicFramePr>
          <p:nvPr>
            <p:extLst>
              <p:ext uri="{D42A27DB-BD31-4B8C-83A1-F6EECF244321}">
                <p14:modId xmlns:p14="http://schemas.microsoft.com/office/powerpoint/2010/main" val="3788431526"/>
              </p:ext>
            </p:extLst>
          </p:nvPr>
        </p:nvGraphicFramePr>
        <p:xfrm>
          <a:off x="640177" y="2008696"/>
          <a:ext cx="6985000" cy="4059329"/>
        </p:xfrm>
        <a:graphic>
          <a:graphicData uri="http://schemas.openxmlformats.org/drawingml/2006/table">
            <a:tbl>
              <a:tblPr firstRow="1" bandRow="1">
                <a:tableStyleId>{5C22544A-7EE6-4342-B048-85BDC9FD1C3A}</a:tableStyleId>
              </a:tblPr>
              <a:tblGrid>
                <a:gridCol w="1746250">
                  <a:extLst>
                    <a:ext uri="{9D8B030D-6E8A-4147-A177-3AD203B41FA5}">
                      <a16:colId xmlns:a16="http://schemas.microsoft.com/office/drawing/2014/main" val="1437443856"/>
                    </a:ext>
                  </a:extLst>
                </a:gridCol>
                <a:gridCol w="1746250">
                  <a:extLst>
                    <a:ext uri="{9D8B030D-6E8A-4147-A177-3AD203B41FA5}">
                      <a16:colId xmlns:a16="http://schemas.microsoft.com/office/drawing/2014/main" val="1285529122"/>
                    </a:ext>
                  </a:extLst>
                </a:gridCol>
                <a:gridCol w="1746250">
                  <a:extLst>
                    <a:ext uri="{9D8B030D-6E8A-4147-A177-3AD203B41FA5}">
                      <a16:colId xmlns:a16="http://schemas.microsoft.com/office/drawing/2014/main" val="4035258767"/>
                    </a:ext>
                  </a:extLst>
                </a:gridCol>
                <a:gridCol w="1746250">
                  <a:extLst>
                    <a:ext uri="{9D8B030D-6E8A-4147-A177-3AD203B41FA5}">
                      <a16:colId xmlns:a16="http://schemas.microsoft.com/office/drawing/2014/main" val="2304788140"/>
                    </a:ext>
                  </a:extLst>
                </a:gridCol>
              </a:tblGrid>
              <a:tr h="502554">
                <a:tc>
                  <a:txBody>
                    <a:bodyPr/>
                    <a:lstStyle/>
                    <a:p>
                      <a:pPr fontAlgn="t">
                        <a:buNone/>
                      </a:pPr>
                      <a:br>
                        <a:rPr lang="sv-SE" sz="1300" dirty="0">
                          <a:effectLst/>
                        </a:rPr>
                      </a:br>
                      <a:endParaRPr lang="sv-SE" sz="1300" dirty="0">
                        <a:effectLst/>
                      </a:endParaRPr>
                    </a:p>
                  </a:txBody>
                  <a:tcPr marL="42476" marR="42476" marT="42476" marB="42476" anchor="ctr"/>
                </a:tc>
                <a:tc>
                  <a:txBody>
                    <a:bodyPr/>
                    <a:lstStyle/>
                    <a:p>
                      <a:pPr rtl="0" fontAlgn="t">
                        <a:buNone/>
                      </a:pPr>
                      <a:r>
                        <a:rPr lang="sv-SE" sz="1300" b="1" i="0" u="none" strike="noStrike" dirty="0">
                          <a:solidFill>
                            <a:srgbClr val="000000"/>
                          </a:solidFill>
                          <a:effectLst/>
                          <a:latin typeface="Poppins" pitchFamily="2" charset="77"/>
                        </a:rPr>
                        <a:t>Prov 1</a:t>
                      </a:r>
                      <a:endParaRPr lang="sv-SE" sz="1300" dirty="0">
                        <a:effectLst/>
                      </a:endParaRPr>
                    </a:p>
                  </a:txBody>
                  <a:tcPr marL="42476" marR="42476" marT="42476" marB="42476" anchor="ctr"/>
                </a:tc>
                <a:tc>
                  <a:txBody>
                    <a:bodyPr/>
                    <a:lstStyle/>
                    <a:p>
                      <a:pPr rtl="0" fontAlgn="t">
                        <a:buNone/>
                      </a:pPr>
                      <a:r>
                        <a:rPr lang="sv-SE" sz="1300" b="1" i="0" u="none" strike="noStrike" dirty="0">
                          <a:solidFill>
                            <a:srgbClr val="000000"/>
                          </a:solidFill>
                          <a:effectLst/>
                          <a:latin typeface="Poppins" pitchFamily="2" charset="77"/>
                        </a:rPr>
                        <a:t>Prov 2</a:t>
                      </a:r>
                      <a:endParaRPr lang="sv-SE" sz="1300" dirty="0">
                        <a:effectLst/>
                      </a:endParaRPr>
                    </a:p>
                  </a:txBody>
                  <a:tcPr marL="42476" marR="42476" marT="42476" marB="42476" anchor="ctr"/>
                </a:tc>
                <a:tc>
                  <a:txBody>
                    <a:bodyPr/>
                    <a:lstStyle/>
                    <a:p>
                      <a:pPr rtl="0" fontAlgn="t">
                        <a:buNone/>
                      </a:pPr>
                      <a:r>
                        <a:rPr lang="sv-SE" sz="1300" b="1" i="0" u="none" strike="noStrike" dirty="0">
                          <a:solidFill>
                            <a:srgbClr val="000000"/>
                          </a:solidFill>
                          <a:effectLst/>
                          <a:latin typeface="Poppins" pitchFamily="2" charset="77"/>
                        </a:rPr>
                        <a:t>Prov 3</a:t>
                      </a:r>
                      <a:endParaRPr lang="sv-SE" sz="1300" dirty="0">
                        <a:effectLst/>
                      </a:endParaRPr>
                    </a:p>
                  </a:txBody>
                  <a:tcPr marL="42476" marR="42476" marT="42476" marB="42476" anchor="ctr"/>
                </a:tc>
                <a:extLst>
                  <a:ext uri="{0D108BD9-81ED-4DB2-BD59-A6C34878D82A}">
                    <a16:rowId xmlns:a16="http://schemas.microsoft.com/office/drawing/2014/main" val="440104322"/>
                  </a:ext>
                </a:extLst>
              </a:tr>
              <a:tr h="711355">
                <a:tc>
                  <a:txBody>
                    <a:bodyPr/>
                    <a:lstStyle/>
                    <a:p>
                      <a:pPr rtl="0" fontAlgn="t">
                        <a:buNone/>
                      </a:pPr>
                      <a:r>
                        <a:rPr lang="sv-SE" sz="1300" b="1" i="0" u="none" strike="noStrike" dirty="0">
                          <a:solidFill>
                            <a:srgbClr val="000000"/>
                          </a:solidFill>
                          <a:effectLst/>
                          <a:latin typeface="Poppins" pitchFamily="2" charset="77"/>
                        </a:rPr>
                        <a:t>Textur</a:t>
                      </a:r>
                      <a:endParaRPr lang="sv-SE" sz="1300" dirty="0">
                        <a:effectLst/>
                      </a:endParaRPr>
                    </a:p>
                  </a:txBody>
                  <a:tcPr marL="42476" marR="42476" marT="42476" marB="42476" anchor="ctr"/>
                </a:tc>
                <a:tc>
                  <a:txBody>
                    <a:bodyPr/>
                    <a:lstStyle/>
                    <a:p>
                      <a:pPr fontAlgn="t">
                        <a:buNone/>
                      </a:pPr>
                      <a:br>
                        <a:rPr lang="sv-SE" sz="1300" dirty="0">
                          <a:effectLst/>
                        </a:rPr>
                      </a:b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extLst>
                  <a:ext uri="{0D108BD9-81ED-4DB2-BD59-A6C34878D82A}">
                    <a16:rowId xmlns:a16="http://schemas.microsoft.com/office/drawing/2014/main" val="374071288"/>
                  </a:ext>
                </a:extLst>
              </a:tr>
              <a:tr h="711355">
                <a:tc>
                  <a:txBody>
                    <a:bodyPr/>
                    <a:lstStyle/>
                    <a:p>
                      <a:pPr rtl="0" fontAlgn="t">
                        <a:buNone/>
                      </a:pPr>
                      <a:r>
                        <a:rPr lang="sv-SE" sz="1300" b="1" i="0" u="none" strike="noStrike" dirty="0">
                          <a:solidFill>
                            <a:srgbClr val="000000"/>
                          </a:solidFill>
                          <a:effectLst/>
                          <a:latin typeface="Poppins" pitchFamily="2" charset="77"/>
                        </a:rPr>
                        <a:t>Färg</a:t>
                      </a:r>
                      <a:endParaRPr lang="sv-SE" sz="1300" dirty="0">
                        <a:effectLst/>
                      </a:endParaRPr>
                    </a:p>
                  </a:txBody>
                  <a:tcPr marL="42476" marR="42476" marT="42476" marB="42476" anchor="ctr"/>
                </a:tc>
                <a:tc>
                  <a:txBody>
                    <a:bodyPr/>
                    <a:lstStyle/>
                    <a:p>
                      <a:pPr fontAlgn="t">
                        <a:buNone/>
                      </a:pPr>
                      <a:br>
                        <a:rPr lang="sv-SE" sz="1300" dirty="0">
                          <a:effectLst/>
                        </a:rPr>
                      </a:b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extLst>
                  <a:ext uri="{0D108BD9-81ED-4DB2-BD59-A6C34878D82A}">
                    <a16:rowId xmlns:a16="http://schemas.microsoft.com/office/drawing/2014/main" val="1353692696"/>
                  </a:ext>
                </a:extLst>
              </a:tr>
              <a:tr h="711355">
                <a:tc>
                  <a:txBody>
                    <a:bodyPr/>
                    <a:lstStyle/>
                    <a:p>
                      <a:pPr rtl="0" fontAlgn="t">
                        <a:buNone/>
                      </a:pPr>
                      <a:r>
                        <a:rPr lang="sv-SE" sz="1300" b="1" i="0" u="none" strike="noStrike" dirty="0">
                          <a:solidFill>
                            <a:srgbClr val="000000"/>
                          </a:solidFill>
                          <a:effectLst/>
                          <a:latin typeface="Poppins" pitchFamily="2" charset="77"/>
                        </a:rPr>
                        <a:t>Partikelstorlekar</a:t>
                      </a:r>
                      <a:endParaRPr lang="sv-SE" sz="1300" dirty="0">
                        <a:effectLst/>
                      </a:endParaRPr>
                    </a:p>
                  </a:txBody>
                  <a:tcPr marL="42476" marR="42476" marT="42476" marB="42476" anchor="ctr"/>
                </a:tc>
                <a:tc>
                  <a:txBody>
                    <a:bodyPr/>
                    <a:lstStyle/>
                    <a:p>
                      <a:pPr fontAlgn="t">
                        <a:buNone/>
                      </a:pPr>
                      <a:br>
                        <a:rPr lang="sv-SE" sz="1300" dirty="0">
                          <a:effectLst/>
                        </a:rPr>
                      </a:b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extLst>
                  <a:ext uri="{0D108BD9-81ED-4DB2-BD59-A6C34878D82A}">
                    <a16:rowId xmlns:a16="http://schemas.microsoft.com/office/drawing/2014/main" val="69644746"/>
                  </a:ext>
                </a:extLst>
              </a:tr>
              <a:tr h="711355">
                <a:tc>
                  <a:txBody>
                    <a:bodyPr/>
                    <a:lstStyle/>
                    <a:p>
                      <a:pPr rtl="0" fontAlgn="t">
                        <a:buNone/>
                      </a:pPr>
                      <a:r>
                        <a:rPr lang="sv-SE" sz="1300" b="1" i="0" u="none" strike="noStrike" dirty="0">
                          <a:solidFill>
                            <a:srgbClr val="000000"/>
                          </a:solidFill>
                          <a:effectLst/>
                          <a:latin typeface="Poppins" pitchFamily="2" charset="77"/>
                        </a:rPr>
                        <a:t>Organiskt material </a:t>
                      </a:r>
                      <a:endParaRPr lang="sv-SE" sz="1300" dirty="0">
                        <a:effectLst/>
                      </a:endParaRPr>
                    </a:p>
                  </a:txBody>
                  <a:tcPr marL="42476" marR="42476" marT="42476" marB="42476" anchor="ctr"/>
                </a:tc>
                <a:tc>
                  <a:txBody>
                    <a:bodyPr/>
                    <a:lstStyle/>
                    <a:p>
                      <a:pPr fontAlgn="t">
                        <a:buNone/>
                      </a:pPr>
                      <a:br>
                        <a:rPr lang="sv-SE" sz="1300" dirty="0">
                          <a:effectLst/>
                        </a:rPr>
                      </a:b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extLst>
                  <a:ext uri="{0D108BD9-81ED-4DB2-BD59-A6C34878D82A}">
                    <a16:rowId xmlns:a16="http://schemas.microsoft.com/office/drawing/2014/main" val="1303355459"/>
                  </a:ext>
                </a:extLst>
              </a:tr>
              <a:tr h="711355">
                <a:tc>
                  <a:txBody>
                    <a:bodyPr/>
                    <a:lstStyle/>
                    <a:p>
                      <a:pPr rtl="0" fontAlgn="t">
                        <a:buNone/>
                      </a:pPr>
                      <a:r>
                        <a:rPr lang="sv-SE" sz="1300" b="1" i="0" u="none" strike="noStrike" dirty="0">
                          <a:solidFill>
                            <a:srgbClr val="000000"/>
                          </a:solidFill>
                          <a:effectLst/>
                          <a:latin typeface="Poppins" pitchFamily="2" charset="77"/>
                        </a:rPr>
                        <a:t>Övrigt</a:t>
                      </a:r>
                      <a:endParaRPr lang="sv-SE" sz="1300" dirty="0">
                        <a:effectLst/>
                      </a:endParaRPr>
                    </a:p>
                  </a:txBody>
                  <a:tcPr marL="42476" marR="42476" marT="42476" marB="42476" anchor="ctr"/>
                </a:tc>
                <a:tc>
                  <a:txBody>
                    <a:bodyPr/>
                    <a:lstStyle/>
                    <a:p>
                      <a:pPr fontAlgn="t">
                        <a:buNone/>
                      </a:pPr>
                      <a:br>
                        <a:rPr lang="sv-SE" sz="1300" dirty="0">
                          <a:effectLst/>
                        </a:rPr>
                      </a:b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tc>
                  <a:txBody>
                    <a:bodyPr/>
                    <a:lstStyle/>
                    <a:p>
                      <a:pPr fontAlgn="t">
                        <a:buNone/>
                      </a:pPr>
                      <a:br>
                        <a:rPr lang="sv-SE" sz="1300" dirty="0">
                          <a:effectLst/>
                        </a:rPr>
                      </a:br>
                      <a:endParaRPr lang="sv-SE" sz="1300" dirty="0">
                        <a:effectLst/>
                      </a:endParaRPr>
                    </a:p>
                  </a:txBody>
                  <a:tcPr marL="42476" marR="42476" marT="42476" marB="42476" anchor="ctr"/>
                </a:tc>
                <a:extLst>
                  <a:ext uri="{0D108BD9-81ED-4DB2-BD59-A6C34878D82A}">
                    <a16:rowId xmlns:a16="http://schemas.microsoft.com/office/drawing/2014/main" val="1916604631"/>
                  </a:ext>
                </a:extLst>
              </a:tr>
            </a:tbl>
          </a:graphicData>
        </a:graphic>
      </p:graphicFrame>
    </p:spTree>
    <p:extLst>
      <p:ext uri="{BB962C8B-B14F-4D97-AF65-F5344CB8AC3E}">
        <p14:creationId xmlns:p14="http://schemas.microsoft.com/office/powerpoint/2010/main" val="1510333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1F4F6-6887-0932-694E-81882FE7D195}"/>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26EA9BF6-A348-0BAC-CA1E-4688367FB5E5}"/>
              </a:ext>
            </a:extLst>
          </p:cNvPr>
          <p:cNvSpPr txBox="1"/>
          <p:nvPr/>
        </p:nvSpPr>
        <p:spPr>
          <a:xfrm>
            <a:off x="597313" y="809498"/>
            <a:ext cx="11346332" cy="769441"/>
          </a:xfrm>
          <a:prstGeom prst="rect">
            <a:avLst/>
          </a:prstGeom>
          <a:noFill/>
        </p:spPr>
        <p:txBody>
          <a:bodyPr wrap="square" rtlCol="0">
            <a:spAutoFit/>
          </a:bodyPr>
          <a:lstStyle/>
          <a:p>
            <a:r>
              <a:rPr lang="sv-SE" sz="4400" dirty="0">
                <a:latin typeface="Bebas Neue Regular" panose="020B0606020202050201" pitchFamily="34" charset="0"/>
              </a:rPr>
              <a:t>Dags att så</a:t>
            </a:r>
          </a:p>
        </p:txBody>
      </p:sp>
      <p:sp>
        <p:nvSpPr>
          <p:cNvPr id="9" name="CuadroTexto 8">
            <a:extLst>
              <a:ext uri="{FF2B5EF4-FFF2-40B4-BE49-F238E27FC236}">
                <a16:creationId xmlns:a16="http://schemas.microsoft.com/office/drawing/2014/main" id="{50AE3510-A213-AA12-33A0-F6118474A736}"/>
              </a:ext>
            </a:extLst>
          </p:cNvPr>
          <p:cNvSpPr txBox="1"/>
          <p:nvPr/>
        </p:nvSpPr>
        <p:spPr>
          <a:xfrm>
            <a:off x="597313" y="1678621"/>
            <a:ext cx="10515599"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sv-SE" sz="2000" dirty="0">
                <a:solidFill>
                  <a:schemeClr val="tx1"/>
                </a:solidFill>
              </a:rPr>
              <a:t>Så fröna i behållarna, på samma djup och i samma mängd i alla jordtyper så att alla blir likadana. </a:t>
            </a:r>
          </a:p>
          <a:p>
            <a:pPr>
              <a:buFont typeface="Arial" panose="020B0604020202020204" pitchFamily="34" charset="0"/>
              <a:buChar char="•"/>
            </a:pPr>
            <a:r>
              <a:rPr lang="sv-SE" sz="2000" dirty="0">
                <a:solidFill>
                  <a:schemeClr val="tx1"/>
                </a:solidFill>
              </a:rPr>
              <a:t>Vattna jorden för att hålla den fuktig – använd inte för mycket (då ruttnar fröet lätt)</a:t>
            </a:r>
          </a:p>
          <a:p>
            <a:pPr>
              <a:buFont typeface="Arial" panose="020B0604020202020204" pitchFamily="34" charset="0"/>
              <a:buChar char="•"/>
            </a:pPr>
            <a:r>
              <a:rPr lang="sv-SE" sz="2000" dirty="0">
                <a:solidFill>
                  <a:schemeClr val="tx1"/>
                </a:solidFill>
              </a:rPr>
              <a:t>Lägg ner några daggmaskar i behållarna märkta med mask</a:t>
            </a:r>
            <a:br>
              <a:rPr lang="sv-SE" sz="2000" dirty="0">
                <a:solidFill>
                  <a:schemeClr val="tx1"/>
                </a:solidFill>
              </a:rPr>
            </a:br>
            <a:r>
              <a:rPr lang="sv-SE" sz="2000" dirty="0">
                <a:solidFill>
                  <a:schemeClr val="tx1"/>
                </a:solidFill>
              </a:rPr>
              <a:t>(sandjord, lerjord, </a:t>
            </a:r>
            <a:r>
              <a:rPr lang="sv-SE" sz="2000" dirty="0" err="1">
                <a:solidFill>
                  <a:schemeClr val="tx1"/>
                </a:solidFill>
              </a:rPr>
              <a:t>silt</a:t>
            </a:r>
            <a:r>
              <a:rPr lang="sv-SE" sz="2000" dirty="0">
                <a:solidFill>
                  <a:schemeClr val="tx1"/>
                </a:solidFill>
              </a:rPr>
              <a:t>). </a:t>
            </a:r>
            <a:br>
              <a:rPr lang="sv-SE" sz="2000" dirty="0">
                <a:solidFill>
                  <a:schemeClr val="tx1"/>
                </a:solidFill>
              </a:rPr>
            </a:br>
            <a:r>
              <a:rPr lang="sv-SE" sz="2000" dirty="0">
                <a:solidFill>
                  <a:schemeClr val="tx1"/>
                </a:solidFill>
              </a:rPr>
              <a:t>De andra behållarna utan daggmaskar fungerar som kontrollbehållare.</a:t>
            </a:r>
          </a:p>
          <a:p>
            <a:pPr>
              <a:buFont typeface="Arial" panose="020B0604020202020204" pitchFamily="34" charset="0"/>
              <a:buChar char="•"/>
            </a:pPr>
            <a:r>
              <a:rPr lang="sv-SE" sz="2000" dirty="0">
                <a:solidFill>
                  <a:schemeClr val="tx1"/>
                </a:solidFill>
              </a:rPr>
              <a:t>Ställ alla behållare i ett soligt läge.  </a:t>
            </a:r>
          </a:p>
          <a:p>
            <a:pPr>
              <a:buFont typeface="Arial" panose="020B0604020202020204" pitchFamily="34" charset="0"/>
              <a:buChar char="•"/>
            </a:pPr>
            <a:endParaRPr lang="sv-SE" sz="2000" dirty="0">
              <a:solidFill>
                <a:schemeClr val="tx1"/>
              </a:solidFill>
            </a:endParaRPr>
          </a:p>
          <a:p>
            <a:pPr marL="0" indent="0">
              <a:buNone/>
            </a:pPr>
            <a:endParaRPr lang="sv-SE" sz="2000" dirty="0">
              <a:solidFill>
                <a:schemeClr val="tx1"/>
              </a:solidFill>
            </a:endParaRPr>
          </a:p>
        </p:txBody>
      </p:sp>
      <p:pic>
        <p:nvPicPr>
          <p:cNvPr id="11" name="Gráfico 10">
            <a:extLst>
              <a:ext uri="{FF2B5EF4-FFF2-40B4-BE49-F238E27FC236}">
                <a16:creationId xmlns:a16="http://schemas.microsoft.com/office/drawing/2014/main" id="{D37ACFA7-884F-2C04-936F-DFDFD783B3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BADC98CF-4673-E6A9-3BB6-282DBB06F1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63893A22-A20E-C533-087A-EA898AF32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F47AFF29-7966-6926-791B-E938A851D6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10264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E7B428-C92D-4597-6A14-B1252735D26C}"/>
              </a:ext>
            </a:extLst>
          </p:cNvPr>
          <p:cNvSpPr>
            <a:spLocks noGrp="1"/>
          </p:cNvSpPr>
          <p:nvPr>
            <p:ph type="title"/>
          </p:nvPr>
        </p:nvSpPr>
        <p:spPr>
          <a:xfrm>
            <a:off x="1068404" y="96253"/>
            <a:ext cx="10515600" cy="1325563"/>
          </a:xfrm>
        </p:spPr>
        <p:txBody>
          <a:bodyPr/>
          <a:lstStyle/>
          <a:p>
            <a:r>
              <a:rPr lang="sv-SE" dirty="0">
                <a:latin typeface="Bebas Neue Regular" panose="020B0606020202050201" pitchFamily="34" charset="0"/>
              </a:rPr>
              <a:t>film: hur rötter växer (3 min)</a:t>
            </a:r>
            <a:endParaRPr lang="sv-SE" dirty="0"/>
          </a:p>
        </p:txBody>
      </p:sp>
      <p:pic>
        <p:nvPicPr>
          <p:cNvPr id="4" name="Onlinemedia 3" descr="Bean Time-Lapse - 25 days | Soil cross section">
            <a:hlinkClick r:id="" action="ppaction://media"/>
            <a:extLst>
              <a:ext uri="{FF2B5EF4-FFF2-40B4-BE49-F238E27FC236}">
                <a16:creationId xmlns:a16="http://schemas.microsoft.com/office/drawing/2014/main" id="{CD5F3011-341A-D556-F6DB-2D7E0E232F47}"/>
              </a:ext>
            </a:extLst>
          </p:cNvPr>
          <p:cNvPicPr>
            <a:picLocks noRot="1" noChangeAspect="1"/>
          </p:cNvPicPr>
          <p:nvPr>
            <a:videoFile r:link="rId1"/>
          </p:nvPr>
        </p:nvPicPr>
        <p:blipFill>
          <a:blip r:embed="rId3"/>
          <a:stretch>
            <a:fillRect/>
          </a:stretch>
        </p:blipFill>
        <p:spPr>
          <a:xfrm>
            <a:off x="1168401" y="1128889"/>
            <a:ext cx="9011131" cy="5091289"/>
          </a:xfrm>
          <a:prstGeom prst="rect">
            <a:avLst/>
          </a:prstGeom>
        </p:spPr>
      </p:pic>
    </p:spTree>
    <p:extLst>
      <p:ext uri="{BB962C8B-B14F-4D97-AF65-F5344CB8AC3E}">
        <p14:creationId xmlns:p14="http://schemas.microsoft.com/office/powerpoint/2010/main" val="8550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A9BB9-0782-9A27-6712-6E297AA1FA4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C454B83F-7A73-8567-6A18-7D00D3907BC5}"/>
              </a:ext>
            </a:extLst>
          </p:cNvPr>
          <p:cNvSpPr txBox="1"/>
          <p:nvPr/>
        </p:nvSpPr>
        <p:spPr>
          <a:xfrm>
            <a:off x="597313" y="809498"/>
            <a:ext cx="11346332"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Block 3 </a:t>
            </a:r>
            <a:r>
              <a:rPr lang="sv-SE" sz="4400" dirty="0">
                <a:latin typeface="Bebas Neue Regular" panose="020B0606020202050201" pitchFamily="34" charset="0"/>
              </a:rPr>
              <a:t>Mät hur det växer</a:t>
            </a:r>
          </a:p>
        </p:txBody>
      </p:sp>
      <p:sp>
        <p:nvSpPr>
          <p:cNvPr id="9" name="CuadroTexto 8">
            <a:extLst>
              <a:ext uri="{FF2B5EF4-FFF2-40B4-BE49-F238E27FC236}">
                <a16:creationId xmlns:a16="http://schemas.microsoft.com/office/drawing/2014/main" id="{DE7A1302-3F1B-505E-2AB9-076DA62376F7}"/>
              </a:ext>
            </a:extLst>
          </p:cNvPr>
          <p:cNvSpPr txBox="1"/>
          <p:nvPr/>
        </p:nvSpPr>
        <p:spPr>
          <a:xfrm>
            <a:off x="597313" y="1678622"/>
            <a:ext cx="10515599"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sv-SE" sz="2000" dirty="0">
                <a:solidFill>
                  <a:schemeClr val="tx1"/>
                </a:solidFill>
              </a:rPr>
              <a:t>Under de kommande dagarna och veckorna ska ni undersöka plantornas tillväxt och förändringar i jorden. </a:t>
            </a:r>
          </a:p>
          <a:p>
            <a:pPr>
              <a:buFont typeface="Arial" panose="020B0604020202020204" pitchFamily="34" charset="0"/>
              <a:buChar char="•"/>
            </a:pPr>
            <a:endParaRPr lang="sv-SE" sz="2000" dirty="0">
              <a:solidFill>
                <a:schemeClr val="tx1"/>
              </a:solidFill>
            </a:endParaRPr>
          </a:p>
          <a:p>
            <a:pPr>
              <a:buFont typeface="Arial" panose="020B0604020202020204" pitchFamily="34" charset="0"/>
              <a:buChar char="•"/>
            </a:pPr>
            <a:r>
              <a:rPr lang="sv-SE" sz="2000" dirty="0">
                <a:solidFill>
                  <a:schemeClr val="tx1"/>
                </a:solidFill>
              </a:rPr>
              <a:t>Vecka 1: Mät plantornas tillväxt med linjal varje dag och notera jordens fukthalt och antecknar eventuella synliga förändringar i jordens struktur </a:t>
            </a:r>
            <a:br>
              <a:rPr lang="sv-SE" sz="2000" dirty="0">
                <a:solidFill>
                  <a:schemeClr val="tx1"/>
                </a:solidFill>
              </a:rPr>
            </a:br>
            <a:r>
              <a:rPr lang="sv-SE" sz="2000" dirty="0">
                <a:solidFill>
                  <a:schemeClr val="tx1"/>
                </a:solidFill>
              </a:rPr>
              <a:t>(t.ex. daggmaskgångar eller om jorden luckrats upp) var femte dag. </a:t>
            </a:r>
          </a:p>
          <a:p>
            <a:pPr>
              <a:buFont typeface="Arial" panose="020B0604020202020204" pitchFamily="34" charset="0"/>
              <a:buChar char="•"/>
            </a:pPr>
            <a:endParaRPr lang="sv-SE" sz="2000" dirty="0">
              <a:solidFill>
                <a:schemeClr val="tx1"/>
              </a:solidFill>
            </a:endParaRPr>
          </a:p>
          <a:p>
            <a:pPr>
              <a:buFont typeface="Arial" panose="020B0604020202020204" pitchFamily="34" charset="0"/>
              <a:buChar char="•"/>
            </a:pPr>
            <a:r>
              <a:rPr lang="sv-SE" sz="2000" dirty="0">
                <a:solidFill>
                  <a:schemeClr val="tx1"/>
                </a:solidFill>
              </a:rPr>
              <a:t>Vecka 2: Jämför plantornas tillväxt mellan de olika behållarna, med och utan daggmaskar</a:t>
            </a:r>
          </a:p>
          <a:p>
            <a:pPr marL="0" indent="0">
              <a:buNone/>
            </a:pPr>
            <a:endParaRPr lang="sv-SE" sz="2000" dirty="0">
              <a:solidFill>
                <a:schemeClr val="tx1"/>
              </a:solidFill>
            </a:endParaRPr>
          </a:p>
        </p:txBody>
      </p:sp>
      <p:pic>
        <p:nvPicPr>
          <p:cNvPr id="11" name="Gráfico 10">
            <a:extLst>
              <a:ext uri="{FF2B5EF4-FFF2-40B4-BE49-F238E27FC236}">
                <a16:creationId xmlns:a16="http://schemas.microsoft.com/office/drawing/2014/main" id="{1E4DBC5A-AC36-B7EE-BC82-1C0F28DAB1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0B6F6E69-FC69-83CC-F684-FBD3A9D482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70810761-D262-391B-963C-E66234108F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6930190C-C0A4-D959-031E-5FC1EF3F84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091434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A9B9D-B6B3-8E17-936B-8D53A4A4D7A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1F62B5C-E67B-07A6-764A-DA327B018C5B}"/>
              </a:ext>
            </a:extLst>
          </p:cNvPr>
          <p:cNvSpPr txBox="1"/>
          <p:nvPr/>
        </p:nvSpPr>
        <p:spPr>
          <a:xfrm>
            <a:off x="597313" y="809498"/>
            <a:ext cx="11346332"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Block 3 </a:t>
            </a:r>
            <a:r>
              <a:rPr lang="sv-SE" sz="4400" dirty="0">
                <a:latin typeface="Bebas Neue Regular" panose="020B0606020202050201" pitchFamily="34" charset="0"/>
              </a:rPr>
              <a:t>Observera och anteckna</a:t>
            </a:r>
          </a:p>
        </p:txBody>
      </p:sp>
      <p:pic>
        <p:nvPicPr>
          <p:cNvPr id="11" name="Gráfico 10">
            <a:extLst>
              <a:ext uri="{FF2B5EF4-FFF2-40B4-BE49-F238E27FC236}">
                <a16:creationId xmlns:a16="http://schemas.microsoft.com/office/drawing/2014/main" id="{BE277634-D1B3-32D7-D511-E0DD44AA5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070EDB03-7618-6CAE-CC2C-45266541BF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1FD38124-AD2D-4CA6-AB0D-C2B94F08C5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0964CE82-C55C-07FA-B6F3-FE2008BE3C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3" name="Bildobjekt 2" descr="En bild som visar text, nummer, linje, kvitto&#10;&#10;AI-genererat innehåll kan vara felaktigt.">
            <a:extLst>
              <a:ext uri="{FF2B5EF4-FFF2-40B4-BE49-F238E27FC236}">
                <a16:creationId xmlns:a16="http://schemas.microsoft.com/office/drawing/2014/main" id="{F22E341B-7743-F4AF-294F-40ED6F4D4E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7313" y="1723944"/>
            <a:ext cx="6436137" cy="4248358"/>
          </a:xfrm>
          <a:prstGeom prst="rect">
            <a:avLst/>
          </a:prstGeom>
        </p:spPr>
      </p:pic>
      <p:sp>
        <p:nvSpPr>
          <p:cNvPr id="2" name="Rektangel 1">
            <a:extLst>
              <a:ext uri="{FF2B5EF4-FFF2-40B4-BE49-F238E27FC236}">
                <a16:creationId xmlns:a16="http://schemas.microsoft.com/office/drawing/2014/main" id="{474CBDA4-6FD7-8585-05C1-231978D16144}"/>
              </a:ext>
            </a:extLst>
          </p:cNvPr>
          <p:cNvSpPr/>
          <p:nvPr/>
        </p:nvSpPr>
        <p:spPr>
          <a:xfrm>
            <a:off x="1323975" y="2790825"/>
            <a:ext cx="523875" cy="2095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4" name="Rektangel 3">
            <a:extLst>
              <a:ext uri="{FF2B5EF4-FFF2-40B4-BE49-F238E27FC236}">
                <a16:creationId xmlns:a16="http://schemas.microsoft.com/office/drawing/2014/main" id="{34F509A2-E698-BA9D-2FA8-687B8EC61B61}"/>
              </a:ext>
            </a:extLst>
          </p:cNvPr>
          <p:cNvSpPr/>
          <p:nvPr/>
        </p:nvSpPr>
        <p:spPr>
          <a:xfrm>
            <a:off x="1323975" y="3107280"/>
            <a:ext cx="523875" cy="2095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Tree>
    <p:extLst>
      <p:ext uri="{BB962C8B-B14F-4D97-AF65-F5344CB8AC3E}">
        <p14:creationId xmlns:p14="http://schemas.microsoft.com/office/powerpoint/2010/main" val="4005007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AF9BE4EE-82B7-1BF6-7F58-83E79EA8C13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D4F78FF-99F7-2FF9-2125-05D9128824E1}"/>
              </a:ext>
            </a:extLst>
          </p:cNvPr>
          <p:cNvSpPr txBox="1"/>
          <p:nvPr/>
        </p:nvSpPr>
        <p:spPr>
          <a:xfrm>
            <a:off x="597312" y="123728"/>
            <a:ext cx="7613038" cy="707886"/>
          </a:xfrm>
          <a:prstGeom prst="rect">
            <a:avLst/>
          </a:prstGeom>
          <a:noFill/>
        </p:spPr>
        <p:txBody>
          <a:bodyPr wrap="square" rtlCol="0">
            <a:spAutoFit/>
          </a:bodyPr>
          <a:lstStyle/>
          <a:p>
            <a:r>
              <a:rPr lang="sv-SE" sz="4000" dirty="0">
                <a:latin typeface="Bebas Neue Regular" panose="020B0606020202050201" pitchFamily="34" charset="0"/>
              </a:rPr>
              <a:t>Så funkar lektionsupplägget</a:t>
            </a:r>
          </a:p>
        </p:txBody>
      </p:sp>
      <p:sp>
        <p:nvSpPr>
          <p:cNvPr id="7" name="CuadroTexto 8">
            <a:extLst>
              <a:ext uri="{FF2B5EF4-FFF2-40B4-BE49-F238E27FC236}">
                <a16:creationId xmlns:a16="http://schemas.microsoft.com/office/drawing/2014/main" id="{0E2E1F1C-5E5B-570C-D23C-5E620788EE06}"/>
              </a:ext>
            </a:extLst>
          </p:cNvPr>
          <p:cNvSpPr txBox="1"/>
          <p:nvPr/>
        </p:nvSpPr>
        <p:spPr>
          <a:xfrm>
            <a:off x="597312" y="906743"/>
            <a:ext cx="11132726" cy="616322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0" indent="-171450">
              <a:buFont typeface="Arial" panose="020B0604020202020204" pitchFamily="34" charset="0"/>
              <a:buChar char="•"/>
            </a:pPr>
            <a:r>
              <a:rPr lang="sv-SE" noProof="1">
                <a:solidFill>
                  <a:schemeClr val="tx1"/>
                </a:solidFill>
              </a:rPr>
              <a:t>I den här lärarhandledningen har vi kombinerat slides med information till dig som lärare med slides som kan visas direkt för eleverna. De med ljusgul bakgrund (som denna) är information till dig som lärare, vit bakgrund mot elever. Du kan så klart redigera texten och anpassa slidsen själv. När de vita sidorna innehåller fakta finns, i de fall det har varit möjligt, en länk i kommentarsfältet för den som vill läsa mer information inför lektionen. På </a:t>
            </a:r>
            <a:r>
              <a:rPr lang="sv-SE" b="1" noProof="1">
                <a:solidFill>
                  <a:schemeClr val="tx1"/>
                </a:solidFill>
              </a:rPr>
              <a:t>vetenskapallmanhet.se/jordhalsa </a:t>
            </a:r>
            <a:r>
              <a:rPr lang="sv-SE" noProof="1">
                <a:solidFill>
                  <a:schemeClr val="tx1"/>
                </a:solidFill>
              </a:rPr>
              <a:t>finns det även en del information på svenska om jordhälsa och en ordlista. </a:t>
            </a:r>
            <a:br>
              <a:rPr lang="sv-SE" noProof="1">
                <a:solidFill>
                  <a:schemeClr val="tx1"/>
                </a:solidFill>
              </a:rPr>
            </a:br>
            <a:endParaRPr lang="sv-SE" noProof="1">
              <a:solidFill>
                <a:schemeClr val="tx1"/>
              </a:solidFill>
            </a:endParaRPr>
          </a:p>
          <a:p>
            <a:pPr marL="171450" indent="-171450">
              <a:buFont typeface="Arial" panose="020B0604020202020204" pitchFamily="34" charset="0"/>
              <a:buChar char="•"/>
            </a:pPr>
            <a:r>
              <a:rPr lang="sv-SE" noProof="1">
                <a:solidFill>
                  <a:schemeClr val="tx1"/>
                </a:solidFill>
              </a:rPr>
              <a:t>Samarbeta gärna inom arbetslaget med olika lektioner, exempelvis om ni vill arbeta med hållbar utveckling i tema-undervisning.</a:t>
            </a:r>
          </a:p>
          <a:p>
            <a:pPr marL="171454" indent="-171454">
              <a:buFont typeface="Arial" panose="020B0604020202020204" pitchFamily="34" charset="0"/>
              <a:buChar char="•"/>
            </a:pPr>
            <a:endParaRPr lang="sv-SE" noProof="1">
              <a:solidFill>
                <a:schemeClr val="tx1"/>
              </a:solidFill>
            </a:endParaRPr>
          </a:p>
          <a:p>
            <a:pPr marL="171454" indent="-171454">
              <a:buFont typeface="Arial" panose="020B0604020202020204" pitchFamily="34" charset="0"/>
              <a:buChar char="•"/>
            </a:pPr>
            <a:r>
              <a:rPr lang="sv-SE" noProof="1">
                <a:solidFill>
                  <a:schemeClr val="tx1"/>
                </a:solidFill>
              </a:rPr>
              <a:t>Varje lektion kan startas med en flervalsfråga eleverna gemensamt kan gissa svaret på. Svaret ges på följande slide. </a:t>
            </a:r>
          </a:p>
          <a:p>
            <a:pPr marL="171454" indent="-171454">
              <a:buFont typeface="Arial" panose="020B0604020202020204" pitchFamily="34" charset="0"/>
              <a:buChar char="•"/>
            </a:pPr>
            <a:endParaRPr lang="sv-SE" noProof="1">
              <a:solidFill>
                <a:schemeClr val="tx1"/>
              </a:solidFill>
            </a:endParaRPr>
          </a:p>
          <a:p>
            <a:pPr marL="171454" indent="-171454">
              <a:buFont typeface="Arial" panose="020B0604020202020204" pitchFamily="34" charset="0"/>
              <a:buChar char="•"/>
            </a:pPr>
            <a:r>
              <a:rPr lang="sv-SE" noProof="1">
                <a:solidFill>
                  <a:schemeClr val="tx1"/>
                </a:solidFill>
              </a:rPr>
              <a:t>Lektionerna går att anpassa på olika sätt, så att det fungerar med din undervisning. I ”lektion” nummer 2 ska till exempel eleverna under 25 dagar följa fröer de har sätt. Det kan till exempel göras gemensamt istället för i mindre grupper. Det finns en alternativ laboration som går att slutföra på fem dagar. </a:t>
            </a:r>
          </a:p>
          <a:p>
            <a:pPr marL="171454" indent="-171454">
              <a:buFont typeface="Arial" panose="020B0604020202020204" pitchFamily="34" charset="0"/>
              <a:buChar char="•"/>
            </a:pPr>
            <a:endParaRPr lang="sv-SE" noProof="1">
              <a:solidFill>
                <a:schemeClr val="tx1"/>
              </a:solidFill>
            </a:endParaRPr>
          </a:p>
          <a:p>
            <a:pPr marL="171454" indent="-171454">
              <a:buFont typeface="Arial" panose="020B0604020202020204" pitchFamily="34" charset="0"/>
              <a:buChar char="•"/>
            </a:pPr>
            <a:r>
              <a:rPr lang="sv-SE" noProof="1">
                <a:solidFill>
                  <a:schemeClr val="tx1"/>
                </a:solidFill>
              </a:rPr>
              <a:t>Tips på alternativa laborationer, liksom fler filmer om jordhälsa, finns samlade i slutet. </a:t>
            </a:r>
          </a:p>
          <a:p>
            <a:pPr marL="0" indent="0">
              <a:buNone/>
            </a:pPr>
            <a:endParaRPr lang="sv-SE" noProof="1">
              <a:solidFill>
                <a:schemeClr val="tx1"/>
              </a:solidFill>
            </a:endParaRPr>
          </a:p>
          <a:p>
            <a:pPr marL="171454" indent="-171454">
              <a:buFont typeface="Arial" panose="020B0604020202020204" pitchFamily="34" charset="0"/>
              <a:buChar char="•"/>
            </a:pPr>
            <a:r>
              <a:rPr lang="sv-SE" noProof="1">
                <a:solidFill>
                  <a:schemeClr val="tx1"/>
                </a:solidFill>
              </a:rPr>
              <a:t>Under flera av lektionerna ska jord av olika typer (sandjord, lerjord, silt) användas. I lektionsuppläggen samlas jorden in av eleverna, men jordarna kan – för att korta lektionstiderna – förstås även tillhandahållas av läraren.  </a:t>
            </a:r>
          </a:p>
          <a:p>
            <a:pPr marL="0" indent="0">
              <a:buNone/>
            </a:pPr>
            <a:endParaRPr lang="sv-SE" noProof="1">
              <a:solidFill>
                <a:schemeClr val="tx1"/>
              </a:solidFill>
            </a:endParaRPr>
          </a:p>
          <a:p>
            <a:pPr marL="0" indent="0">
              <a:buNone/>
            </a:pPr>
            <a:r>
              <a:rPr lang="sv-SE" b="1" noProof="1">
                <a:solidFill>
                  <a:schemeClr val="tx1"/>
                </a:solidFill>
              </a:rPr>
              <a:t>Författare: </a:t>
            </a:r>
            <a:r>
              <a:rPr lang="sv-SE" noProof="1">
                <a:solidFill>
                  <a:schemeClr val="tx1"/>
                </a:solidFill>
              </a:rPr>
              <a:t>Sarika Chawla och Nikita Poirier, översatt och bearbetat av Vetenskap &amp; Allmänhet</a:t>
            </a:r>
            <a:br>
              <a:rPr lang="sv-SE" noProof="1">
                <a:solidFill>
                  <a:schemeClr val="tx1"/>
                </a:solidFill>
              </a:rPr>
            </a:br>
            <a:r>
              <a:rPr lang="sv-SE" b="1" dirty="0">
                <a:solidFill>
                  <a:schemeClr val="tx1"/>
                </a:solidFill>
              </a:rPr>
              <a:t>Foto: </a:t>
            </a:r>
            <a:r>
              <a:rPr lang="sv-SE" dirty="0" err="1">
                <a:solidFill>
                  <a:schemeClr val="tx1"/>
                </a:solidFill>
              </a:rPr>
              <a:t>Unsplash</a:t>
            </a:r>
            <a:r>
              <a:rPr lang="sv-SE" dirty="0">
                <a:solidFill>
                  <a:schemeClr val="tx1"/>
                </a:solidFill>
              </a:rPr>
              <a:t> om inget annat anges</a:t>
            </a:r>
          </a:p>
          <a:p>
            <a:pPr marL="0" indent="0">
              <a:buNone/>
            </a:pPr>
            <a:endParaRPr lang="sv-SE" noProof="1">
              <a:solidFill>
                <a:schemeClr val="tx1"/>
              </a:solidFill>
            </a:endParaRPr>
          </a:p>
          <a:p>
            <a:pPr marL="0" indent="0">
              <a:buNone/>
            </a:pPr>
            <a:endParaRPr lang="sv-SE" noProof="1">
              <a:solidFill>
                <a:schemeClr val="tx1"/>
              </a:solidFill>
            </a:endParaRPr>
          </a:p>
        </p:txBody>
      </p:sp>
    </p:spTree>
    <p:extLst>
      <p:ext uri="{BB962C8B-B14F-4D97-AF65-F5344CB8AC3E}">
        <p14:creationId xmlns:p14="http://schemas.microsoft.com/office/powerpoint/2010/main" val="2819204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0F38B-2382-D102-6AAB-41F30667948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0DA39486-EC4D-7422-1AA9-33C36493A056}"/>
              </a:ext>
            </a:extLst>
          </p:cNvPr>
          <p:cNvSpPr txBox="1"/>
          <p:nvPr/>
        </p:nvSpPr>
        <p:spPr>
          <a:xfrm>
            <a:off x="597313" y="809498"/>
            <a:ext cx="11346332"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 Efter experimentet: </a:t>
            </a:r>
            <a:r>
              <a:rPr lang="sv-SE" sz="4400" dirty="0">
                <a:latin typeface="Bebas Neue Regular" panose="020B0606020202050201" pitchFamily="34" charset="0"/>
              </a:rPr>
              <a:t>Analysera och diskutera</a:t>
            </a:r>
          </a:p>
        </p:txBody>
      </p:sp>
      <p:sp>
        <p:nvSpPr>
          <p:cNvPr id="9" name="CuadroTexto 8">
            <a:extLst>
              <a:ext uri="{FF2B5EF4-FFF2-40B4-BE49-F238E27FC236}">
                <a16:creationId xmlns:a16="http://schemas.microsoft.com/office/drawing/2014/main" id="{587CB83F-6687-0C68-8ADC-AA20558AB893}"/>
              </a:ext>
            </a:extLst>
          </p:cNvPr>
          <p:cNvSpPr txBox="1"/>
          <p:nvPr/>
        </p:nvSpPr>
        <p:spPr>
          <a:xfrm>
            <a:off x="597313" y="1678621"/>
            <a:ext cx="10515599" cy="143885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sv-SE" sz="2000" dirty="0">
                <a:solidFill>
                  <a:schemeClr val="tx1"/>
                </a:solidFill>
              </a:rPr>
              <a:t>I vilken jordtyp har det växt mest?</a:t>
            </a:r>
          </a:p>
          <a:p>
            <a:pPr>
              <a:buFont typeface="Arial" panose="020B0604020202020204" pitchFamily="34" charset="0"/>
              <a:buChar char="•"/>
            </a:pPr>
            <a:r>
              <a:rPr lang="sv-SE" sz="2000" dirty="0">
                <a:solidFill>
                  <a:schemeClr val="tx1"/>
                </a:solidFill>
              </a:rPr>
              <a:t>Hur ser det ut om ni jämför behållare med och utan daggmaskar? </a:t>
            </a:r>
          </a:p>
          <a:p>
            <a:pPr>
              <a:buFont typeface="Arial" panose="020B0604020202020204" pitchFamily="34" charset="0"/>
              <a:buChar char="•"/>
            </a:pPr>
            <a:endParaRPr lang="sv-SE" sz="2000" dirty="0">
              <a:solidFill>
                <a:schemeClr val="tx1"/>
              </a:solidFill>
            </a:endParaRPr>
          </a:p>
        </p:txBody>
      </p:sp>
      <p:pic>
        <p:nvPicPr>
          <p:cNvPr id="11" name="Gráfico 10">
            <a:extLst>
              <a:ext uri="{FF2B5EF4-FFF2-40B4-BE49-F238E27FC236}">
                <a16:creationId xmlns:a16="http://schemas.microsoft.com/office/drawing/2014/main" id="{4C388013-31B2-1551-D4FD-C71EE3116C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F68DAB43-2CCB-60B9-D849-632B5D32EC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0697ED2A-F8DB-338C-7406-64CFE5B56B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047E23C4-AAE7-0F55-D3D8-42E60C7BB6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58825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alpha val="14000"/>
          </a:srgbClr>
        </a:solidFill>
        <a:effectLst/>
      </p:bgPr>
    </p:bg>
    <p:spTree>
      <p:nvGrpSpPr>
        <p:cNvPr id="1" name="">
          <a:extLst>
            <a:ext uri="{FF2B5EF4-FFF2-40B4-BE49-F238E27FC236}">
              <a16:creationId xmlns:a16="http://schemas.microsoft.com/office/drawing/2014/main" id="{46203AD5-0A6A-01EC-D026-FBE36F3586BC}"/>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4453F63A-1DE2-9DF7-5B70-7B3EFF142B93}"/>
              </a:ext>
            </a:extLst>
          </p:cNvPr>
          <p:cNvSpPr txBox="1"/>
          <p:nvPr/>
        </p:nvSpPr>
        <p:spPr>
          <a:xfrm>
            <a:off x="943822" y="651872"/>
            <a:ext cx="5293350" cy="1200329"/>
          </a:xfrm>
          <a:prstGeom prst="rect">
            <a:avLst/>
          </a:prstGeom>
          <a:noFill/>
        </p:spPr>
        <p:txBody>
          <a:bodyPr wrap="square" rtlCol="0">
            <a:spAutoFit/>
          </a:bodyPr>
          <a:lstStyle/>
          <a:p>
            <a:r>
              <a:rPr lang="sv-SE" sz="3600" dirty="0">
                <a:latin typeface="Bebas Neue Regular" panose="020B0606020202050201" pitchFamily="34" charset="0"/>
              </a:rPr>
              <a:t>Lektion 3 </a:t>
            </a:r>
            <a:br>
              <a:rPr lang="sv-SE" sz="3600" dirty="0">
                <a:latin typeface="Bebas Neue Regular" panose="020B0606020202050201" pitchFamily="34" charset="0"/>
              </a:rPr>
            </a:br>
            <a:r>
              <a:rPr lang="sv-SE" sz="3600" dirty="0">
                <a:solidFill>
                  <a:srgbClr val="0CB08E"/>
                </a:solidFill>
                <a:latin typeface="Bebas Neue Regular" panose="020B0606020202050201" pitchFamily="34" charset="0"/>
              </a:rPr>
              <a:t>Jordens volym och Densitet</a:t>
            </a:r>
          </a:p>
        </p:txBody>
      </p:sp>
      <p:sp>
        <p:nvSpPr>
          <p:cNvPr id="5" name="CuadroTexto 8">
            <a:extLst>
              <a:ext uri="{FF2B5EF4-FFF2-40B4-BE49-F238E27FC236}">
                <a16:creationId xmlns:a16="http://schemas.microsoft.com/office/drawing/2014/main" id="{F01F2B3C-DD27-BCB0-4A7A-FC4CFDB8EA04}"/>
              </a:ext>
            </a:extLst>
          </p:cNvPr>
          <p:cNvSpPr txBox="1"/>
          <p:nvPr/>
        </p:nvSpPr>
        <p:spPr>
          <a:xfrm>
            <a:off x="943821" y="2101271"/>
            <a:ext cx="4662905" cy="4224233"/>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dirty="0">
                <a:solidFill>
                  <a:schemeClr val="tx1"/>
                </a:solidFill>
              </a:rPr>
              <a:t>Eleverna beräknar volymen och densiteten hos jordproverna för att förstå hur dessa egenskaper påverkar jordens struktur och plantornas tillväxt.</a:t>
            </a:r>
          </a:p>
          <a:p>
            <a:pPr marL="0" indent="0">
              <a:buNone/>
            </a:pPr>
            <a:endParaRPr lang="sv-SE" b="1" dirty="0">
              <a:solidFill>
                <a:schemeClr val="tx1"/>
              </a:solidFill>
            </a:endParaRPr>
          </a:p>
          <a:p>
            <a:pPr marL="0" indent="0">
              <a:buNone/>
            </a:pPr>
            <a:r>
              <a:rPr lang="sv-SE" b="1" dirty="0">
                <a:solidFill>
                  <a:srgbClr val="0CAF8F"/>
                </a:solidFill>
              </a:rPr>
              <a:t>Ämne: </a:t>
            </a:r>
            <a:r>
              <a:rPr lang="sv-SE" dirty="0">
                <a:solidFill>
                  <a:schemeClr val="tx1"/>
                </a:solidFill>
              </a:rPr>
              <a:t>Matematik och fysik</a:t>
            </a:r>
            <a:br>
              <a:rPr lang="sv-SE" dirty="0"/>
            </a:br>
            <a:r>
              <a:rPr lang="sv-SE" b="1" dirty="0">
                <a:solidFill>
                  <a:srgbClr val="0CAF8F"/>
                </a:solidFill>
              </a:rPr>
              <a:t>Undervisningstid: </a:t>
            </a:r>
            <a:r>
              <a:rPr lang="sv-SE" dirty="0">
                <a:solidFill>
                  <a:schemeClr val="tx1"/>
                </a:solidFill>
              </a:rPr>
              <a:t>45 min, uppdelat på 3 block </a:t>
            </a:r>
          </a:p>
          <a:p>
            <a:pPr marL="0" indent="0">
              <a:buNone/>
            </a:pPr>
            <a:r>
              <a:rPr lang="sv-SE" b="1" dirty="0">
                <a:solidFill>
                  <a:srgbClr val="0CAF8F"/>
                </a:solidFill>
              </a:rPr>
              <a:t>Material:</a:t>
            </a:r>
          </a:p>
          <a:p>
            <a:pPr marL="171454" indent="-171454">
              <a:buFont typeface="Arial" panose="020B0604020202020204" pitchFamily="34" charset="0"/>
              <a:buChar char="•"/>
            </a:pPr>
            <a:r>
              <a:rPr lang="sv-SE" dirty="0">
                <a:solidFill>
                  <a:schemeClr val="tx1"/>
                </a:solidFill>
              </a:rPr>
              <a:t>jordprover (av lerjord, </a:t>
            </a:r>
            <a:r>
              <a:rPr lang="sv-SE" dirty="0" err="1">
                <a:solidFill>
                  <a:schemeClr val="tx1"/>
                </a:solidFill>
              </a:rPr>
              <a:t>silt</a:t>
            </a:r>
            <a:r>
              <a:rPr lang="sv-SE" dirty="0">
                <a:solidFill>
                  <a:schemeClr val="tx1"/>
                </a:solidFill>
              </a:rPr>
              <a:t> och sand)</a:t>
            </a:r>
          </a:p>
          <a:p>
            <a:pPr marL="171454" indent="-171454">
              <a:buFont typeface="Arial" panose="020B0604020202020204" pitchFamily="34" charset="0"/>
              <a:buChar char="•"/>
            </a:pPr>
            <a:r>
              <a:rPr lang="sv-SE" dirty="0">
                <a:solidFill>
                  <a:schemeClr val="tx1"/>
                </a:solidFill>
              </a:rPr>
              <a:t>mätglas eller måttbägare</a:t>
            </a:r>
          </a:p>
          <a:p>
            <a:pPr marL="171454" indent="-171454">
              <a:buFont typeface="Arial" panose="020B0604020202020204" pitchFamily="34" charset="0"/>
              <a:buChar char="•"/>
            </a:pPr>
            <a:r>
              <a:rPr lang="sv-SE" dirty="0">
                <a:solidFill>
                  <a:schemeClr val="tx1"/>
                </a:solidFill>
              </a:rPr>
              <a:t>våg (mekanisk eller digital)</a:t>
            </a:r>
          </a:p>
          <a:p>
            <a:pPr marL="171454" indent="-171454">
              <a:buFont typeface="Arial" panose="020B0604020202020204" pitchFamily="34" charset="0"/>
              <a:buChar char="•"/>
            </a:pPr>
            <a:r>
              <a:rPr lang="sv-SE" dirty="0">
                <a:solidFill>
                  <a:schemeClr val="tx1"/>
                </a:solidFill>
              </a:rPr>
              <a:t>linjaler</a:t>
            </a:r>
          </a:p>
          <a:p>
            <a:pPr marL="171454" indent="-171454">
              <a:buFont typeface="Arial" panose="020B0604020202020204" pitchFamily="34" charset="0"/>
              <a:buChar char="•"/>
            </a:pPr>
            <a:r>
              <a:rPr lang="sv-SE" dirty="0">
                <a:solidFill>
                  <a:schemeClr val="tx1"/>
                </a:solidFill>
              </a:rPr>
              <a:t>Miniräknare</a:t>
            </a:r>
          </a:p>
          <a:p>
            <a:pPr marL="171454" indent="-171454">
              <a:buFont typeface="Arial" panose="020B0604020202020204" pitchFamily="34" charset="0"/>
              <a:buChar char="•"/>
            </a:pPr>
            <a:r>
              <a:rPr lang="sv-SE" dirty="0">
                <a:solidFill>
                  <a:schemeClr val="tx1"/>
                </a:solidFill>
              </a:rPr>
              <a:t>Tabell att fylla i (skriv ut på s 58)</a:t>
            </a:r>
          </a:p>
          <a:p>
            <a:pPr marL="0" indent="0">
              <a:buNone/>
            </a:pPr>
            <a:br>
              <a:rPr lang="sv-SE" dirty="0"/>
            </a:br>
            <a:endParaRPr lang="sv-SE" dirty="0"/>
          </a:p>
        </p:txBody>
      </p:sp>
      <p:pic>
        <p:nvPicPr>
          <p:cNvPr id="2" name="Bildobjekt 1">
            <a:extLst>
              <a:ext uri="{FF2B5EF4-FFF2-40B4-BE49-F238E27FC236}">
                <a16:creationId xmlns:a16="http://schemas.microsoft.com/office/drawing/2014/main" id="{C42D76DA-96EE-8AA8-E445-0E4B31E36578}"/>
              </a:ext>
            </a:extLst>
          </p:cNvPr>
          <p:cNvPicPr>
            <a:picLocks noChangeAspect="1"/>
          </p:cNvPicPr>
          <p:nvPr/>
        </p:nvPicPr>
        <p:blipFill>
          <a:blip r:embed="rId2">
            <a:extLst>
              <a:ext uri="{28A0092B-C50C-407E-A947-70E740481C1C}">
                <a14:useLocalDpi xmlns:a14="http://schemas.microsoft.com/office/drawing/2010/main" val="0"/>
              </a:ext>
            </a:extLst>
          </a:blip>
          <a:srcRect l="2406" t="2204" r="38679"/>
          <a:stretch>
            <a:fillRect/>
          </a:stretch>
        </p:blipFill>
        <p:spPr>
          <a:xfrm>
            <a:off x="5902611" y="-76200"/>
            <a:ext cx="6340189" cy="7016160"/>
          </a:xfrm>
          <a:prstGeom prst="rect">
            <a:avLst/>
          </a:prstGeom>
        </p:spPr>
      </p:pic>
    </p:spTree>
    <p:extLst>
      <p:ext uri="{BB962C8B-B14F-4D97-AF65-F5344CB8AC3E}">
        <p14:creationId xmlns:p14="http://schemas.microsoft.com/office/powerpoint/2010/main" val="1007384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D03EC3C-EE43-4CC9-9E28-EA0709A6353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CFBF9F0-F951-58A9-6369-C670C0AC0BFA}"/>
              </a:ext>
            </a:extLst>
          </p:cNvPr>
          <p:cNvSpPr txBox="1"/>
          <p:nvPr/>
        </p:nvSpPr>
        <p:spPr>
          <a:xfrm>
            <a:off x="597312" y="371378"/>
            <a:ext cx="7613038" cy="707886"/>
          </a:xfrm>
          <a:prstGeom prst="rect">
            <a:avLst/>
          </a:prstGeom>
          <a:noFill/>
        </p:spPr>
        <p:txBody>
          <a:bodyPr wrap="square" rtlCol="0">
            <a:spAutoFit/>
          </a:bodyPr>
          <a:lstStyle/>
          <a:p>
            <a:r>
              <a:rPr lang="sv-SE" sz="4000" dirty="0">
                <a:solidFill>
                  <a:srgbClr val="0CB08E"/>
                </a:solidFill>
                <a:latin typeface="Bebas Neue Regular" panose="020B0606020202050201" pitchFamily="34" charset="0"/>
              </a:rPr>
              <a:t>Lärare: </a:t>
            </a:r>
            <a:r>
              <a:rPr lang="sv-SE" sz="4000" dirty="0">
                <a:latin typeface="Bebas Neue Regular" panose="020B0606020202050201" pitchFamily="34" charset="0"/>
              </a:rPr>
              <a:t>Instruktioner inför lektion 3 </a:t>
            </a:r>
          </a:p>
        </p:txBody>
      </p:sp>
      <p:sp>
        <p:nvSpPr>
          <p:cNvPr id="7" name="CuadroTexto 8">
            <a:extLst>
              <a:ext uri="{FF2B5EF4-FFF2-40B4-BE49-F238E27FC236}">
                <a16:creationId xmlns:a16="http://schemas.microsoft.com/office/drawing/2014/main" id="{3F141504-ACC6-0418-9FE0-DB77BAFD8042}"/>
              </a:ext>
            </a:extLst>
          </p:cNvPr>
          <p:cNvSpPr txBox="1"/>
          <p:nvPr/>
        </p:nvSpPr>
        <p:spPr>
          <a:xfrm>
            <a:off x="597313" y="1079265"/>
            <a:ext cx="10515599" cy="4501232"/>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solidFill>
                  <a:schemeClr val="tx1"/>
                </a:solidFill>
              </a:rPr>
              <a:t>BLOCK 1 (15 min): Introduktion</a:t>
            </a:r>
          </a:p>
          <a:p>
            <a:pPr marL="0" indent="0">
              <a:buNone/>
            </a:pPr>
            <a:r>
              <a:rPr lang="sv-SE" noProof="1">
                <a:solidFill>
                  <a:schemeClr val="tx1"/>
                </a:solidFill>
              </a:rPr>
              <a:t>Börja med att förklara begreppen volym och hur jordens densitet kan påverka jordens egenskaper som porositet, vattenhållning och plantornas tillväxt. </a:t>
            </a:r>
          </a:p>
          <a:p>
            <a:pPr marL="0" indent="0">
              <a:buNone/>
            </a:pPr>
            <a:endParaRPr lang="sv-SE" noProof="1">
              <a:solidFill>
                <a:schemeClr val="tx1"/>
              </a:solidFill>
            </a:endParaRPr>
          </a:p>
          <a:p>
            <a:pPr marL="0" indent="0">
              <a:buNone/>
            </a:pPr>
            <a:r>
              <a:rPr lang="sv-SE" b="1" noProof="1">
                <a:solidFill>
                  <a:schemeClr val="tx1"/>
                </a:solidFill>
              </a:rPr>
              <a:t>BLOCK 2 (15 min): Mätning </a:t>
            </a:r>
          </a:p>
          <a:p>
            <a:pPr marL="0" indent="0">
              <a:buNone/>
            </a:pPr>
            <a:r>
              <a:rPr lang="sv-SE" noProof="1">
                <a:solidFill>
                  <a:schemeClr val="tx1"/>
                </a:solidFill>
              </a:rPr>
              <a:t>Låt eleverna mäta jordens volym och massa med mätglas eller genom att mäta behållarnas storlek, vikt, och totaltvikt.</a:t>
            </a:r>
          </a:p>
          <a:p>
            <a:pPr marL="0" indent="0">
              <a:buNone/>
            </a:pPr>
            <a:r>
              <a:rPr lang="sv-SE" noProof="1">
                <a:solidFill>
                  <a:schemeClr val="tx1"/>
                </a:solidFill>
              </a:rPr>
              <a:t>Sedan använder de formeln </a:t>
            </a:r>
            <a:r>
              <a:rPr lang="sv-SE" b="1" noProof="1">
                <a:solidFill>
                  <a:schemeClr val="tx1"/>
                </a:solidFill>
              </a:rPr>
              <a:t>densitet = massa/volym </a:t>
            </a:r>
            <a:r>
              <a:rPr lang="sv-SE" noProof="1">
                <a:solidFill>
                  <a:schemeClr val="tx1"/>
                </a:solidFill>
              </a:rPr>
              <a:t>för att beräkna jordens densitet och antecknar resultaten i en tabell.</a:t>
            </a:r>
          </a:p>
          <a:p>
            <a:pPr marL="0" indent="0">
              <a:buNone/>
            </a:pPr>
            <a:endParaRPr lang="sv-SE" noProof="1">
              <a:solidFill>
                <a:schemeClr val="tx1"/>
              </a:solidFill>
            </a:endParaRPr>
          </a:p>
          <a:p>
            <a:pPr marL="0" indent="0">
              <a:buNone/>
            </a:pPr>
            <a:r>
              <a:rPr lang="sv-SE" b="1" noProof="1">
                <a:solidFill>
                  <a:schemeClr val="tx1"/>
                </a:solidFill>
              </a:rPr>
              <a:t>BLOCK 3 (15 min): Diskussion</a:t>
            </a:r>
          </a:p>
          <a:p>
            <a:pPr marL="0" indent="0">
              <a:buNone/>
            </a:pPr>
            <a:r>
              <a:rPr lang="sv-SE" noProof="1">
                <a:solidFill>
                  <a:schemeClr val="tx1"/>
                </a:solidFill>
              </a:rPr>
              <a:t>Avsluta lektionen med att diskutera hur jordens densitet påverkar jordhälsan och strukturen i jorden.</a:t>
            </a:r>
          </a:p>
          <a:p>
            <a:pPr marL="0" indent="0">
              <a:buNone/>
            </a:pPr>
            <a:endParaRPr lang="sv-SE" noProof="1">
              <a:solidFill>
                <a:schemeClr val="tx1"/>
              </a:solidFill>
            </a:endParaRPr>
          </a:p>
          <a:p>
            <a:pPr marL="0" indent="0">
              <a:buNone/>
            </a:pPr>
            <a:r>
              <a:rPr lang="sv-SE" noProof="1">
                <a:solidFill>
                  <a:schemeClr val="tx1"/>
                </a:solidFill>
              </a:rPr>
              <a:t>Låt eleverna analysera sina resultat för att kunna identifiera eventuella mönster eller skillnader i jordens densitet i de olika proverna.</a:t>
            </a:r>
          </a:p>
          <a:p>
            <a:pPr marL="0" indent="0">
              <a:buNone/>
            </a:pPr>
            <a:r>
              <a:rPr lang="sv-SE" noProof="1">
                <a:solidFill>
                  <a:schemeClr val="tx1"/>
                </a:solidFill>
              </a:rPr>
              <a:t>Diskutera hur jordens densitet kan påverka jordens egenskaper som porositet, vattenhållning och plantornas tillväxt.</a:t>
            </a:r>
          </a:p>
          <a:p>
            <a:pPr marL="0" indent="0">
              <a:buNone/>
            </a:pPr>
            <a:r>
              <a:rPr lang="sv-SE" noProof="1">
                <a:solidFill>
                  <a:schemeClr val="tx1"/>
                </a:solidFill>
              </a:rPr>
              <a:t>Sammanfatta vikten av att förstå jordens volym och densitet när det gäller marklära och jordbruk.</a:t>
            </a:r>
          </a:p>
          <a:p>
            <a:pPr marL="0" indent="0">
              <a:buNone/>
            </a:pPr>
            <a:endParaRPr lang="sv-SE" noProof="1">
              <a:solidFill>
                <a:schemeClr val="tx1"/>
              </a:solidFill>
            </a:endParaRPr>
          </a:p>
          <a:p>
            <a:pPr marL="0" indent="0">
              <a:buNone/>
            </a:pPr>
            <a:r>
              <a:rPr lang="sv-SE" noProof="1">
                <a:solidFill>
                  <a:schemeClr val="tx1"/>
                </a:solidFill>
              </a:rPr>
              <a:t>Slutsatser: Sammanfatta hur en förståelse för jordens densitet påverkar till exempel jordbruk och markskötsel</a:t>
            </a:r>
          </a:p>
        </p:txBody>
      </p:sp>
    </p:spTree>
    <p:extLst>
      <p:ext uri="{BB962C8B-B14F-4D97-AF65-F5344CB8AC3E}">
        <p14:creationId xmlns:p14="http://schemas.microsoft.com/office/powerpoint/2010/main" val="2211620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C1FA7-8747-93AF-EE5D-6B908284959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09FCAF52-AF3E-7089-222A-04EB04C76009}"/>
              </a:ext>
            </a:extLst>
          </p:cNvPr>
          <p:cNvSpPr txBox="1"/>
          <p:nvPr/>
        </p:nvSpPr>
        <p:spPr>
          <a:xfrm>
            <a:off x="569743" y="470831"/>
            <a:ext cx="7613038"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Block 1 (15min) </a:t>
            </a:r>
            <a:r>
              <a:rPr lang="sv-SE" sz="4400" dirty="0">
                <a:latin typeface="Bebas Neue Regular" panose="020B0606020202050201" pitchFamily="34" charset="0"/>
              </a:rPr>
              <a:t>Jordens densitet</a:t>
            </a:r>
          </a:p>
        </p:txBody>
      </p:sp>
      <p:sp>
        <p:nvSpPr>
          <p:cNvPr id="9" name="CuadroTexto 8">
            <a:extLst>
              <a:ext uri="{FF2B5EF4-FFF2-40B4-BE49-F238E27FC236}">
                <a16:creationId xmlns:a16="http://schemas.microsoft.com/office/drawing/2014/main" id="{31942FE9-41E5-A595-F098-8F216150CA31}"/>
              </a:ext>
            </a:extLst>
          </p:cNvPr>
          <p:cNvSpPr txBox="1"/>
          <p:nvPr/>
        </p:nvSpPr>
        <p:spPr>
          <a:xfrm>
            <a:off x="569745" y="1420732"/>
            <a:ext cx="6844609"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Jordens densitet är viktig att mäta eftersom den bidrar till att fastställa hur kompakt jorden är. </a:t>
            </a:r>
          </a:p>
          <a:p>
            <a:pPr marL="0" indent="0">
              <a:buNone/>
            </a:pPr>
            <a:endParaRPr lang="sv-SE" sz="2000" dirty="0">
              <a:solidFill>
                <a:schemeClr val="tx1"/>
              </a:solidFill>
            </a:endParaRPr>
          </a:p>
          <a:p>
            <a:pPr marL="0" indent="0">
              <a:buNone/>
            </a:pPr>
            <a:r>
              <a:rPr lang="sv-SE" sz="2000" dirty="0">
                <a:solidFill>
                  <a:schemeClr val="tx1"/>
                </a:solidFill>
              </a:rPr>
              <a:t>Många jordar har störts så pass mycket av tunga maskiner och plogar att de viktiga hålrummen har minskat betydligt och markens organismer har påverkats. Man brukar säga att jorden fått sämre struktur genom markpackningen. Det påverkar vattenförhållandena i marken och gör det svårare för växters rötter att ta sig fram.</a:t>
            </a:r>
          </a:p>
        </p:txBody>
      </p:sp>
      <p:pic>
        <p:nvPicPr>
          <p:cNvPr id="11" name="Gráfico 10">
            <a:extLst>
              <a:ext uri="{FF2B5EF4-FFF2-40B4-BE49-F238E27FC236}">
                <a16:creationId xmlns:a16="http://schemas.microsoft.com/office/drawing/2014/main" id="{FBE41D07-AB04-AD7B-DED0-E760DD8067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2E68970E-9A90-0C96-55C6-FACB9B498E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7F0B5C8-37D1-206B-772C-210716A26D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D0464CE4-0479-1E81-BB41-7A135107AF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textruta 2">
            <a:extLst>
              <a:ext uri="{FF2B5EF4-FFF2-40B4-BE49-F238E27FC236}">
                <a16:creationId xmlns:a16="http://schemas.microsoft.com/office/drawing/2014/main" id="{EB206074-554E-96E4-C343-F64A31AB3A54}"/>
              </a:ext>
            </a:extLst>
          </p:cNvPr>
          <p:cNvSpPr txBox="1"/>
          <p:nvPr/>
        </p:nvSpPr>
        <p:spPr>
          <a:xfrm>
            <a:off x="569743" y="6271703"/>
            <a:ext cx="6096000" cy="369460"/>
          </a:xfrm>
          <a:prstGeom prst="rect">
            <a:avLst/>
          </a:prstGeom>
          <a:noFill/>
        </p:spPr>
        <p:txBody>
          <a:bodyPr wrap="square">
            <a:spAutoFit/>
          </a:bodyPr>
          <a:lstStyle/>
          <a:p>
            <a:r>
              <a:rPr lang="sv-SE" sz="1801" dirty="0"/>
              <a:t>Källa: Naturskyddsföreningen</a:t>
            </a:r>
          </a:p>
        </p:txBody>
      </p:sp>
      <p:pic>
        <p:nvPicPr>
          <p:cNvPr id="5" name="Bildobjekt 4" descr="En bild som visar text, skärmbild, mat&#10;&#10;AI-genererat innehåll kan vara felaktigt.">
            <a:extLst>
              <a:ext uri="{FF2B5EF4-FFF2-40B4-BE49-F238E27FC236}">
                <a16:creationId xmlns:a16="http://schemas.microsoft.com/office/drawing/2014/main" id="{423128D9-D367-AE52-DF88-7446B0ED6157}"/>
              </a:ext>
            </a:extLst>
          </p:cNvPr>
          <p:cNvPicPr>
            <a:picLocks noChangeAspect="1"/>
          </p:cNvPicPr>
          <p:nvPr/>
        </p:nvPicPr>
        <p:blipFill>
          <a:blip r:embed="rId11">
            <a:extLst>
              <a:ext uri="{28A0092B-C50C-407E-A947-70E740481C1C}">
                <a14:useLocalDpi xmlns:a14="http://schemas.microsoft.com/office/drawing/2010/main" val="0"/>
              </a:ext>
            </a:extLst>
          </a:blip>
          <a:srcRect r="30793"/>
          <a:stretch>
            <a:fillRect/>
          </a:stretch>
        </p:blipFill>
        <p:spPr>
          <a:xfrm>
            <a:off x="8105304" y="285751"/>
            <a:ext cx="3858476" cy="6286500"/>
          </a:xfrm>
          <a:prstGeom prst="rect">
            <a:avLst/>
          </a:prstGeom>
        </p:spPr>
      </p:pic>
      <p:sp>
        <p:nvSpPr>
          <p:cNvPr id="7" name="textruta 6">
            <a:extLst>
              <a:ext uri="{FF2B5EF4-FFF2-40B4-BE49-F238E27FC236}">
                <a16:creationId xmlns:a16="http://schemas.microsoft.com/office/drawing/2014/main" id="{5ED45480-FE19-5CDB-89A9-B58B982FA88F}"/>
              </a:ext>
            </a:extLst>
          </p:cNvPr>
          <p:cNvSpPr txBox="1"/>
          <p:nvPr/>
        </p:nvSpPr>
        <p:spPr>
          <a:xfrm>
            <a:off x="8157637" y="6572251"/>
            <a:ext cx="6096000" cy="276999"/>
          </a:xfrm>
          <a:prstGeom prst="rect">
            <a:avLst/>
          </a:prstGeom>
          <a:noFill/>
        </p:spPr>
        <p:txBody>
          <a:bodyPr wrap="square">
            <a:spAutoFit/>
          </a:bodyPr>
          <a:lstStyle/>
          <a:p>
            <a:r>
              <a:rPr lang="sv-SE" sz="1200" dirty="0"/>
              <a:t>Illustration: Lotta W Tomasson/Vetenskap &amp; Allmänhet</a:t>
            </a:r>
          </a:p>
        </p:txBody>
      </p:sp>
    </p:spTree>
    <p:extLst>
      <p:ext uri="{BB962C8B-B14F-4D97-AF65-F5344CB8AC3E}">
        <p14:creationId xmlns:p14="http://schemas.microsoft.com/office/powerpoint/2010/main" val="2747267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94478-5CB1-7978-BB13-69D8650855A5}"/>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622A31D2-6475-3975-762E-FAD9F94CC6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0B96EEF-82C0-C46B-6B2D-D725BFFE86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DEFE2078-8C35-68D3-4BD3-7915AD0267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A02ABB51-FD99-1A9C-5DD5-0E4EF0EA05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4" name="Bildobjekt 3" descr="En bild som visar text, cirkel, diagram, skärmbild&#10;&#10;AI-genererat innehåll kan vara felaktigt.">
            <a:extLst>
              <a:ext uri="{FF2B5EF4-FFF2-40B4-BE49-F238E27FC236}">
                <a16:creationId xmlns:a16="http://schemas.microsoft.com/office/drawing/2014/main" id="{E72CDC3F-CCB7-4A0B-96AA-B6FC840BAAE3}"/>
              </a:ext>
            </a:extLst>
          </p:cNvPr>
          <p:cNvPicPr>
            <a:picLocks noChangeAspect="1"/>
          </p:cNvPicPr>
          <p:nvPr/>
        </p:nvPicPr>
        <p:blipFill>
          <a:blip r:embed="rId11">
            <a:extLst>
              <a:ext uri="{28A0092B-C50C-407E-A947-70E740481C1C}">
                <a14:useLocalDpi xmlns:a14="http://schemas.microsoft.com/office/drawing/2010/main" val="0"/>
              </a:ext>
            </a:extLst>
          </a:blip>
          <a:srcRect t="-1607" b="6548"/>
          <a:stretch>
            <a:fillRect/>
          </a:stretch>
        </p:blipFill>
        <p:spPr>
          <a:xfrm>
            <a:off x="1127798" y="2092847"/>
            <a:ext cx="10051595" cy="4329627"/>
          </a:xfrm>
          <a:prstGeom prst="rect">
            <a:avLst/>
          </a:prstGeom>
        </p:spPr>
      </p:pic>
      <p:sp>
        <p:nvSpPr>
          <p:cNvPr id="7" name="textruta 6">
            <a:extLst>
              <a:ext uri="{FF2B5EF4-FFF2-40B4-BE49-F238E27FC236}">
                <a16:creationId xmlns:a16="http://schemas.microsoft.com/office/drawing/2014/main" id="{16F34624-8FF3-72CE-8CE8-00666365AB49}"/>
              </a:ext>
            </a:extLst>
          </p:cNvPr>
          <p:cNvSpPr txBox="1"/>
          <p:nvPr/>
        </p:nvSpPr>
        <p:spPr>
          <a:xfrm>
            <a:off x="865991" y="551180"/>
            <a:ext cx="10460020" cy="1631216"/>
          </a:xfrm>
          <a:prstGeom prst="rect">
            <a:avLst/>
          </a:prstGeom>
          <a:noFill/>
        </p:spPr>
        <p:txBody>
          <a:bodyPr wrap="square">
            <a:spAutoFit/>
          </a:bodyPr>
          <a:lstStyle/>
          <a:p>
            <a:r>
              <a:rPr lang="sv-SE" sz="2000" dirty="0">
                <a:latin typeface="Poppins" pitchFamily="2" charset="77"/>
                <a:cs typeface="Poppins" pitchFamily="2" charset="77"/>
              </a:rPr>
              <a:t>Det som tar mest plats i jorden är mineralpartiklar </a:t>
            </a:r>
            <a:br>
              <a:rPr lang="sv-SE" sz="2000" dirty="0">
                <a:latin typeface="Poppins" pitchFamily="2" charset="77"/>
                <a:cs typeface="Poppins" pitchFamily="2" charset="77"/>
              </a:rPr>
            </a:br>
            <a:r>
              <a:rPr lang="sv-SE" sz="2000" dirty="0">
                <a:latin typeface="Poppins" pitchFamily="2" charset="77"/>
                <a:cs typeface="Poppins" pitchFamily="2" charset="77"/>
              </a:rPr>
              <a:t>(pyttesmå stenar som knappt syns) och de hålrum som finns däremellan. </a:t>
            </a:r>
          </a:p>
          <a:p>
            <a:endParaRPr lang="sv-SE" sz="2000" dirty="0">
              <a:latin typeface="Poppins" pitchFamily="2" charset="77"/>
              <a:cs typeface="Poppins" pitchFamily="2" charset="77"/>
            </a:endParaRPr>
          </a:p>
          <a:p>
            <a:r>
              <a:rPr lang="sv-SE" sz="2000" dirty="0">
                <a:latin typeface="Poppins" pitchFamily="2" charset="77"/>
                <a:cs typeface="Poppins" pitchFamily="2" charset="77"/>
              </a:rPr>
              <a:t>Hålrummen är fyllda med vatten och gaser som till exempel koldioxid och syre.</a:t>
            </a:r>
          </a:p>
          <a:p>
            <a:endParaRPr lang="sv-SE" sz="2000" dirty="0">
              <a:latin typeface="Poppins" pitchFamily="2" charset="77"/>
              <a:cs typeface="Poppins" pitchFamily="2" charset="77"/>
            </a:endParaRPr>
          </a:p>
        </p:txBody>
      </p:sp>
      <p:sp>
        <p:nvSpPr>
          <p:cNvPr id="10" name="textruta 9">
            <a:extLst>
              <a:ext uri="{FF2B5EF4-FFF2-40B4-BE49-F238E27FC236}">
                <a16:creationId xmlns:a16="http://schemas.microsoft.com/office/drawing/2014/main" id="{F392CB0D-C0D4-A858-33D8-C391D4B5372E}"/>
              </a:ext>
            </a:extLst>
          </p:cNvPr>
          <p:cNvSpPr txBox="1"/>
          <p:nvPr/>
        </p:nvSpPr>
        <p:spPr>
          <a:xfrm>
            <a:off x="8157637" y="6572251"/>
            <a:ext cx="6096000" cy="276999"/>
          </a:xfrm>
          <a:prstGeom prst="rect">
            <a:avLst/>
          </a:prstGeom>
          <a:noFill/>
        </p:spPr>
        <p:txBody>
          <a:bodyPr wrap="square">
            <a:spAutoFit/>
          </a:bodyPr>
          <a:lstStyle/>
          <a:p>
            <a:r>
              <a:rPr lang="sv-SE" sz="1200" dirty="0"/>
              <a:t>Illustration: Lotta W Tomasson/Vetenskap &amp; Allmänhet</a:t>
            </a:r>
          </a:p>
        </p:txBody>
      </p:sp>
    </p:spTree>
    <p:extLst>
      <p:ext uri="{BB962C8B-B14F-4D97-AF65-F5344CB8AC3E}">
        <p14:creationId xmlns:p14="http://schemas.microsoft.com/office/powerpoint/2010/main" val="1205617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CFF82-9A5C-75E2-D595-B514F3433799}"/>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16D6CFB4-B29C-FB35-4C96-31EB9CEB9909}"/>
              </a:ext>
            </a:extLst>
          </p:cNvPr>
          <p:cNvSpPr txBox="1"/>
          <p:nvPr/>
        </p:nvSpPr>
        <p:spPr>
          <a:xfrm>
            <a:off x="663793" y="643034"/>
            <a:ext cx="10515599" cy="420884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Jordens densitet påverkar alltså</a:t>
            </a:r>
          </a:p>
          <a:p>
            <a:pPr marL="0" indent="0">
              <a:buNone/>
            </a:pPr>
            <a:endParaRPr lang="sv-SE" sz="2000" dirty="0">
              <a:solidFill>
                <a:schemeClr val="tx1"/>
              </a:solidFill>
            </a:endParaRPr>
          </a:p>
          <a:p>
            <a:pPr>
              <a:buFont typeface="Arial" panose="020B0604020202020204" pitchFamily="34" charset="0"/>
              <a:buChar char="•"/>
            </a:pPr>
            <a:r>
              <a:rPr lang="sv-SE" sz="2000" dirty="0">
                <a:solidFill>
                  <a:schemeClr val="tx1"/>
                </a:solidFill>
              </a:rPr>
              <a:t>vattencirkulationen</a:t>
            </a:r>
          </a:p>
          <a:p>
            <a:pPr>
              <a:buFont typeface="Arial" panose="020B0604020202020204" pitchFamily="34" charset="0"/>
              <a:buChar char="•"/>
            </a:pPr>
            <a:r>
              <a:rPr lang="sv-SE" sz="2000" dirty="0">
                <a:solidFill>
                  <a:schemeClr val="tx1"/>
                </a:solidFill>
              </a:rPr>
              <a:t>luftcirkulationen </a:t>
            </a:r>
          </a:p>
          <a:p>
            <a:pPr>
              <a:buFont typeface="Arial" panose="020B0604020202020204" pitchFamily="34" charset="0"/>
              <a:buChar char="•"/>
            </a:pPr>
            <a:r>
              <a:rPr lang="sv-SE" sz="2000" dirty="0">
                <a:solidFill>
                  <a:schemeClr val="tx1"/>
                </a:solidFill>
              </a:rPr>
              <a:t>rötternas tillväxt. </a:t>
            </a:r>
          </a:p>
          <a:p>
            <a:pPr marL="0" indent="0">
              <a:buNone/>
            </a:pPr>
            <a:endParaRPr lang="sv-SE" sz="2000" dirty="0">
              <a:solidFill>
                <a:schemeClr val="tx1"/>
              </a:solidFill>
            </a:endParaRPr>
          </a:p>
          <a:p>
            <a:pPr marL="0" indent="0">
              <a:buNone/>
            </a:pPr>
            <a:r>
              <a:rPr lang="sv-SE" sz="2000" dirty="0">
                <a:solidFill>
                  <a:schemeClr val="tx1"/>
                </a:solidFill>
              </a:rPr>
              <a:t>Densiteten påverkar även jordens förmåga </a:t>
            </a:r>
          </a:p>
          <a:p>
            <a:pPr marL="0" indent="0">
              <a:buNone/>
            </a:pPr>
            <a:r>
              <a:rPr lang="sv-SE" sz="2000" dirty="0">
                <a:solidFill>
                  <a:schemeClr val="tx1"/>
                </a:solidFill>
              </a:rPr>
              <a:t>att stötta växter och byggnader.</a:t>
            </a:r>
          </a:p>
          <a:p>
            <a:pPr marL="0" indent="0">
              <a:buNone/>
            </a:pPr>
            <a:endParaRPr lang="sv-SE" sz="2000" b="1" dirty="0">
              <a:solidFill>
                <a:schemeClr val="tx1"/>
              </a:solidFill>
            </a:endParaRPr>
          </a:p>
        </p:txBody>
      </p:sp>
      <p:pic>
        <p:nvPicPr>
          <p:cNvPr id="11" name="Gráfico 10">
            <a:extLst>
              <a:ext uri="{FF2B5EF4-FFF2-40B4-BE49-F238E27FC236}">
                <a16:creationId xmlns:a16="http://schemas.microsoft.com/office/drawing/2014/main" id="{F61FD208-7F68-0150-46BA-0A27E63506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AA001FE1-307C-E5E1-F24C-5898FFF15B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C8EE8EA9-5E0A-79AC-B306-0A8E2E85DD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4992428-DE89-E203-5E66-0AF24957DE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140937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772DC-43D6-E574-0327-805A45C523EB}"/>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2F7D7F00-7CAD-9389-D529-C74D9F7E5D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98240D12-352D-5A97-569D-7882135C94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B6613196-BB0E-7954-4049-ED21DE0DB1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011BBDFA-4BFF-AFC1-EC8E-07FCFDA8CD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2" name="Onlinemedia 1" descr="Soil Bulk Density">
            <a:hlinkClick r:id="" action="ppaction://media"/>
            <a:extLst>
              <a:ext uri="{FF2B5EF4-FFF2-40B4-BE49-F238E27FC236}">
                <a16:creationId xmlns:a16="http://schemas.microsoft.com/office/drawing/2014/main" id="{2345E33C-734F-F88E-5E69-E17E78849C99}"/>
              </a:ext>
            </a:extLst>
          </p:cNvPr>
          <p:cNvPicPr>
            <a:picLocks noRot="1" noChangeAspect="1"/>
          </p:cNvPicPr>
          <p:nvPr>
            <a:videoFile r:link="rId1"/>
          </p:nvPr>
        </p:nvPicPr>
        <p:blipFill>
          <a:blip r:embed="rId11"/>
          <a:stretch>
            <a:fillRect/>
          </a:stretch>
        </p:blipFill>
        <p:spPr>
          <a:xfrm>
            <a:off x="694063" y="276722"/>
            <a:ext cx="9199084" cy="5197482"/>
          </a:xfrm>
          <a:prstGeom prst="rect">
            <a:avLst/>
          </a:prstGeom>
        </p:spPr>
      </p:pic>
      <p:sp>
        <p:nvSpPr>
          <p:cNvPr id="4" name="textruta 3">
            <a:extLst>
              <a:ext uri="{FF2B5EF4-FFF2-40B4-BE49-F238E27FC236}">
                <a16:creationId xmlns:a16="http://schemas.microsoft.com/office/drawing/2014/main" id="{5AEC0CF6-9B4B-C088-FA79-8B7352D0B6C2}"/>
              </a:ext>
            </a:extLst>
          </p:cNvPr>
          <p:cNvSpPr txBox="1"/>
          <p:nvPr/>
        </p:nvSpPr>
        <p:spPr>
          <a:xfrm>
            <a:off x="526056" y="6045374"/>
            <a:ext cx="6097836" cy="369460"/>
          </a:xfrm>
          <a:prstGeom prst="rect">
            <a:avLst/>
          </a:prstGeom>
          <a:noFill/>
        </p:spPr>
        <p:txBody>
          <a:bodyPr wrap="square">
            <a:spAutoFit/>
          </a:bodyPr>
          <a:lstStyle/>
          <a:p>
            <a:r>
              <a:rPr lang="sv-SE" sz="1801" dirty="0" err="1"/>
              <a:t>https</a:t>
            </a:r>
            <a:r>
              <a:rPr lang="sv-SE" sz="1801" dirty="0"/>
              <a:t>://</a:t>
            </a:r>
            <a:r>
              <a:rPr lang="sv-SE" sz="1801" dirty="0" err="1"/>
              <a:t>www.youtube.com</a:t>
            </a:r>
            <a:r>
              <a:rPr lang="sv-SE" sz="1801" dirty="0"/>
              <a:t>/</a:t>
            </a:r>
            <a:r>
              <a:rPr lang="sv-SE" sz="1801" dirty="0" err="1"/>
              <a:t>watch?v</a:t>
            </a:r>
            <a:r>
              <a:rPr lang="sv-SE" sz="1801" dirty="0"/>
              <a:t>=N_K5SxNKads</a:t>
            </a:r>
          </a:p>
        </p:txBody>
      </p:sp>
    </p:spTree>
    <p:extLst>
      <p:ext uri="{BB962C8B-B14F-4D97-AF65-F5344CB8AC3E}">
        <p14:creationId xmlns:p14="http://schemas.microsoft.com/office/powerpoint/2010/main" val="127899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772DC-43D6-E574-0327-805A45C523EB}"/>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2F7D7F00-7CAD-9389-D529-C74D9F7E5D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98240D12-352D-5A97-569D-7882135C94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B6613196-BB0E-7954-4049-ED21DE0DB1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011BBDFA-4BFF-AFC1-EC8E-07FCFDA8CD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4" name="textruta 3">
            <a:extLst>
              <a:ext uri="{FF2B5EF4-FFF2-40B4-BE49-F238E27FC236}">
                <a16:creationId xmlns:a16="http://schemas.microsoft.com/office/drawing/2014/main" id="{5AEC0CF6-9B4B-C088-FA79-8B7352D0B6C2}"/>
              </a:ext>
            </a:extLst>
          </p:cNvPr>
          <p:cNvSpPr txBox="1"/>
          <p:nvPr/>
        </p:nvSpPr>
        <p:spPr>
          <a:xfrm>
            <a:off x="526056" y="6045374"/>
            <a:ext cx="6097836" cy="369460"/>
          </a:xfrm>
          <a:prstGeom prst="rect">
            <a:avLst/>
          </a:prstGeom>
          <a:noFill/>
        </p:spPr>
        <p:txBody>
          <a:bodyPr wrap="square">
            <a:spAutoFit/>
          </a:bodyPr>
          <a:lstStyle/>
          <a:p>
            <a:r>
              <a:rPr lang="sv-SE" sz="1801" dirty="0" err="1"/>
              <a:t>https</a:t>
            </a:r>
            <a:r>
              <a:rPr lang="sv-SE" sz="1801" dirty="0"/>
              <a:t>://</a:t>
            </a:r>
            <a:r>
              <a:rPr lang="sv-SE" sz="1801" dirty="0" err="1"/>
              <a:t>www.youtube.com</a:t>
            </a:r>
            <a:r>
              <a:rPr lang="sv-SE" sz="1801" dirty="0"/>
              <a:t>/</a:t>
            </a:r>
            <a:r>
              <a:rPr lang="sv-SE" sz="1801" dirty="0" err="1"/>
              <a:t>watch?v</a:t>
            </a:r>
            <a:r>
              <a:rPr lang="sv-SE" sz="1801" dirty="0"/>
              <a:t>=I6hLw-sPhas</a:t>
            </a:r>
          </a:p>
        </p:txBody>
      </p:sp>
      <p:pic>
        <p:nvPicPr>
          <p:cNvPr id="6" name="Onlinemedia 5" descr="The importance of soil structure for crop production">
            <a:hlinkClick r:id="" action="ppaction://media"/>
            <a:extLst>
              <a:ext uri="{FF2B5EF4-FFF2-40B4-BE49-F238E27FC236}">
                <a16:creationId xmlns:a16="http://schemas.microsoft.com/office/drawing/2014/main" id="{1401C180-00F0-BDD3-6AA7-013426E345DB}"/>
              </a:ext>
            </a:extLst>
          </p:cNvPr>
          <p:cNvPicPr>
            <a:picLocks noRot="1" noChangeAspect="1"/>
          </p:cNvPicPr>
          <p:nvPr>
            <a:videoFile r:link="rId1"/>
          </p:nvPr>
        </p:nvPicPr>
        <p:blipFill>
          <a:blip r:embed="rId11"/>
          <a:stretch>
            <a:fillRect/>
          </a:stretch>
        </p:blipFill>
        <p:spPr>
          <a:xfrm>
            <a:off x="526055" y="838583"/>
            <a:ext cx="8460342" cy="4780094"/>
          </a:xfrm>
          <a:prstGeom prst="rect">
            <a:avLst/>
          </a:prstGeom>
        </p:spPr>
      </p:pic>
    </p:spTree>
    <p:extLst>
      <p:ext uri="{BB962C8B-B14F-4D97-AF65-F5344CB8AC3E}">
        <p14:creationId xmlns:p14="http://schemas.microsoft.com/office/powerpoint/2010/main" val="381192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15989-4C3A-EAD9-FDE9-91838724E9E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EC9720E-C7B4-0FB7-97B3-945E5D052344}"/>
              </a:ext>
            </a:extLst>
          </p:cNvPr>
          <p:cNvSpPr txBox="1"/>
          <p:nvPr/>
        </p:nvSpPr>
        <p:spPr>
          <a:xfrm>
            <a:off x="597312" y="809498"/>
            <a:ext cx="7613038"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Block 2 (15 min) </a:t>
            </a:r>
            <a:r>
              <a:rPr lang="sv-SE" sz="4400" dirty="0">
                <a:latin typeface="Bebas Neue Regular" panose="020B0606020202050201" pitchFamily="34" charset="0"/>
              </a:rPr>
              <a:t>Mät densiteten</a:t>
            </a:r>
          </a:p>
        </p:txBody>
      </p:sp>
      <p:sp>
        <p:nvSpPr>
          <p:cNvPr id="9" name="CuadroTexto 8">
            <a:extLst>
              <a:ext uri="{FF2B5EF4-FFF2-40B4-BE49-F238E27FC236}">
                <a16:creationId xmlns:a16="http://schemas.microsoft.com/office/drawing/2014/main" id="{1CFBBD4D-A50D-6B04-81F6-E4E8FA94B71C}"/>
              </a:ext>
            </a:extLst>
          </p:cNvPr>
          <p:cNvSpPr txBox="1"/>
          <p:nvPr/>
        </p:nvSpPr>
        <p:spPr>
          <a:xfrm>
            <a:off x="597313" y="1678620"/>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b="1" dirty="0">
                <a:solidFill>
                  <a:schemeClr val="tx1"/>
                </a:solidFill>
              </a:rPr>
              <a:t>densitet = massa/volym </a:t>
            </a:r>
          </a:p>
          <a:p>
            <a:pPr marL="0" indent="0">
              <a:buNone/>
            </a:pPr>
            <a:endParaRPr lang="sv-SE" sz="2000" b="1" dirty="0">
              <a:solidFill>
                <a:schemeClr val="tx1"/>
              </a:solidFill>
            </a:endParaRPr>
          </a:p>
          <a:p>
            <a:pPr marL="0" indent="0">
              <a:buNone/>
            </a:pPr>
            <a:r>
              <a:rPr lang="sv-SE" sz="2000" dirty="0">
                <a:solidFill>
                  <a:schemeClr val="tx1"/>
                </a:solidFill>
              </a:rPr>
              <a:t>Mät jordens volym</a:t>
            </a:r>
          </a:p>
          <a:p>
            <a:pPr marL="0" indent="0">
              <a:buNone/>
            </a:pPr>
            <a:endParaRPr lang="sv-SE" sz="2000" dirty="0">
              <a:solidFill>
                <a:schemeClr val="tx1"/>
              </a:solidFill>
            </a:endParaRPr>
          </a:p>
          <a:p>
            <a:pPr marL="0" indent="0">
              <a:buNone/>
            </a:pPr>
            <a:r>
              <a:rPr lang="sv-SE" sz="2000" dirty="0">
                <a:solidFill>
                  <a:schemeClr val="tx1"/>
                </a:solidFill>
              </a:rPr>
              <a:t>Fyll i tabellen du har fått “Mätning av jordens densitet”</a:t>
            </a:r>
          </a:p>
        </p:txBody>
      </p:sp>
      <p:pic>
        <p:nvPicPr>
          <p:cNvPr id="11" name="Gráfico 10">
            <a:extLst>
              <a:ext uri="{FF2B5EF4-FFF2-40B4-BE49-F238E27FC236}">
                <a16:creationId xmlns:a16="http://schemas.microsoft.com/office/drawing/2014/main" id="{48F0A41C-8D15-8960-FA92-53C01C98F2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1B99C226-507A-69B7-F742-2171450014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89842AE9-F3EB-D292-14C6-B9237F4166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2A4EFD79-9433-51AE-FFDD-4C9D9B1507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48904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CCC48-C02B-859D-1EDD-1A10C8CEA3B0}"/>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045ABF79-CE3C-1C12-7109-3B24A89F48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D58C4F7-CE99-783D-3AB0-7B4880A94A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43A0C648-F433-621F-31FC-485D70CA78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5DC49173-CB00-6177-5442-AA9D769DEA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graphicFrame>
        <p:nvGraphicFramePr>
          <p:cNvPr id="2" name="Tabell 1">
            <a:extLst>
              <a:ext uri="{FF2B5EF4-FFF2-40B4-BE49-F238E27FC236}">
                <a16:creationId xmlns:a16="http://schemas.microsoft.com/office/drawing/2014/main" id="{E41455E7-6794-B937-B650-EEAA0201CCC0}"/>
              </a:ext>
            </a:extLst>
          </p:cNvPr>
          <p:cNvGraphicFramePr>
            <a:graphicFrameLocks noGrp="1"/>
          </p:cNvGraphicFramePr>
          <p:nvPr>
            <p:extLst>
              <p:ext uri="{D42A27DB-BD31-4B8C-83A1-F6EECF244321}">
                <p14:modId xmlns:p14="http://schemas.microsoft.com/office/powerpoint/2010/main" val="4133850848"/>
              </p:ext>
            </p:extLst>
          </p:nvPr>
        </p:nvGraphicFramePr>
        <p:xfrm>
          <a:off x="643118" y="1412874"/>
          <a:ext cx="10442224" cy="2688168"/>
        </p:xfrm>
        <a:graphic>
          <a:graphicData uri="http://schemas.openxmlformats.org/drawingml/2006/table">
            <a:tbl>
              <a:tblPr firstRow="1" bandRow="1">
                <a:tableStyleId>{5C22544A-7EE6-4342-B048-85BDC9FD1C3A}</a:tableStyleId>
              </a:tblPr>
              <a:tblGrid>
                <a:gridCol w="2610556">
                  <a:extLst>
                    <a:ext uri="{9D8B030D-6E8A-4147-A177-3AD203B41FA5}">
                      <a16:colId xmlns:a16="http://schemas.microsoft.com/office/drawing/2014/main" val="3816150360"/>
                    </a:ext>
                  </a:extLst>
                </a:gridCol>
                <a:gridCol w="2610556">
                  <a:extLst>
                    <a:ext uri="{9D8B030D-6E8A-4147-A177-3AD203B41FA5}">
                      <a16:colId xmlns:a16="http://schemas.microsoft.com/office/drawing/2014/main" val="1177213731"/>
                    </a:ext>
                  </a:extLst>
                </a:gridCol>
                <a:gridCol w="2610556">
                  <a:extLst>
                    <a:ext uri="{9D8B030D-6E8A-4147-A177-3AD203B41FA5}">
                      <a16:colId xmlns:a16="http://schemas.microsoft.com/office/drawing/2014/main" val="566679556"/>
                    </a:ext>
                  </a:extLst>
                </a:gridCol>
                <a:gridCol w="2610556">
                  <a:extLst>
                    <a:ext uri="{9D8B030D-6E8A-4147-A177-3AD203B41FA5}">
                      <a16:colId xmlns:a16="http://schemas.microsoft.com/office/drawing/2014/main" val="4241339385"/>
                    </a:ext>
                  </a:extLst>
                </a:gridCol>
              </a:tblGrid>
              <a:tr h="672042">
                <a:tc>
                  <a:txBody>
                    <a:bodyPr/>
                    <a:lstStyle/>
                    <a:p>
                      <a:endParaRPr lang="sv-SE" sz="1500" dirty="0"/>
                    </a:p>
                  </a:txBody>
                  <a:tcPr marT="45721" marB="45721" anchor="ctr"/>
                </a:tc>
                <a:tc>
                  <a:txBody>
                    <a:bodyPr/>
                    <a:lstStyle/>
                    <a:p>
                      <a:r>
                        <a:rPr lang="sv-SE" sz="1800" b="1" i="0" u="none" strike="noStrike" dirty="0">
                          <a:solidFill>
                            <a:srgbClr val="000000"/>
                          </a:solidFill>
                          <a:effectLst/>
                          <a:latin typeface="Poppins" pitchFamily="2" charset="77"/>
                        </a:rPr>
                        <a:t>Prov 1</a:t>
                      </a:r>
                      <a:endParaRPr lang="sv-SE" sz="1500" dirty="0"/>
                    </a:p>
                  </a:txBody>
                  <a:tcPr marT="45721" marB="45721" anchor="ctr"/>
                </a:tc>
                <a:tc>
                  <a:txBody>
                    <a:bodyPr/>
                    <a:lstStyle/>
                    <a:p>
                      <a:r>
                        <a:rPr lang="sv-SE" sz="1800" b="1" i="0" u="none" strike="noStrike" dirty="0">
                          <a:solidFill>
                            <a:srgbClr val="000000"/>
                          </a:solidFill>
                          <a:effectLst/>
                          <a:latin typeface="Poppins" pitchFamily="2" charset="77"/>
                        </a:rPr>
                        <a:t>Prov 2</a:t>
                      </a:r>
                      <a:endParaRPr lang="sv-SE" sz="1500" dirty="0"/>
                    </a:p>
                  </a:txBody>
                  <a:tcPr marT="45721" marB="45721" anchor="ctr"/>
                </a:tc>
                <a:tc>
                  <a:txBody>
                    <a:bodyPr/>
                    <a:lstStyle/>
                    <a:p>
                      <a:r>
                        <a:rPr lang="sv-SE" sz="1800" b="1" i="0" u="none" strike="noStrike" dirty="0">
                          <a:solidFill>
                            <a:srgbClr val="000000"/>
                          </a:solidFill>
                          <a:effectLst/>
                          <a:latin typeface="Poppins" pitchFamily="2" charset="77"/>
                        </a:rPr>
                        <a:t>Prov 3</a:t>
                      </a:r>
                      <a:endParaRPr lang="sv-SE" sz="1500" dirty="0"/>
                    </a:p>
                  </a:txBody>
                  <a:tcPr marT="45721" marB="45721" anchor="ctr"/>
                </a:tc>
                <a:extLst>
                  <a:ext uri="{0D108BD9-81ED-4DB2-BD59-A6C34878D82A}">
                    <a16:rowId xmlns:a16="http://schemas.microsoft.com/office/drawing/2014/main" val="2137912115"/>
                  </a:ext>
                </a:extLst>
              </a:tr>
              <a:tr h="672042">
                <a:tc>
                  <a:txBody>
                    <a:bodyPr/>
                    <a:lstStyle/>
                    <a:p>
                      <a:pPr rtl="0" fontAlgn="t">
                        <a:buNone/>
                      </a:pPr>
                      <a:r>
                        <a:rPr lang="sv-SE" sz="1800" b="1" i="0" u="none" strike="noStrike" dirty="0">
                          <a:solidFill>
                            <a:srgbClr val="000000"/>
                          </a:solidFill>
                          <a:effectLst/>
                          <a:latin typeface="Poppins" pitchFamily="2" charset="77"/>
                        </a:rPr>
                        <a:t>Massa (g)</a:t>
                      </a:r>
                      <a:endParaRPr lang="sv-SE" sz="1800" dirty="0">
                        <a:effectLst/>
                      </a:endParaRPr>
                    </a:p>
                  </a:txBody>
                  <a:tcPr marL="63500" marR="63500" marT="63500" marB="63500" anchor="ctr"/>
                </a:tc>
                <a:tc>
                  <a:txBody>
                    <a:bodyPr/>
                    <a:lstStyle/>
                    <a:p>
                      <a:endParaRPr lang="sv-SE" sz="1500" dirty="0"/>
                    </a:p>
                  </a:txBody>
                  <a:tcPr marT="45721" marB="45721" anchor="ctr"/>
                </a:tc>
                <a:tc>
                  <a:txBody>
                    <a:bodyPr/>
                    <a:lstStyle/>
                    <a:p>
                      <a:endParaRPr lang="sv-SE" sz="1500" dirty="0"/>
                    </a:p>
                  </a:txBody>
                  <a:tcPr marT="45721" marB="45721" anchor="ctr"/>
                </a:tc>
                <a:tc>
                  <a:txBody>
                    <a:bodyPr/>
                    <a:lstStyle/>
                    <a:p>
                      <a:endParaRPr lang="sv-SE" sz="1500" dirty="0"/>
                    </a:p>
                  </a:txBody>
                  <a:tcPr marT="45721" marB="45721" anchor="ctr"/>
                </a:tc>
                <a:extLst>
                  <a:ext uri="{0D108BD9-81ED-4DB2-BD59-A6C34878D82A}">
                    <a16:rowId xmlns:a16="http://schemas.microsoft.com/office/drawing/2014/main" val="1683819368"/>
                  </a:ext>
                </a:extLst>
              </a:tr>
              <a:tr h="672042">
                <a:tc>
                  <a:txBody>
                    <a:bodyPr/>
                    <a:lstStyle/>
                    <a:p>
                      <a:pPr rtl="0" fontAlgn="t">
                        <a:buNone/>
                      </a:pPr>
                      <a:r>
                        <a:rPr lang="sv-SE" sz="1800" b="1" i="0" u="none" strike="noStrike" dirty="0">
                          <a:solidFill>
                            <a:srgbClr val="000000"/>
                          </a:solidFill>
                          <a:effectLst/>
                          <a:latin typeface="Poppins" pitchFamily="2" charset="77"/>
                        </a:rPr>
                        <a:t>Volym (ml = cm</a:t>
                      </a:r>
                      <a:r>
                        <a:rPr lang="sv-SE" sz="1800" b="1" i="0" u="none" strike="noStrike" baseline="30000" dirty="0">
                          <a:solidFill>
                            <a:srgbClr val="000000"/>
                          </a:solidFill>
                          <a:effectLst/>
                          <a:latin typeface="Poppins" pitchFamily="2" charset="77"/>
                        </a:rPr>
                        <a:t>3</a:t>
                      </a:r>
                      <a:r>
                        <a:rPr lang="sv-SE" sz="1800" b="1" i="0" u="none" strike="noStrike" baseline="0" dirty="0">
                          <a:solidFill>
                            <a:srgbClr val="000000"/>
                          </a:solidFill>
                          <a:effectLst/>
                          <a:latin typeface="Poppins" pitchFamily="2" charset="77"/>
                        </a:rPr>
                        <a:t>)</a:t>
                      </a:r>
                      <a:endParaRPr lang="sv-SE" sz="1800" dirty="0">
                        <a:effectLst/>
                      </a:endParaRPr>
                    </a:p>
                  </a:txBody>
                  <a:tcPr marL="63500" marR="63500" marT="63500" marB="63500" anchor="ctr"/>
                </a:tc>
                <a:tc>
                  <a:txBody>
                    <a:bodyPr/>
                    <a:lstStyle/>
                    <a:p>
                      <a:endParaRPr lang="sv-SE" sz="1500" dirty="0"/>
                    </a:p>
                  </a:txBody>
                  <a:tcPr marT="45721" marB="45721" anchor="ctr"/>
                </a:tc>
                <a:tc>
                  <a:txBody>
                    <a:bodyPr/>
                    <a:lstStyle/>
                    <a:p>
                      <a:endParaRPr lang="sv-SE" sz="1500" dirty="0"/>
                    </a:p>
                  </a:txBody>
                  <a:tcPr marT="45721" marB="45721" anchor="ctr"/>
                </a:tc>
                <a:tc>
                  <a:txBody>
                    <a:bodyPr/>
                    <a:lstStyle/>
                    <a:p>
                      <a:endParaRPr lang="sv-SE" sz="1500" dirty="0"/>
                    </a:p>
                  </a:txBody>
                  <a:tcPr marT="45721" marB="45721" anchor="ctr"/>
                </a:tc>
                <a:extLst>
                  <a:ext uri="{0D108BD9-81ED-4DB2-BD59-A6C34878D82A}">
                    <a16:rowId xmlns:a16="http://schemas.microsoft.com/office/drawing/2014/main" val="3156299962"/>
                  </a:ext>
                </a:extLst>
              </a:tr>
              <a:tr h="672042">
                <a:tc>
                  <a:txBody>
                    <a:bodyPr/>
                    <a:lstStyle/>
                    <a:p>
                      <a:pPr rtl="0" fontAlgn="t">
                        <a:buNone/>
                      </a:pPr>
                      <a:r>
                        <a:rPr lang="sv-SE" sz="1800" b="1" i="0" u="none" strike="noStrike" dirty="0">
                          <a:solidFill>
                            <a:srgbClr val="000000"/>
                          </a:solidFill>
                          <a:effectLst/>
                          <a:latin typeface="Poppins" pitchFamily="2" charset="77"/>
                        </a:rPr>
                        <a:t>Densitet (g/cm</a:t>
                      </a:r>
                      <a:r>
                        <a:rPr lang="sv-SE" sz="1800" b="1" i="0" u="none" strike="noStrike" baseline="30000" dirty="0">
                          <a:solidFill>
                            <a:srgbClr val="000000"/>
                          </a:solidFill>
                          <a:effectLst/>
                          <a:latin typeface="Poppins" pitchFamily="2" charset="77"/>
                        </a:rPr>
                        <a:t>3</a:t>
                      </a:r>
                      <a:r>
                        <a:rPr lang="sv-SE" sz="1800" b="1" i="0" u="none" strike="noStrike" baseline="0" dirty="0">
                          <a:solidFill>
                            <a:srgbClr val="000000"/>
                          </a:solidFill>
                          <a:effectLst/>
                          <a:latin typeface="Poppins" pitchFamily="2" charset="77"/>
                        </a:rPr>
                        <a:t>)</a:t>
                      </a:r>
                      <a:endParaRPr lang="sv-SE" sz="1800" dirty="0">
                        <a:effectLst/>
                      </a:endParaRPr>
                    </a:p>
                  </a:txBody>
                  <a:tcPr marL="63500" marR="63500" marT="63500" marB="63500" anchor="ctr"/>
                </a:tc>
                <a:tc>
                  <a:txBody>
                    <a:bodyPr/>
                    <a:lstStyle/>
                    <a:p>
                      <a:endParaRPr lang="sv-SE" sz="1500" dirty="0"/>
                    </a:p>
                  </a:txBody>
                  <a:tcPr marT="45721" marB="45721" anchor="ctr"/>
                </a:tc>
                <a:tc>
                  <a:txBody>
                    <a:bodyPr/>
                    <a:lstStyle/>
                    <a:p>
                      <a:endParaRPr lang="sv-SE" sz="1500" dirty="0"/>
                    </a:p>
                  </a:txBody>
                  <a:tcPr marT="45721" marB="45721" anchor="ctr"/>
                </a:tc>
                <a:tc>
                  <a:txBody>
                    <a:bodyPr/>
                    <a:lstStyle/>
                    <a:p>
                      <a:endParaRPr lang="sv-SE" sz="1500" dirty="0"/>
                    </a:p>
                  </a:txBody>
                  <a:tcPr marT="45721" marB="45721" anchor="ctr"/>
                </a:tc>
                <a:extLst>
                  <a:ext uri="{0D108BD9-81ED-4DB2-BD59-A6C34878D82A}">
                    <a16:rowId xmlns:a16="http://schemas.microsoft.com/office/drawing/2014/main" val="3818069707"/>
                  </a:ext>
                </a:extLst>
              </a:tr>
            </a:tbl>
          </a:graphicData>
        </a:graphic>
      </p:graphicFrame>
    </p:spTree>
    <p:extLst>
      <p:ext uri="{BB962C8B-B14F-4D97-AF65-F5344CB8AC3E}">
        <p14:creationId xmlns:p14="http://schemas.microsoft.com/office/powerpoint/2010/main" val="175723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46ED9BE-1750-C752-B644-896A3ED4867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7F9BBCE6-5563-1E92-D095-39D144D4712B}"/>
              </a:ext>
            </a:extLst>
          </p:cNvPr>
          <p:cNvSpPr txBox="1"/>
          <p:nvPr/>
        </p:nvSpPr>
        <p:spPr>
          <a:xfrm>
            <a:off x="597311" y="371378"/>
            <a:ext cx="8925511" cy="707886"/>
          </a:xfrm>
          <a:prstGeom prst="rect">
            <a:avLst/>
          </a:prstGeom>
          <a:noFill/>
        </p:spPr>
        <p:txBody>
          <a:bodyPr wrap="square" rtlCol="0">
            <a:spAutoFit/>
          </a:bodyPr>
          <a:lstStyle/>
          <a:p>
            <a:r>
              <a:rPr lang="sv-SE" sz="4000" noProof="1">
                <a:latin typeface="Bebas Neue Regular" panose="020B0606020202050201" pitchFamily="34" charset="0"/>
              </a:rPr>
              <a:t>LEKTIONERNA BIDRAR TILL</a:t>
            </a:r>
          </a:p>
        </p:txBody>
      </p:sp>
      <p:sp>
        <p:nvSpPr>
          <p:cNvPr id="5" name="CuadroTexto 8">
            <a:extLst>
              <a:ext uri="{FF2B5EF4-FFF2-40B4-BE49-F238E27FC236}">
                <a16:creationId xmlns:a16="http://schemas.microsoft.com/office/drawing/2014/main" id="{EEFD581D-2DB7-F41F-95DA-8D16441373B8}"/>
              </a:ext>
            </a:extLst>
          </p:cNvPr>
          <p:cNvSpPr txBox="1"/>
          <p:nvPr/>
        </p:nvSpPr>
        <p:spPr>
          <a:xfrm>
            <a:off x="597311" y="1379709"/>
            <a:ext cx="10515599" cy="4224233"/>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4" indent="-171454">
              <a:buFont typeface="Arial" panose="020B0604020202020204" pitchFamily="34" charset="0"/>
              <a:buChar char="•"/>
            </a:pPr>
            <a:r>
              <a:rPr lang="sv-SE" noProof="1">
                <a:solidFill>
                  <a:schemeClr val="tx1"/>
                </a:solidFill>
              </a:rPr>
              <a:t>Att förstå förhållandet mellan jordhälsa och livsmedelsproduktion.</a:t>
            </a:r>
          </a:p>
          <a:p>
            <a:pPr marL="171454" indent="-171454">
              <a:buFont typeface="Arial" panose="020B0604020202020204" pitchFamily="34" charset="0"/>
              <a:buChar char="•"/>
            </a:pPr>
            <a:r>
              <a:rPr lang="sv-SE" noProof="1">
                <a:solidFill>
                  <a:schemeClr val="tx1"/>
                </a:solidFill>
              </a:rPr>
              <a:t>Utforska metoder för att förbättra jordars kvalitet och hållbarhet.</a:t>
            </a:r>
          </a:p>
          <a:p>
            <a:pPr marL="171454" indent="-171454">
              <a:buFont typeface="Arial" panose="020B0604020202020204" pitchFamily="34" charset="0"/>
              <a:buChar char="•"/>
            </a:pPr>
            <a:r>
              <a:rPr lang="sv-SE" noProof="1">
                <a:solidFill>
                  <a:schemeClr val="tx1"/>
                </a:solidFill>
              </a:rPr>
              <a:t>Lära sig om hur tekniken kan förbättra arbetet med markskötsel.</a:t>
            </a:r>
          </a:p>
          <a:p>
            <a:pPr marL="171454" indent="-171454">
              <a:buFont typeface="Arial" panose="020B0604020202020204" pitchFamily="34" charset="0"/>
              <a:buChar char="•"/>
            </a:pPr>
            <a:r>
              <a:rPr lang="sv-SE" noProof="1">
                <a:solidFill>
                  <a:schemeClr val="tx1"/>
                </a:solidFill>
              </a:rPr>
              <a:t>Lära sig om mikroorganismernas betydelse för jordhälsan.</a:t>
            </a:r>
          </a:p>
          <a:p>
            <a:pPr marL="171454" indent="-171454">
              <a:buFont typeface="Arial" panose="020B0604020202020204" pitchFamily="34" charset="0"/>
              <a:buChar char="•"/>
            </a:pPr>
            <a:r>
              <a:rPr lang="sv-SE" noProof="1">
                <a:solidFill>
                  <a:schemeClr val="tx1"/>
                </a:solidFill>
              </a:rPr>
              <a:t>Identifiera strategier för att förhindra markerosion och förorening.</a:t>
            </a:r>
          </a:p>
          <a:p>
            <a:pPr marL="171454" indent="-171454">
              <a:buFont typeface="Arial" panose="020B0604020202020204" pitchFamily="34" charset="0"/>
              <a:buChar char="•"/>
            </a:pPr>
            <a:r>
              <a:rPr lang="sv-SE" noProof="1">
                <a:solidFill>
                  <a:schemeClr val="tx1"/>
                </a:solidFill>
              </a:rPr>
              <a:t>Uppskatta jordarnas betydelse för ett hållbart jordbruk.</a:t>
            </a:r>
          </a:p>
          <a:p>
            <a:pPr marL="171454" indent="-171454">
              <a:buFont typeface="Arial" panose="020B0604020202020204" pitchFamily="34" charset="0"/>
              <a:buChar char="•"/>
            </a:pPr>
            <a:r>
              <a:rPr lang="sv-SE" noProof="1">
                <a:solidFill>
                  <a:schemeClr val="tx1"/>
                </a:solidFill>
              </a:rPr>
              <a:t>Använda digitala verktyg för att bedöma och övervaka jordens egenskaper.</a:t>
            </a:r>
          </a:p>
          <a:p>
            <a:pPr marL="171454" indent="-171454">
              <a:buFont typeface="Arial" panose="020B0604020202020204" pitchFamily="34" charset="0"/>
              <a:buChar char="•"/>
            </a:pPr>
            <a:r>
              <a:rPr lang="sv-SE" noProof="1">
                <a:solidFill>
                  <a:schemeClr val="tx1"/>
                </a:solidFill>
              </a:rPr>
              <a:t>Uppmuntra till kritiskt tänkande om åtgärder för markvård.</a:t>
            </a:r>
          </a:p>
          <a:p>
            <a:pPr marL="171454" indent="-171454">
              <a:buFont typeface="Arial" panose="020B0604020202020204" pitchFamily="34" charset="0"/>
              <a:buChar char="•"/>
            </a:pPr>
            <a:endParaRPr lang="sv-SE" noProof="1">
              <a:solidFill>
                <a:schemeClr val="tx1"/>
              </a:solidFill>
            </a:endParaRPr>
          </a:p>
          <a:p>
            <a:pPr marL="171454" indent="-171454">
              <a:buFont typeface="Arial" panose="020B0604020202020204" pitchFamily="34" charset="0"/>
              <a:buChar char="•"/>
            </a:pPr>
            <a:r>
              <a:rPr lang="sv-SE" noProof="1">
                <a:solidFill>
                  <a:schemeClr val="tx1"/>
                </a:solidFill>
              </a:rPr>
              <a:t>Att utbilda eleverna i miljömässig hållbarhet överensstämmer till exempel med FNs mål 13: Bekämpa klimatförändringarna, genom att de lär sig att hantera klimatförändringarna och dess effekter. </a:t>
            </a:r>
          </a:p>
          <a:p>
            <a:pPr marL="171454" indent="-171454">
              <a:buFont typeface="Arial" panose="020B0604020202020204" pitchFamily="34" charset="0"/>
              <a:buChar char="•"/>
            </a:pPr>
            <a:endParaRPr lang="sv-SE" noProof="1">
              <a:solidFill>
                <a:schemeClr val="tx1"/>
              </a:solidFill>
            </a:endParaRPr>
          </a:p>
          <a:p>
            <a:pPr marL="171454" indent="-171454">
              <a:buFont typeface="Arial" panose="020B0604020202020204" pitchFamily="34" charset="0"/>
              <a:buChar char="•"/>
            </a:pPr>
            <a:r>
              <a:rPr lang="sv-SE" noProof="1">
                <a:solidFill>
                  <a:schemeClr val="tx1"/>
                </a:solidFill>
              </a:rPr>
              <a:t>Arbetet är också kopplat till mål 15: Ekosystem och biologisk mångfald, som uppmuntrar eleverna att skydda, återställa och hantera jordens ekosystem på ett hållbart sätt.</a:t>
            </a:r>
          </a:p>
          <a:p>
            <a:pPr marL="171454" indent="-171454">
              <a:buFont typeface="Arial" panose="020B0604020202020204" pitchFamily="34" charset="0"/>
              <a:buChar char="•"/>
            </a:pPr>
            <a:endParaRPr lang="sv-SE" noProof="1">
              <a:solidFill>
                <a:schemeClr val="tx1"/>
              </a:solidFill>
            </a:endParaRPr>
          </a:p>
        </p:txBody>
      </p:sp>
    </p:spTree>
    <p:extLst>
      <p:ext uri="{BB962C8B-B14F-4D97-AF65-F5344CB8AC3E}">
        <p14:creationId xmlns:p14="http://schemas.microsoft.com/office/powerpoint/2010/main" val="1587701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B861E-8B69-A830-50AD-64A87D6432B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4C8A43D9-5258-528D-B570-A1BF0C6B0FEC}"/>
              </a:ext>
            </a:extLst>
          </p:cNvPr>
          <p:cNvSpPr txBox="1"/>
          <p:nvPr/>
        </p:nvSpPr>
        <p:spPr>
          <a:xfrm>
            <a:off x="597312" y="809498"/>
            <a:ext cx="7613038"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Block 3 (15 min) </a:t>
            </a:r>
            <a:r>
              <a:rPr lang="sv-SE" sz="4400" dirty="0">
                <a:latin typeface="Bebas Neue Regular" panose="020B0606020202050201" pitchFamily="34" charset="0"/>
              </a:rPr>
              <a:t>Diskussion</a:t>
            </a:r>
          </a:p>
        </p:txBody>
      </p:sp>
      <p:sp>
        <p:nvSpPr>
          <p:cNvPr id="9" name="CuadroTexto 8">
            <a:extLst>
              <a:ext uri="{FF2B5EF4-FFF2-40B4-BE49-F238E27FC236}">
                <a16:creationId xmlns:a16="http://schemas.microsoft.com/office/drawing/2014/main" id="{AE53DB97-1800-D2BE-5BEA-79EBC0B051AA}"/>
              </a:ext>
            </a:extLst>
          </p:cNvPr>
          <p:cNvSpPr txBox="1"/>
          <p:nvPr/>
        </p:nvSpPr>
        <p:spPr>
          <a:xfrm>
            <a:off x="597313" y="1678621"/>
            <a:ext cx="10515599" cy="420884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Hur tror du densiteten påverkar jordens egenskaper?</a:t>
            </a:r>
          </a:p>
          <a:p>
            <a:pPr marL="0" indent="0">
              <a:buNone/>
            </a:pPr>
            <a:endParaRPr lang="sv-SE" sz="2000" dirty="0">
              <a:solidFill>
                <a:schemeClr val="tx1"/>
              </a:solidFill>
            </a:endParaRPr>
          </a:p>
          <a:p>
            <a:pPr marL="0" indent="0">
              <a:buNone/>
            </a:pPr>
            <a:r>
              <a:rPr lang="sv-SE" sz="2000" dirty="0">
                <a:solidFill>
                  <a:schemeClr val="tx1"/>
                </a:solidFill>
              </a:rPr>
              <a:t>Fundera på till exempel: </a:t>
            </a:r>
          </a:p>
          <a:p>
            <a:pPr>
              <a:buFont typeface="Arial" panose="020B0604020202020204" pitchFamily="34" charset="0"/>
              <a:buChar char="•"/>
            </a:pPr>
            <a:r>
              <a:rPr lang="sv-SE" sz="2000" dirty="0">
                <a:solidFill>
                  <a:schemeClr val="tx1"/>
                </a:solidFill>
              </a:rPr>
              <a:t>porositet</a:t>
            </a:r>
          </a:p>
          <a:p>
            <a:pPr>
              <a:buFont typeface="Arial" panose="020B0604020202020204" pitchFamily="34" charset="0"/>
              <a:buChar char="•"/>
            </a:pPr>
            <a:r>
              <a:rPr lang="sv-SE" sz="2000" dirty="0">
                <a:solidFill>
                  <a:schemeClr val="tx1"/>
                </a:solidFill>
              </a:rPr>
              <a:t>vattenhållning </a:t>
            </a:r>
          </a:p>
          <a:p>
            <a:pPr>
              <a:buFont typeface="Arial" panose="020B0604020202020204" pitchFamily="34" charset="0"/>
              <a:buChar char="•"/>
            </a:pPr>
            <a:r>
              <a:rPr lang="sv-SE" sz="2000" dirty="0">
                <a:solidFill>
                  <a:schemeClr val="tx1"/>
                </a:solidFill>
              </a:rPr>
              <a:t>plantornas tillväxt</a:t>
            </a:r>
          </a:p>
          <a:p>
            <a:pPr>
              <a:buFont typeface="Arial" panose="020B0604020202020204" pitchFamily="34" charset="0"/>
              <a:buChar char="•"/>
            </a:pPr>
            <a:endParaRPr lang="sv-SE" sz="2000" dirty="0">
              <a:solidFill>
                <a:schemeClr val="tx1"/>
              </a:solidFill>
            </a:endParaRPr>
          </a:p>
          <a:p>
            <a:pPr marL="0" indent="0">
              <a:buNone/>
            </a:pPr>
            <a:r>
              <a:rPr lang="sv-SE" sz="2000" dirty="0">
                <a:solidFill>
                  <a:schemeClr val="tx1"/>
                </a:solidFill>
              </a:rPr>
              <a:t>Kan ni se något samband mellan hur fröna ni planterat växer i de olika jordtyperna? Verkar jordens densitet påverka tillväxten?</a:t>
            </a:r>
          </a:p>
        </p:txBody>
      </p:sp>
      <p:pic>
        <p:nvPicPr>
          <p:cNvPr id="11" name="Gráfico 10">
            <a:extLst>
              <a:ext uri="{FF2B5EF4-FFF2-40B4-BE49-F238E27FC236}">
                <a16:creationId xmlns:a16="http://schemas.microsoft.com/office/drawing/2014/main" id="{6FB6E49A-78D6-C997-9167-04BDCC329A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89537C1C-1E44-BB55-9DA4-F4EF3ADB32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950BDD17-3217-99A7-F529-06DB79FA88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DA4BEB5-68E9-A8A2-E3C3-337AED0E0C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450202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00">
            <a:alpha val="14000"/>
          </a:srgbClr>
        </a:solidFill>
        <a:effectLst/>
      </p:bgPr>
    </p:bg>
    <p:spTree>
      <p:nvGrpSpPr>
        <p:cNvPr id="1" name="">
          <a:extLst>
            <a:ext uri="{FF2B5EF4-FFF2-40B4-BE49-F238E27FC236}">
              <a16:creationId xmlns:a16="http://schemas.microsoft.com/office/drawing/2014/main" id="{DD12B1A8-DC09-4912-B05B-36813B4C6317}"/>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95F6CD80-2001-3F1E-ABA4-BF2127774ADA}"/>
              </a:ext>
            </a:extLst>
          </p:cNvPr>
          <p:cNvSpPr txBox="1"/>
          <p:nvPr/>
        </p:nvSpPr>
        <p:spPr>
          <a:xfrm>
            <a:off x="943822" y="651872"/>
            <a:ext cx="5293350" cy="1754326"/>
          </a:xfrm>
          <a:prstGeom prst="rect">
            <a:avLst/>
          </a:prstGeom>
          <a:noFill/>
        </p:spPr>
        <p:txBody>
          <a:bodyPr wrap="square" rtlCol="0">
            <a:spAutoFit/>
          </a:bodyPr>
          <a:lstStyle/>
          <a:p>
            <a:r>
              <a:rPr lang="sv-SE" sz="3600" dirty="0">
                <a:latin typeface="Bebas Neue Regular" panose="020B0606020202050201" pitchFamily="34" charset="0"/>
              </a:rPr>
              <a:t>Lektion 4 </a:t>
            </a:r>
            <a:br>
              <a:rPr lang="sv-SE" sz="3600" dirty="0">
                <a:latin typeface="Bebas Neue Regular" panose="020B0606020202050201" pitchFamily="34" charset="0"/>
              </a:rPr>
            </a:br>
            <a:r>
              <a:rPr lang="sv-SE" sz="3600" dirty="0">
                <a:solidFill>
                  <a:srgbClr val="0CB08E"/>
                </a:solidFill>
                <a:latin typeface="Bebas Neue Regular" panose="020B0606020202050201" pitchFamily="34" charset="0"/>
              </a:rPr>
              <a:t>mät </a:t>
            </a:r>
            <a:r>
              <a:rPr lang="sv-SE" sz="3600" dirty="0" err="1">
                <a:solidFill>
                  <a:srgbClr val="0CB08E"/>
                </a:solidFill>
                <a:latin typeface="Bebas Neue Regular" panose="020B0606020202050201" pitchFamily="34" charset="0"/>
              </a:rPr>
              <a:t>jordARNAs</a:t>
            </a:r>
            <a:r>
              <a:rPr lang="sv-SE" sz="3600" dirty="0">
                <a:solidFill>
                  <a:srgbClr val="0CB08E"/>
                </a:solidFill>
                <a:latin typeface="Bebas Neue Regular" panose="020B0606020202050201" pitchFamily="34" charset="0"/>
              </a:rPr>
              <a:t> egenskaper</a:t>
            </a:r>
          </a:p>
          <a:p>
            <a:endParaRPr lang="sv-SE" sz="3600" dirty="0">
              <a:solidFill>
                <a:srgbClr val="0CB08E"/>
              </a:solidFill>
              <a:latin typeface="Bebas Neue Regular" panose="020B0606020202050201" pitchFamily="34" charset="0"/>
            </a:endParaRPr>
          </a:p>
        </p:txBody>
      </p:sp>
      <p:sp>
        <p:nvSpPr>
          <p:cNvPr id="5" name="CuadroTexto 8">
            <a:extLst>
              <a:ext uri="{FF2B5EF4-FFF2-40B4-BE49-F238E27FC236}">
                <a16:creationId xmlns:a16="http://schemas.microsoft.com/office/drawing/2014/main" id="{6C128EB3-249B-33C6-A7F1-31A663C937CB}"/>
              </a:ext>
            </a:extLst>
          </p:cNvPr>
          <p:cNvSpPr txBox="1"/>
          <p:nvPr/>
        </p:nvSpPr>
        <p:spPr>
          <a:xfrm>
            <a:off x="943821" y="2101271"/>
            <a:ext cx="4662905" cy="4224233"/>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dirty="0"/>
              <a:t>Eleverna mäter och analyserar jordens pH-värde samt undersöker  textur och fukthalt för att förstå hur dessa faktorer påverkar jordens kvalitet och plantornas tillväxt. Syftet är att visa hur jordens olika egenskaper kan påverka ekosystem och jordbruk.</a:t>
            </a:r>
          </a:p>
          <a:p>
            <a:pPr marL="0" indent="0">
              <a:buNone/>
            </a:pPr>
            <a:endParaRPr lang="sv-SE" b="1" dirty="0"/>
          </a:p>
          <a:p>
            <a:pPr marL="0" indent="0">
              <a:buNone/>
            </a:pPr>
            <a:r>
              <a:rPr lang="sv-SE" b="1" dirty="0">
                <a:solidFill>
                  <a:srgbClr val="0CAF8F"/>
                </a:solidFill>
              </a:rPr>
              <a:t>Ämne: </a:t>
            </a:r>
            <a:r>
              <a:rPr lang="sv-SE" dirty="0"/>
              <a:t>Kemi</a:t>
            </a:r>
            <a:br>
              <a:rPr lang="sv-SE" dirty="0"/>
            </a:br>
            <a:r>
              <a:rPr lang="sv-SE" b="1" dirty="0">
                <a:solidFill>
                  <a:srgbClr val="0CAF8F"/>
                </a:solidFill>
              </a:rPr>
              <a:t>Undervisningstid: </a:t>
            </a:r>
            <a:r>
              <a:rPr lang="sv-SE" dirty="0"/>
              <a:t>40 min, uppdelat på 2 block </a:t>
            </a:r>
          </a:p>
          <a:p>
            <a:pPr marL="0" indent="0">
              <a:buNone/>
            </a:pPr>
            <a:r>
              <a:rPr lang="sv-SE" b="1" dirty="0">
                <a:solidFill>
                  <a:srgbClr val="0CAF8F"/>
                </a:solidFill>
              </a:rPr>
              <a:t>Material:</a:t>
            </a:r>
          </a:p>
          <a:p>
            <a:pPr fontAlgn="base">
              <a:buFont typeface="Arial" panose="020B0604020202020204" pitchFamily="34" charset="0"/>
              <a:buChar char="•"/>
            </a:pPr>
            <a:r>
              <a:rPr lang="sv-SE" dirty="0"/>
              <a:t>Jordprover</a:t>
            </a:r>
          </a:p>
          <a:p>
            <a:pPr fontAlgn="base">
              <a:buFont typeface="Arial" panose="020B0604020202020204" pitchFamily="34" charset="0"/>
              <a:buChar char="•"/>
            </a:pPr>
            <a:r>
              <a:rPr lang="sv-SE" dirty="0"/>
              <a:t>pH-mätare</a:t>
            </a:r>
          </a:p>
          <a:p>
            <a:pPr fontAlgn="base">
              <a:buFont typeface="Arial" panose="020B0604020202020204" pitchFamily="34" charset="0"/>
              <a:buChar char="•"/>
            </a:pPr>
            <a:r>
              <a:rPr lang="sv-SE" dirty="0"/>
              <a:t>Linjaler för att mäta partikelstorlekar</a:t>
            </a:r>
          </a:p>
          <a:p>
            <a:pPr fontAlgn="base">
              <a:buFont typeface="Arial" panose="020B0604020202020204" pitchFamily="34" charset="0"/>
              <a:buChar char="•"/>
            </a:pPr>
            <a:r>
              <a:rPr lang="sv-SE" dirty="0"/>
              <a:t>Fuktsonder</a:t>
            </a:r>
          </a:p>
          <a:p>
            <a:pPr fontAlgn="base">
              <a:buFont typeface="Arial" panose="020B0604020202020204" pitchFamily="34" charset="0"/>
              <a:buChar char="•"/>
            </a:pPr>
            <a:r>
              <a:rPr lang="sv-SE" dirty="0"/>
              <a:t>Datablad och pennor</a:t>
            </a:r>
            <a:br>
              <a:rPr lang="sv-SE" dirty="0"/>
            </a:br>
            <a:endParaRPr lang="sv-SE" dirty="0"/>
          </a:p>
        </p:txBody>
      </p:sp>
      <p:pic>
        <p:nvPicPr>
          <p:cNvPr id="3" name="Bildobjekt 2">
            <a:extLst>
              <a:ext uri="{FF2B5EF4-FFF2-40B4-BE49-F238E27FC236}">
                <a16:creationId xmlns:a16="http://schemas.microsoft.com/office/drawing/2014/main" id="{503C3048-D95B-39CD-5996-90EA066BBCA6}"/>
              </a:ext>
            </a:extLst>
          </p:cNvPr>
          <p:cNvPicPr>
            <a:picLocks noChangeAspect="1"/>
          </p:cNvPicPr>
          <p:nvPr/>
        </p:nvPicPr>
        <p:blipFill>
          <a:blip r:embed="rId2">
            <a:extLst>
              <a:ext uri="{28A0092B-C50C-407E-A947-70E740481C1C}">
                <a14:useLocalDpi xmlns:a14="http://schemas.microsoft.com/office/drawing/2010/main" val="0"/>
              </a:ext>
            </a:extLst>
          </a:blip>
          <a:srcRect l="27003" t="11588" r="22671" b="4814"/>
          <a:stretch>
            <a:fillRect/>
          </a:stretch>
        </p:blipFill>
        <p:spPr>
          <a:xfrm>
            <a:off x="5837265" y="-127000"/>
            <a:ext cx="6380136" cy="7061200"/>
          </a:xfrm>
          <a:prstGeom prst="rect">
            <a:avLst/>
          </a:prstGeom>
        </p:spPr>
      </p:pic>
    </p:spTree>
    <p:extLst>
      <p:ext uri="{BB962C8B-B14F-4D97-AF65-F5344CB8AC3E}">
        <p14:creationId xmlns:p14="http://schemas.microsoft.com/office/powerpoint/2010/main" val="1168915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0C0B66A-FB84-F8A8-CCC7-F94A8265FE22}"/>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91153341-78B2-264A-2C12-11B36C2FE0B7}"/>
              </a:ext>
            </a:extLst>
          </p:cNvPr>
          <p:cNvSpPr txBox="1"/>
          <p:nvPr/>
        </p:nvSpPr>
        <p:spPr>
          <a:xfrm>
            <a:off x="597312" y="371378"/>
            <a:ext cx="7613038" cy="707886"/>
          </a:xfrm>
          <a:prstGeom prst="rect">
            <a:avLst/>
          </a:prstGeom>
          <a:noFill/>
        </p:spPr>
        <p:txBody>
          <a:bodyPr wrap="square" rtlCol="0">
            <a:spAutoFit/>
          </a:bodyPr>
          <a:lstStyle/>
          <a:p>
            <a:r>
              <a:rPr lang="sv-SE" sz="4000" dirty="0">
                <a:solidFill>
                  <a:srgbClr val="0CB08E"/>
                </a:solidFill>
                <a:latin typeface="Bebas Neue Regular" panose="020B0606020202050201" pitchFamily="34" charset="0"/>
              </a:rPr>
              <a:t>Lärare: </a:t>
            </a:r>
            <a:r>
              <a:rPr lang="sv-SE" sz="4000" dirty="0">
                <a:latin typeface="Bebas Neue Regular" panose="020B0606020202050201" pitchFamily="34" charset="0"/>
              </a:rPr>
              <a:t>Instruktioner inför lektion 4 </a:t>
            </a:r>
          </a:p>
        </p:txBody>
      </p:sp>
      <p:sp>
        <p:nvSpPr>
          <p:cNvPr id="7" name="CuadroTexto 8">
            <a:extLst>
              <a:ext uri="{FF2B5EF4-FFF2-40B4-BE49-F238E27FC236}">
                <a16:creationId xmlns:a16="http://schemas.microsoft.com/office/drawing/2014/main" id="{FC2BE703-88DD-28A3-D67C-E0E33D0BCB8A}"/>
              </a:ext>
            </a:extLst>
          </p:cNvPr>
          <p:cNvSpPr txBox="1"/>
          <p:nvPr/>
        </p:nvSpPr>
        <p:spPr>
          <a:xfrm>
            <a:off x="597313" y="1079264"/>
            <a:ext cx="10515599" cy="339323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dirty="0">
                <a:solidFill>
                  <a:schemeClr val="tx1"/>
                </a:solidFill>
              </a:rPr>
              <a:t>BLOCK 1 (30 min): Introduktion och mätning</a:t>
            </a:r>
          </a:p>
          <a:p>
            <a:pPr marL="0" indent="0">
              <a:buNone/>
            </a:pPr>
            <a:r>
              <a:rPr lang="sv-SE" dirty="0">
                <a:solidFill>
                  <a:schemeClr val="tx1"/>
                </a:solidFill>
              </a:rPr>
              <a:t>Förklara betydelsen av att mäta jordens egenskaper och hur det påverkar plantornas tillväxt och </a:t>
            </a:r>
            <a:r>
              <a:rPr lang="sv-SE" dirty="0" err="1">
                <a:solidFill>
                  <a:schemeClr val="tx1"/>
                </a:solidFill>
              </a:rPr>
              <a:t>jordhälsan</a:t>
            </a:r>
            <a:r>
              <a:rPr lang="sv-SE" dirty="0">
                <a:solidFill>
                  <a:schemeClr val="tx1"/>
                </a:solidFill>
              </a:rPr>
              <a:t>. </a:t>
            </a:r>
            <a:br>
              <a:rPr lang="sv-SE" dirty="0">
                <a:solidFill>
                  <a:schemeClr val="tx1"/>
                </a:solidFill>
              </a:rPr>
            </a:br>
            <a:r>
              <a:rPr lang="sv-SE" dirty="0">
                <a:solidFill>
                  <a:schemeClr val="tx1"/>
                </a:solidFill>
              </a:rPr>
              <a:t>Berätta också om vilka verktyg som ska användas under övningen och visar hur man mäter jordens pH-värde, textur och fukthalt.</a:t>
            </a:r>
          </a:p>
          <a:p>
            <a:pPr marL="0" indent="0">
              <a:buNone/>
            </a:pPr>
            <a:endParaRPr lang="sv-SE" dirty="0">
              <a:solidFill>
                <a:schemeClr val="tx1"/>
              </a:solidFill>
            </a:endParaRPr>
          </a:p>
          <a:p>
            <a:pPr marL="0" indent="0">
              <a:buNone/>
            </a:pPr>
            <a:r>
              <a:rPr lang="sv-SE" dirty="0">
                <a:solidFill>
                  <a:schemeClr val="tx1"/>
                </a:solidFill>
              </a:rPr>
              <a:t>Eleverna arbetar i små grupper med jordprover och mätinstrument (pH-mätare, linjaler för att mäta textur samt fuktsonder).</a:t>
            </a:r>
          </a:p>
          <a:p>
            <a:pPr marL="0" indent="0">
              <a:buNone/>
            </a:pPr>
            <a:r>
              <a:rPr lang="sv-SE" dirty="0">
                <a:solidFill>
                  <a:schemeClr val="tx1"/>
                </a:solidFill>
              </a:rPr>
              <a:t>Eleverna mäter jordens pH-värde, noterar partikelstorlekar för att fastställa texturen och bedömer fukthalten med hjälp av sonder.</a:t>
            </a:r>
          </a:p>
          <a:p>
            <a:pPr marL="0" indent="0">
              <a:buNone/>
            </a:pPr>
            <a:r>
              <a:rPr lang="sv-SE" dirty="0">
                <a:solidFill>
                  <a:schemeClr val="tx1"/>
                </a:solidFill>
              </a:rPr>
              <a:t>Eleverna skriver ned alla uppgifter på databladen.</a:t>
            </a:r>
          </a:p>
          <a:p>
            <a:pPr marL="0" indent="0">
              <a:buNone/>
            </a:pPr>
            <a:endParaRPr lang="sv-SE" dirty="0">
              <a:solidFill>
                <a:schemeClr val="tx1"/>
              </a:solidFill>
            </a:endParaRPr>
          </a:p>
          <a:p>
            <a:pPr marL="0" indent="0">
              <a:buNone/>
            </a:pPr>
            <a:r>
              <a:rPr lang="sv-SE" b="1" dirty="0">
                <a:solidFill>
                  <a:schemeClr val="tx1"/>
                </a:solidFill>
              </a:rPr>
              <a:t>BLOCK 2 (10 min): Diskussion</a:t>
            </a:r>
          </a:p>
          <a:p>
            <a:pPr marL="0" indent="0">
              <a:buNone/>
            </a:pPr>
            <a:r>
              <a:rPr lang="sv-SE" dirty="0">
                <a:solidFill>
                  <a:schemeClr val="tx1"/>
                </a:solidFill>
              </a:rPr>
              <a:t>När mätningarna är klara får eleverna diskutera hur pH-värde, textur och fukthalt påverkar </a:t>
            </a:r>
            <a:r>
              <a:rPr lang="sv-SE" dirty="0" err="1">
                <a:solidFill>
                  <a:schemeClr val="tx1"/>
                </a:solidFill>
              </a:rPr>
              <a:t>jordhälsa</a:t>
            </a:r>
            <a:r>
              <a:rPr lang="sv-SE" dirty="0">
                <a:solidFill>
                  <a:schemeClr val="tx1"/>
                </a:solidFill>
              </a:rPr>
              <a:t> och plantornas tillväxt. </a:t>
            </a:r>
            <a:br>
              <a:rPr lang="sv-SE" dirty="0">
                <a:solidFill>
                  <a:schemeClr val="tx1"/>
                </a:solidFill>
              </a:rPr>
            </a:br>
            <a:r>
              <a:rPr lang="sv-SE" dirty="0">
                <a:solidFill>
                  <a:schemeClr val="tx1"/>
                </a:solidFill>
              </a:rPr>
              <a:t>Läraren hjälper dem att förstå hur dessa egenskaper hör ihop och dess betydelse för jordbrukets och ekosystemens hållbarhet.</a:t>
            </a:r>
          </a:p>
          <a:p>
            <a:pPr marL="0" indent="0">
              <a:buNone/>
            </a:pPr>
            <a:endParaRPr lang="sv-SE" b="1" dirty="0">
              <a:solidFill>
                <a:schemeClr val="tx1"/>
              </a:solidFill>
            </a:endParaRPr>
          </a:p>
        </p:txBody>
      </p:sp>
    </p:spTree>
    <p:extLst>
      <p:ext uri="{BB962C8B-B14F-4D97-AF65-F5344CB8AC3E}">
        <p14:creationId xmlns:p14="http://schemas.microsoft.com/office/powerpoint/2010/main" val="163461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000F-601C-DFC1-EFE0-F45AE72E274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65B9E1D2-CF36-792B-6ED2-56F3BACD05F9}"/>
              </a:ext>
            </a:extLst>
          </p:cNvPr>
          <p:cNvSpPr txBox="1"/>
          <p:nvPr/>
        </p:nvSpPr>
        <p:spPr>
          <a:xfrm>
            <a:off x="597312" y="809497"/>
            <a:ext cx="9215282"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Block 1 (30 MIN) </a:t>
            </a:r>
            <a:r>
              <a:rPr lang="sv-SE" sz="4400" dirty="0">
                <a:latin typeface="Bebas Neue Regular" panose="020B0606020202050201" pitchFamily="34" charset="0"/>
              </a:rPr>
              <a:t>Mät jordens fuktighet och </a:t>
            </a:r>
            <a:r>
              <a:rPr lang="sv-SE" sz="6600" baseline="-25000" dirty="0">
                <a:latin typeface="Bebas Neue Regular" panose="020B0606020202050201" pitchFamily="34" charset="0"/>
              </a:rPr>
              <a:t>p</a:t>
            </a:r>
            <a:r>
              <a:rPr lang="sv-SE" sz="4400" dirty="0">
                <a:latin typeface="Bebas Neue Regular" panose="020B0606020202050201" pitchFamily="34" charset="0"/>
              </a:rPr>
              <a:t>H</a:t>
            </a:r>
          </a:p>
        </p:txBody>
      </p:sp>
      <p:sp>
        <p:nvSpPr>
          <p:cNvPr id="9" name="CuadroTexto 8">
            <a:extLst>
              <a:ext uri="{FF2B5EF4-FFF2-40B4-BE49-F238E27FC236}">
                <a16:creationId xmlns:a16="http://schemas.microsoft.com/office/drawing/2014/main" id="{B58A367C-48BF-64F9-A65B-1B8BA462C663}"/>
              </a:ext>
            </a:extLst>
          </p:cNvPr>
          <p:cNvSpPr txBox="1"/>
          <p:nvPr/>
        </p:nvSpPr>
        <p:spPr>
          <a:xfrm>
            <a:off x="597313" y="1678620"/>
            <a:ext cx="10515599"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b="1" dirty="0">
                <a:solidFill>
                  <a:schemeClr val="tx1"/>
                </a:solidFill>
              </a:rPr>
              <a:t>Material</a:t>
            </a:r>
          </a:p>
          <a:p>
            <a:pPr fontAlgn="base">
              <a:buFont typeface="Arial" panose="020B0604020202020204" pitchFamily="34" charset="0"/>
              <a:buChar char="•"/>
            </a:pPr>
            <a:r>
              <a:rPr lang="sv-SE" sz="2000" dirty="0">
                <a:solidFill>
                  <a:schemeClr val="tx1"/>
                </a:solidFill>
              </a:rPr>
              <a:t>Jordprover (</a:t>
            </a:r>
            <a:r>
              <a:rPr lang="sv-SE" sz="2000" dirty="0" err="1">
                <a:solidFill>
                  <a:schemeClr val="tx1"/>
                </a:solidFill>
              </a:rPr>
              <a:t>silt</a:t>
            </a:r>
            <a:r>
              <a:rPr lang="sv-SE" sz="2000" dirty="0">
                <a:solidFill>
                  <a:schemeClr val="tx1"/>
                </a:solidFill>
              </a:rPr>
              <a:t>, lerjord och sand)</a:t>
            </a:r>
          </a:p>
          <a:p>
            <a:pPr fontAlgn="base">
              <a:buFont typeface="Arial" panose="020B0604020202020204" pitchFamily="34" charset="0"/>
              <a:buChar char="•"/>
            </a:pPr>
            <a:r>
              <a:rPr lang="sv-SE" sz="2000" dirty="0">
                <a:solidFill>
                  <a:schemeClr val="tx1"/>
                </a:solidFill>
              </a:rPr>
              <a:t>pH-mätare</a:t>
            </a:r>
          </a:p>
          <a:p>
            <a:pPr fontAlgn="base">
              <a:buFont typeface="Arial" panose="020B0604020202020204" pitchFamily="34" charset="0"/>
              <a:buChar char="•"/>
            </a:pPr>
            <a:r>
              <a:rPr lang="sv-SE" sz="2000" dirty="0">
                <a:solidFill>
                  <a:schemeClr val="tx1"/>
                </a:solidFill>
              </a:rPr>
              <a:t>Linjaler för att mäta partikelstorlekar</a:t>
            </a:r>
          </a:p>
          <a:p>
            <a:pPr fontAlgn="base">
              <a:buFont typeface="Arial" panose="020B0604020202020204" pitchFamily="34" charset="0"/>
              <a:buChar char="•"/>
            </a:pPr>
            <a:r>
              <a:rPr lang="sv-SE" sz="2000" dirty="0">
                <a:solidFill>
                  <a:schemeClr val="tx1"/>
                </a:solidFill>
              </a:rPr>
              <a:t>Fuktsonder</a:t>
            </a:r>
          </a:p>
          <a:p>
            <a:pPr fontAlgn="base">
              <a:buFont typeface="Arial" panose="020B0604020202020204" pitchFamily="34" charset="0"/>
              <a:buChar char="•"/>
            </a:pPr>
            <a:r>
              <a:rPr lang="sv-SE" sz="2000" dirty="0">
                <a:solidFill>
                  <a:schemeClr val="tx1"/>
                </a:solidFill>
              </a:rPr>
              <a:t>Datablad och pennor</a:t>
            </a:r>
          </a:p>
          <a:p>
            <a:pPr fontAlgn="base">
              <a:buFont typeface="Arial" panose="020B0604020202020204" pitchFamily="34" charset="0"/>
              <a:buChar char="•"/>
            </a:pPr>
            <a:r>
              <a:rPr lang="sv-SE" sz="2000" dirty="0">
                <a:solidFill>
                  <a:schemeClr val="tx1"/>
                </a:solidFill>
              </a:rPr>
              <a:t>Termometer</a:t>
            </a:r>
          </a:p>
        </p:txBody>
      </p:sp>
      <p:pic>
        <p:nvPicPr>
          <p:cNvPr id="11" name="Gráfico 10">
            <a:extLst>
              <a:ext uri="{FF2B5EF4-FFF2-40B4-BE49-F238E27FC236}">
                <a16:creationId xmlns:a16="http://schemas.microsoft.com/office/drawing/2014/main" id="{6421C8E6-5D97-E4E0-1B73-8A0E14EEEC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C66126BA-0382-A4B0-B2D6-4BA79C4F55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33734F66-5429-E5EC-B796-380C7B9F1B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2F630727-06D2-7086-D91E-B7907AFF71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3324805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489D2-BF72-96F6-350E-D7A7A7E65E0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C92A952-4CCA-3E18-9790-18387A023C83}"/>
              </a:ext>
            </a:extLst>
          </p:cNvPr>
          <p:cNvSpPr txBox="1"/>
          <p:nvPr/>
        </p:nvSpPr>
        <p:spPr>
          <a:xfrm>
            <a:off x="597312" y="809497"/>
            <a:ext cx="7613038" cy="830997"/>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FILM: </a:t>
            </a:r>
            <a:r>
              <a:rPr lang="sv-SE" sz="4400" dirty="0">
                <a:solidFill>
                  <a:schemeClr val="tx1">
                    <a:lumMod val="95000"/>
                    <a:lumOff val="5000"/>
                  </a:schemeClr>
                </a:solidFill>
                <a:latin typeface="Bebas Neue Regular" panose="020B0606020202050201" pitchFamily="34" charset="0"/>
              </a:rPr>
              <a:t>Så påverkar </a:t>
            </a:r>
            <a:r>
              <a:rPr lang="sv-SE" sz="7200" baseline="-25000" dirty="0">
                <a:solidFill>
                  <a:schemeClr val="tx1">
                    <a:lumMod val="95000"/>
                    <a:lumOff val="5000"/>
                  </a:schemeClr>
                </a:solidFill>
                <a:latin typeface="Bebas Neue Regular" panose="020B0606020202050201" pitchFamily="34" charset="0"/>
              </a:rPr>
              <a:t>p</a:t>
            </a:r>
            <a:r>
              <a:rPr lang="sv-SE" sz="4400" dirty="0">
                <a:latin typeface="Bebas Neue Regular" panose="020B0606020202050201" pitchFamily="34" charset="0"/>
              </a:rPr>
              <a:t>H växterna (3min)</a:t>
            </a:r>
          </a:p>
        </p:txBody>
      </p:sp>
      <p:pic>
        <p:nvPicPr>
          <p:cNvPr id="2" name="Onlinemedia 1" descr="pH-värde i jorden">
            <a:hlinkClick r:id="" action="ppaction://media"/>
            <a:extLst>
              <a:ext uri="{FF2B5EF4-FFF2-40B4-BE49-F238E27FC236}">
                <a16:creationId xmlns:a16="http://schemas.microsoft.com/office/drawing/2014/main" id="{F04C22FE-35B0-574E-775E-81131A0D4ECA}"/>
              </a:ext>
            </a:extLst>
          </p:cNvPr>
          <p:cNvPicPr>
            <a:picLocks noRot="1" noChangeAspect="1"/>
          </p:cNvPicPr>
          <p:nvPr>
            <a:videoFile r:link="rId1"/>
          </p:nvPr>
        </p:nvPicPr>
        <p:blipFill>
          <a:blip r:embed="rId3"/>
          <a:stretch>
            <a:fillRect/>
          </a:stretch>
        </p:blipFill>
        <p:spPr>
          <a:xfrm>
            <a:off x="597313" y="1659962"/>
            <a:ext cx="7350566" cy="4153070"/>
          </a:xfrm>
          <a:prstGeom prst="rect">
            <a:avLst/>
          </a:prstGeom>
        </p:spPr>
      </p:pic>
      <p:sp>
        <p:nvSpPr>
          <p:cNvPr id="3" name="textruta 2">
            <a:extLst>
              <a:ext uri="{FF2B5EF4-FFF2-40B4-BE49-F238E27FC236}">
                <a16:creationId xmlns:a16="http://schemas.microsoft.com/office/drawing/2014/main" id="{F2EFC303-9734-595C-A18C-6193853ADD3E}"/>
              </a:ext>
            </a:extLst>
          </p:cNvPr>
          <p:cNvSpPr txBox="1"/>
          <p:nvPr/>
        </p:nvSpPr>
        <p:spPr>
          <a:xfrm>
            <a:off x="597314" y="6030410"/>
            <a:ext cx="6150729" cy="369460"/>
          </a:xfrm>
          <a:prstGeom prst="rect">
            <a:avLst/>
          </a:prstGeom>
          <a:noFill/>
        </p:spPr>
        <p:txBody>
          <a:bodyPr wrap="square" rtlCol="0">
            <a:spAutoFit/>
          </a:bodyPr>
          <a:lstStyle/>
          <a:p>
            <a:r>
              <a:rPr lang="sv-SE" sz="1801" dirty="0" err="1"/>
              <a:t>https</a:t>
            </a:r>
            <a:r>
              <a:rPr lang="sv-SE" sz="1801" dirty="0"/>
              <a:t>://</a:t>
            </a:r>
            <a:r>
              <a:rPr lang="sv-SE" sz="1801" dirty="0" err="1"/>
              <a:t>www.youtube.com</a:t>
            </a:r>
            <a:r>
              <a:rPr lang="sv-SE" sz="1801" dirty="0"/>
              <a:t>/</a:t>
            </a:r>
            <a:r>
              <a:rPr lang="sv-SE" sz="1801" dirty="0" err="1"/>
              <a:t>watch?v</a:t>
            </a:r>
            <a:r>
              <a:rPr lang="sv-SE" sz="1801" dirty="0"/>
              <a:t>=-CGyL9DeVyo</a:t>
            </a:r>
          </a:p>
        </p:txBody>
      </p:sp>
    </p:spTree>
    <p:extLst>
      <p:ext uri="{BB962C8B-B14F-4D97-AF65-F5344CB8AC3E}">
        <p14:creationId xmlns:p14="http://schemas.microsoft.com/office/powerpoint/2010/main" val="55989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A0E9C-69F4-0F25-C66A-D56E17D0BC2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BDFB805-EE5F-9FF1-737A-5CC91A004EFD}"/>
              </a:ext>
            </a:extLst>
          </p:cNvPr>
          <p:cNvSpPr txBox="1"/>
          <p:nvPr/>
        </p:nvSpPr>
        <p:spPr>
          <a:xfrm>
            <a:off x="581386" y="252235"/>
            <a:ext cx="7613038" cy="830997"/>
          </a:xfrm>
          <a:prstGeom prst="rect">
            <a:avLst/>
          </a:prstGeom>
          <a:noFill/>
        </p:spPr>
        <p:txBody>
          <a:bodyPr wrap="square" rtlCol="0">
            <a:spAutoFit/>
          </a:bodyPr>
          <a:lstStyle/>
          <a:p>
            <a:r>
              <a:rPr lang="sv-SE" sz="7200" baseline="-25000" dirty="0" err="1">
                <a:latin typeface="Bebas Neue Regular" panose="020B0606020202050201" pitchFamily="34" charset="0"/>
              </a:rPr>
              <a:t>p</a:t>
            </a:r>
            <a:r>
              <a:rPr lang="sv-SE" sz="4400" dirty="0" err="1">
                <a:latin typeface="Bebas Neue Regular" panose="020B0606020202050201" pitchFamily="34" charset="0"/>
              </a:rPr>
              <a:t>h</a:t>
            </a:r>
            <a:r>
              <a:rPr lang="sv-SE" sz="4400" dirty="0">
                <a:latin typeface="Bebas Neue Regular" panose="020B0606020202050201" pitchFamily="34" charset="0"/>
              </a:rPr>
              <a:t> och jordegenskaper</a:t>
            </a:r>
          </a:p>
        </p:txBody>
      </p:sp>
      <p:graphicFrame>
        <p:nvGraphicFramePr>
          <p:cNvPr id="2" name="Tabell 1">
            <a:extLst>
              <a:ext uri="{FF2B5EF4-FFF2-40B4-BE49-F238E27FC236}">
                <a16:creationId xmlns:a16="http://schemas.microsoft.com/office/drawing/2014/main" id="{2AD01CA6-5B64-1DC3-D407-88B247ADC4D9}"/>
              </a:ext>
            </a:extLst>
          </p:cNvPr>
          <p:cNvGraphicFramePr>
            <a:graphicFrameLocks noGrp="1"/>
          </p:cNvGraphicFramePr>
          <p:nvPr>
            <p:extLst>
              <p:ext uri="{D42A27DB-BD31-4B8C-83A1-F6EECF244321}">
                <p14:modId xmlns:p14="http://schemas.microsoft.com/office/powerpoint/2010/main" val="700628597"/>
              </p:ext>
            </p:extLst>
          </p:nvPr>
        </p:nvGraphicFramePr>
        <p:xfrm>
          <a:off x="643118" y="1412874"/>
          <a:ext cx="10442224" cy="2688168"/>
        </p:xfrm>
        <a:graphic>
          <a:graphicData uri="http://schemas.openxmlformats.org/drawingml/2006/table">
            <a:tbl>
              <a:tblPr firstRow="1" bandRow="1">
                <a:tableStyleId>{5C22544A-7EE6-4342-B048-85BDC9FD1C3A}</a:tableStyleId>
              </a:tblPr>
              <a:tblGrid>
                <a:gridCol w="2610556">
                  <a:extLst>
                    <a:ext uri="{9D8B030D-6E8A-4147-A177-3AD203B41FA5}">
                      <a16:colId xmlns:a16="http://schemas.microsoft.com/office/drawing/2014/main" val="3816150360"/>
                    </a:ext>
                  </a:extLst>
                </a:gridCol>
                <a:gridCol w="2610556">
                  <a:extLst>
                    <a:ext uri="{9D8B030D-6E8A-4147-A177-3AD203B41FA5}">
                      <a16:colId xmlns:a16="http://schemas.microsoft.com/office/drawing/2014/main" val="1177213731"/>
                    </a:ext>
                  </a:extLst>
                </a:gridCol>
                <a:gridCol w="2610556">
                  <a:extLst>
                    <a:ext uri="{9D8B030D-6E8A-4147-A177-3AD203B41FA5}">
                      <a16:colId xmlns:a16="http://schemas.microsoft.com/office/drawing/2014/main" val="566679556"/>
                    </a:ext>
                  </a:extLst>
                </a:gridCol>
                <a:gridCol w="2610556">
                  <a:extLst>
                    <a:ext uri="{9D8B030D-6E8A-4147-A177-3AD203B41FA5}">
                      <a16:colId xmlns:a16="http://schemas.microsoft.com/office/drawing/2014/main" val="4241339385"/>
                    </a:ext>
                  </a:extLst>
                </a:gridCol>
              </a:tblGrid>
              <a:tr h="672042">
                <a:tc>
                  <a:txBody>
                    <a:bodyPr/>
                    <a:lstStyle/>
                    <a:p>
                      <a:endParaRPr lang="sv-SE" sz="1500" dirty="0"/>
                    </a:p>
                  </a:txBody>
                  <a:tcPr marT="45721" marB="45721" anchor="ctr"/>
                </a:tc>
                <a:tc>
                  <a:txBody>
                    <a:bodyPr/>
                    <a:lstStyle/>
                    <a:p>
                      <a:r>
                        <a:rPr lang="sv-SE" sz="1800" b="1" i="0" u="none" strike="noStrike" dirty="0">
                          <a:solidFill>
                            <a:srgbClr val="000000"/>
                          </a:solidFill>
                          <a:effectLst/>
                          <a:latin typeface="Poppins" pitchFamily="2" charset="77"/>
                        </a:rPr>
                        <a:t>Prov 1</a:t>
                      </a:r>
                      <a:endParaRPr lang="sv-SE" sz="1500" dirty="0"/>
                    </a:p>
                  </a:txBody>
                  <a:tcPr marT="45721" marB="45721" anchor="ctr"/>
                </a:tc>
                <a:tc>
                  <a:txBody>
                    <a:bodyPr/>
                    <a:lstStyle/>
                    <a:p>
                      <a:r>
                        <a:rPr lang="sv-SE" sz="1800" b="1" i="0" u="none" strike="noStrike" dirty="0">
                          <a:solidFill>
                            <a:srgbClr val="000000"/>
                          </a:solidFill>
                          <a:effectLst/>
                          <a:latin typeface="Poppins" pitchFamily="2" charset="77"/>
                        </a:rPr>
                        <a:t>Prov 2</a:t>
                      </a:r>
                      <a:endParaRPr lang="sv-SE" sz="1500" dirty="0"/>
                    </a:p>
                  </a:txBody>
                  <a:tcPr marT="45721" marB="45721" anchor="ctr"/>
                </a:tc>
                <a:tc>
                  <a:txBody>
                    <a:bodyPr/>
                    <a:lstStyle/>
                    <a:p>
                      <a:r>
                        <a:rPr lang="sv-SE" sz="1800" b="1" i="0" u="none" strike="noStrike" dirty="0">
                          <a:solidFill>
                            <a:srgbClr val="000000"/>
                          </a:solidFill>
                          <a:effectLst/>
                          <a:latin typeface="Poppins" pitchFamily="2" charset="77"/>
                        </a:rPr>
                        <a:t>Prov 3</a:t>
                      </a:r>
                      <a:endParaRPr lang="sv-SE" sz="1500" dirty="0"/>
                    </a:p>
                  </a:txBody>
                  <a:tcPr marT="45721" marB="45721" anchor="ctr"/>
                </a:tc>
                <a:extLst>
                  <a:ext uri="{0D108BD9-81ED-4DB2-BD59-A6C34878D82A}">
                    <a16:rowId xmlns:a16="http://schemas.microsoft.com/office/drawing/2014/main" val="2137912115"/>
                  </a:ext>
                </a:extLst>
              </a:tr>
              <a:tr h="672042">
                <a:tc>
                  <a:txBody>
                    <a:bodyPr/>
                    <a:lstStyle/>
                    <a:p>
                      <a:pPr rtl="0" fontAlgn="t">
                        <a:buNone/>
                      </a:pPr>
                      <a:r>
                        <a:rPr lang="sv-SE" sz="1800" b="1" i="0" u="none" strike="noStrike" dirty="0">
                          <a:solidFill>
                            <a:srgbClr val="000000"/>
                          </a:solidFill>
                          <a:effectLst/>
                          <a:latin typeface="Poppins" pitchFamily="2" charset="77"/>
                        </a:rPr>
                        <a:t>Digital pH-mätning</a:t>
                      </a:r>
                      <a:endParaRPr lang="sv-SE" sz="1800" dirty="0">
                        <a:effectLst/>
                      </a:endParaRPr>
                    </a:p>
                  </a:txBody>
                  <a:tcPr marL="63500" marR="63500" marT="63500" marB="63500" anchor="ctr"/>
                </a:tc>
                <a:tc>
                  <a:txBody>
                    <a:bodyPr/>
                    <a:lstStyle/>
                    <a:p>
                      <a:endParaRPr lang="sv-SE" sz="1500" dirty="0"/>
                    </a:p>
                  </a:txBody>
                  <a:tcPr marT="45721" marB="45721" anchor="ctr"/>
                </a:tc>
                <a:tc>
                  <a:txBody>
                    <a:bodyPr/>
                    <a:lstStyle/>
                    <a:p>
                      <a:endParaRPr lang="sv-SE" sz="1500" dirty="0"/>
                    </a:p>
                  </a:txBody>
                  <a:tcPr marT="45721" marB="45721" anchor="ctr"/>
                </a:tc>
                <a:tc>
                  <a:txBody>
                    <a:bodyPr/>
                    <a:lstStyle/>
                    <a:p>
                      <a:endParaRPr lang="sv-SE" sz="1500" dirty="0"/>
                    </a:p>
                  </a:txBody>
                  <a:tcPr marT="45721" marB="45721" anchor="ctr"/>
                </a:tc>
                <a:extLst>
                  <a:ext uri="{0D108BD9-81ED-4DB2-BD59-A6C34878D82A}">
                    <a16:rowId xmlns:a16="http://schemas.microsoft.com/office/drawing/2014/main" val="1683819368"/>
                  </a:ext>
                </a:extLst>
              </a:tr>
              <a:tr h="672042">
                <a:tc>
                  <a:txBody>
                    <a:bodyPr/>
                    <a:lstStyle/>
                    <a:p>
                      <a:pPr rtl="0" fontAlgn="t">
                        <a:buNone/>
                      </a:pPr>
                      <a:r>
                        <a:rPr lang="sv-SE" sz="1800" b="1" i="0" u="none" strike="noStrike" dirty="0">
                          <a:solidFill>
                            <a:srgbClr val="000000"/>
                          </a:solidFill>
                          <a:effectLst/>
                          <a:latin typeface="Poppins" pitchFamily="2" charset="77"/>
                        </a:rPr>
                        <a:t>Analog pH-mätning</a:t>
                      </a:r>
                      <a:endParaRPr lang="sv-SE" sz="1800" dirty="0">
                        <a:effectLst/>
                      </a:endParaRPr>
                    </a:p>
                  </a:txBody>
                  <a:tcPr marL="63500" marR="63500" marT="63500" marB="63500" anchor="ctr"/>
                </a:tc>
                <a:tc>
                  <a:txBody>
                    <a:bodyPr/>
                    <a:lstStyle/>
                    <a:p>
                      <a:endParaRPr lang="sv-SE" sz="1500" dirty="0"/>
                    </a:p>
                  </a:txBody>
                  <a:tcPr marT="45721" marB="45721" anchor="ctr"/>
                </a:tc>
                <a:tc>
                  <a:txBody>
                    <a:bodyPr/>
                    <a:lstStyle/>
                    <a:p>
                      <a:endParaRPr lang="sv-SE" sz="1500" dirty="0"/>
                    </a:p>
                  </a:txBody>
                  <a:tcPr marT="45721" marB="45721" anchor="ctr"/>
                </a:tc>
                <a:tc>
                  <a:txBody>
                    <a:bodyPr/>
                    <a:lstStyle/>
                    <a:p>
                      <a:endParaRPr lang="sv-SE" sz="1500" dirty="0"/>
                    </a:p>
                  </a:txBody>
                  <a:tcPr marT="45721" marB="45721" anchor="ctr"/>
                </a:tc>
                <a:extLst>
                  <a:ext uri="{0D108BD9-81ED-4DB2-BD59-A6C34878D82A}">
                    <a16:rowId xmlns:a16="http://schemas.microsoft.com/office/drawing/2014/main" val="3156299962"/>
                  </a:ext>
                </a:extLst>
              </a:tr>
              <a:tr h="672042">
                <a:tc>
                  <a:txBody>
                    <a:bodyPr/>
                    <a:lstStyle/>
                    <a:p>
                      <a:pPr rtl="0" fontAlgn="t">
                        <a:buNone/>
                      </a:pPr>
                      <a:r>
                        <a:rPr lang="sv-SE" sz="1800" b="1" i="0" u="none" strike="noStrike" dirty="0">
                          <a:solidFill>
                            <a:srgbClr val="000000"/>
                          </a:solidFill>
                          <a:effectLst/>
                          <a:latin typeface="Poppins" pitchFamily="2" charset="77"/>
                        </a:rPr>
                        <a:t>Fukthalt (digital)</a:t>
                      </a:r>
                      <a:endParaRPr lang="sv-SE" sz="1800" dirty="0">
                        <a:effectLst/>
                      </a:endParaRPr>
                    </a:p>
                  </a:txBody>
                  <a:tcPr marL="63500" marR="63500" marT="63500" marB="63500" anchor="ctr"/>
                </a:tc>
                <a:tc>
                  <a:txBody>
                    <a:bodyPr/>
                    <a:lstStyle/>
                    <a:p>
                      <a:endParaRPr lang="sv-SE" sz="1500" dirty="0"/>
                    </a:p>
                  </a:txBody>
                  <a:tcPr marT="45721" marB="45721" anchor="ctr"/>
                </a:tc>
                <a:tc>
                  <a:txBody>
                    <a:bodyPr/>
                    <a:lstStyle/>
                    <a:p>
                      <a:endParaRPr lang="sv-SE" sz="1500" dirty="0"/>
                    </a:p>
                  </a:txBody>
                  <a:tcPr marT="45721" marB="45721" anchor="ctr"/>
                </a:tc>
                <a:tc>
                  <a:txBody>
                    <a:bodyPr/>
                    <a:lstStyle/>
                    <a:p>
                      <a:endParaRPr lang="sv-SE" sz="1500" dirty="0"/>
                    </a:p>
                  </a:txBody>
                  <a:tcPr marT="45721" marB="45721" anchor="ctr"/>
                </a:tc>
                <a:extLst>
                  <a:ext uri="{0D108BD9-81ED-4DB2-BD59-A6C34878D82A}">
                    <a16:rowId xmlns:a16="http://schemas.microsoft.com/office/drawing/2014/main" val="3818069707"/>
                  </a:ext>
                </a:extLst>
              </a:tr>
            </a:tbl>
          </a:graphicData>
        </a:graphic>
      </p:graphicFrame>
    </p:spTree>
    <p:extLst>
      <p:ext uri="{BB962C8B-B14F-4D97-AF65-F5344CB8AC3E}">
        <p14:creationId xmlns:p14="http://schemas.microsoft.com/office/powerpoint/2010/main" val="4108944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F9B44-9EA0-37C9-9FB8-42AA5BA28F0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37BE6A6-4D88-D250-33BE-984AC60BE625}"/>
              </a:ext>
            </a:extLst>
          </p:cNvPr>
          <p:cNvSpPr txBox="1"/>
          <p:nvPr/>
        </p:nvSpPr>
        <p:spPr>
          <a:xfrm>
            <a:off x="597312" y="809498"/>
            <a:ext cx="7613038"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Block 2 (10 min) </a:t>
            </a:r>
            <a:r>
              <a:rPr lang="sv-SE" sz="4400" dirty="0">
                <a:latin typeface="Bebas Neue Regular" panose="020B0606020202050201" pitchFamily="34" charset="0"/>
              </a:rPr>
              <a:t>Diskutera</a:t>
            </a:r>
          </a:p>
        </p:txBody>
      </p:sp>
      <p:sp>
        <p:nvSpPr>
          <p:cNvPr id="9" name="CuadroTexto 8">
            <a:extLst>
              <a:ext uri="{FF2B5EF4-FFF2-40B4-BE49-F238E27FC236}">
                <a16:creationId xmlns:a16="http://schemas.microsoft.com/office/drawing/2014/main" id="{164F22C7-94D9-23FA-7FA3-0ABF8AE120E2}"/>
              </a:ext>
            </a:extLst>
          </p:cNvPr>
          <p:cNvSpPr txBox="1"/>
          <p:nvPr/>
        </p:nvSpPr>
        <p:spPr>
          <a:xfrm>
            <a:off x="597313" y="1678620"/>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Jämför resultaten från de olika jordproverna </a:t>
            </a:r>
            <a:br>
              <a:rPr lang="sv-SE" sz="2000" dirty="0">
                <a:solidFill>
                  <a:schemeClr val="tx1"/>
                </a:solidFill>
              </a:rPr>
            </a:br>
            <a:br>
              <a:rPr lang="sv-SE" sz="2000" dirty="0">
                <a:solidFill>
                  <a:schemeClr val="tx1"/>
                </a:solidFill>
              </a:rPr>
            </a:br>
            <a:r>
              <a:rPr lang="sv-SE" sz="2000" dirty="0">
                <a:solidFill>
                  <a:schemeClr val="tx1"/>
                </a:solidFill>
              </a:rPr>
              <a:t>Vad ser ni för  mönster och trender?</a:t>
            </a:r>
          </a:p>
          <a:p>
            <a:pPr marL="0" indent="0">
              <a:buNone/>
            </a:pPr>
            <a:endParaRPr lang="sv-SE" sz="2000" dirty="0">
              <a:solidFill>
                <a:schemeClr val="tx1"/>
              </a:solidFill>
            </a:endParaRPr>
          </a:p>
          <a:p>
            <a:pPr marL="0" indent="0">
              <a:buNone/>
            </a:pPr>
            <a:r>
              <a:rPr lang="sv-SE" sz="2000" dirty="0">
                <a:solidFill>
                  <a:schemeClr val="tx1"/>
                </a:solidFill>
              </a:rPr>
              <a:t>Hur kan jordens egenskaper kan påverka plantornas tillväxt?</a:t>
            </a:r>
          </a:p>
        </p:txBody>
      </p:sp>
    </p:spTree>
    <p:extLst>
      <p:ext uri="{BB962C8B-B14F-4D97-AF65-F5344CB8AC3E}">
        <p14:creationId xmlns:p14="http://schemas.microsoft.com/office/powerpoint/2010/main" val="12399637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F66CC-BA11-B9CE-32B6-F64B5C3F4B8E}"/>
            </a:ext>
          </a:extLst>
        </p:cNvPr>
        <p:cNvGrpSpPr/>
        <p:nvPr/>
      </p:nvGrpSpPr>
      <p:grpSpPr>
        <a:xfrm>
          <a:off x="0" y="0"/>
          <a:ext cx="0" cy="0"/>
          <a:chOff x="0" y="0"/>
          <a:chExt cx="0" cy="0"/>
        </a:xfrm>
      </p:grpSpPr>
      <p:sp>
        <p:nvSpPr>
          <p:cNvPr id="16" name="CuadroTexto 5">
            <a:extLst>
              <a:ext uri="{FF2B5EF4-FFF2-40B4-BE49-F238E27FC236}">
                <a16:creationId xmlns:a16="http://schemas.microsoft.com/office/drawing/2014/main" id="{1156433E-34A0-D5B0-B3C1-B7E99FBC79AF}"/>
              </a:ext>
            </a:extLst>
          </p:cNvPr>
          <p:cNvSpPr txBox="1"/>
          <p:nvPr/>
        </p:nvSpPr>
        <p:spPr>
          <a:xfrm>
            <a:off x="2702157" y="2862584"/>
            <a:ext cx="7613038" cy="769441"/>
          </a:xfrm>
          <a:prstGeom prst="rect">
            <a:avLst/>
          </a:prstGeom>
          <a:noFill/>
        </p:spPr>
        <p:txBody>
          <a:bodyPr wrap="square" rtlCol="0">
            <a:spAutoFit/>
          </a:bodyPr>
          <a:lstStyle/>
          <a:p>
            <a:r>
              <a:rPr lang="sv-SE" sz="4400" dirty="0" err="1">
                <a:solidFill>
                  <a:srgbClr val="0CAF8F"/>
                </a:solidFill>
                <a:latin typeface="Bebas Neue Regular" panose="020B0606020202050201" pitchFamily="34" charset="0"/>
              </a:rPr>
              <a:t>BIlagor</a:t>
            </a:r>
            <a:r>
              <a:rPr lang="sv-SE" sz="4400" dirty="0">
                <a:solidFill>
                  <a:srgbClr val="0CAF8F"/>
                </a:solidFill>
                <a:latin typeface="Bebas Neue Regular" panose="020B0606020202050201" pitchFamily="34" charset="0"/>
              </a:rPr>
              <a:t>  </a:t>
            </a:r>
            <a:r>
              <a:rPr lang="sv-SE" sz="4400" dirty="0">
                <a:latin typeface="Bebas Neue Regular" panose="020B0606020202050201" pitchFamily="34" charset="0"/>
              </a:rPr>
              <a:t>Material att Skriva ut</a:t>
            </a:r>
          </a:p>
        </p:txBody>
      </p:sp>
    </p:spTree>
    <p:extLst>
      <p:ext uri="{BB962C8B-B14F-4D97-AF65-F5344CB8AC3E}">
        <p14:creationId xmlns:p14="http://schemas.microsoft.com/office/powerpoint/2010/main" val="2058834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460D9-D367-4142-A0B9-61DB72D997E5}"/>
            </a:ext>
          </a:extLst>
        </p:cNvPr>
        <p:cNvGrpSpPr/>
        <p:nvPr/>
      </p:nvGrpSpPr>
      <p:grpSpPr>
        <a:xfrm>
          <a:off x="0" y="0"/>
          <a:ext cx="0" cy="0"/>
          <a:chOff x="0" y="0"/>
          <a:chExt cx="0" cy="0"/>
        </a:xfrm>
      </p:grpSpPr>
      <p:graphicFrame>
        <p:nvGraphicFramePr>
          <p:cNvPr id="7" name="Platshållare för innehåll 6">
            <a:extLst>
              <a:ext uri="{FF2B5EF4-FFF2-40B4-BE49-F238E27FC236}">
                <a16:creationId xmlns:a16="http://schemas.microsoft.com/office/drawing/2014/main" id="{4E023D39-AA92-5874-ADA0-967671CA8B59}"/>
              </a:ext>
            </a:extLst>
          </p:cNvPr>
          <p:cNvGraphicFramePr>
            <a:graphicFrameLocks noGrp="1"/>
          </p:cNvGraphicFramePr>
          <p:nvPr>
            <p:ph idx="1"/>
            <p:extLst>
              <p:ext uri="{D42A27DB-BD31-4B8C-83A1-F6EECF244321}">
                <p14:modId xmlns:p14="http://schemas.microsoft.com/office/powerpoint/2010/main" val="422742915"/>
              </p:ext>
            </p:extLst>
          </p:nvPr>
        </p:nvGraphicFramePr>
        <p:xfrm>
          <a:off x="1389944" y="694078"/>
          <a:ext cx="9412112" cy="5469844"/>
        </p:xfrm>
        <a:graphic>
          <a:graphicData uri="http://schemas.openxmlformats.org/drawingml/2006/table">
            <a:tbl>
              <a:tblPr firstRow="1" bandRow="1">
                <a:tableStyleId>{5C22544A-7EE6-4342-B048-85BDC9FD1C3A}</a:tableStyleId>
              </a:tblPr>
              <a:tblGrid>
                <a:gridCol w="2353028">
                  <a:extLst>
                    <a:ext uri="{9D8B030D-6E8A-4147-A177-3AD203B41FA5}">
                      <a16:colId xmlns:a16="http://schemas.microsoft.com/office/drawing/2014/main" val="1591300096"/>
                    </a:ext>
                  </a:extLst>
                </a:gridCol>
                <a:gridCol w="2353028">
                  <a:extLst>
                    <a:ext uri="{9D8B030D-6E8A-4147-A177-3AD203B41FA5}">
                      <a16:colId xmlns:a16="http://schemas.microsoft.com/office/drawing/2014/main" val="983407019"/>
                    </a:ext>
                  </a:extLst>
                </a:gridCol>
                <a:gridCol w="2353028">
                  <a:extLst>
                    <a:ext uri="{9D8B030D-6E8A-4147-A177-3AD203B41FA5}">
                      <a16:colId xmlns:a16="http://schemas.microsoft.com/office/drawing/2014/main" val="2736875189"/>
                    </a:ext>
                  </a:extLst>
                </a:gridCol>
                <a:gridCol w="2353028">
                  <a:extLst>
                    <a:ext uri="{9D8B030D-6E8A-4147-A177-3AD203B41FA5}">
                      <a16:colId xmlns:a16="http://schemas.microsoft.com/office/drawing/2014/main" val="2494274385"/>
                    </a:ext>
                  </a:extLst>
                </a:gridCol>
              </a:tblGrid>
              <a:tr h="677179">
                <a:tc>
                  <a:txBody>
                    <a:bodyPr/>
                    <a:lstStyle/>
                    <a:p>
                      <a:pPr fontAlgn="t">
                        <a:buNone/>
                      </a:pP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r>
                        <a:rPr lang="sv-SE" sz="1800" b="1" i="0" u="none" strike="noStrike" dirty="0">
                          <a:solidFill>
                            <a:srgbClr val="000000"/>
                          </a:solidFill>
                          <a:effectLst/>
                          <a:latin typeface="Poppins" pitchFamily="2" charset="77"/>
                        </a:rPr>
                        <a:t>Prov 1</a:t>
                      </a: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r>
                        <a:rPr lang="sv-SE" sz="1800" b="1" i="0" u="none" strike="noStrike" dirty="0">
                          <a:solidFill>
                            <a:srgbClr val="000000"/>
                          </a:solidFill>
                          <a:effectLst/>
                          <a:latin typeface="Poppins" pitchFamily="2" charset="77"/>
                        </a:rPr>
                        <a:t>Prov 2</a:t>
                      </a: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r>
                        <a:rPr lang="sv-SE" sz="1800" b="1" i="0" u="none" strike="noStrike" dirty="0">
                          <a:solidFill>
                            <a:srgbClr val="000000"/>
                          </a:solidFill>
                          <a:effectLst/>
                          <a:latin typeface="Poppins" pitchFamily="2" charset="77"/>
                        </a:rPr>
                        <a:t>Prov 3</a:t>
                      </a: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5345884"/>
                  </a:ext>
                </a:extLst>
              </a:tr>
              <a:tr h="958533">
                <a:tc>
                  <a:txBody>
                    <a:bodyPr/>
                    <a:lstStyle/>
                    <a:p>
                      <a:pPr rtl="0" fontAlgn="t">
                        <a:buNone/>
                      </a:pPr>
                      <a:r>
                        <a:rPr lang="sv-SE" sz="1800" b="1" i="0" u="none" strike="noStrike" dirty="0">
                          <a:solidFill>
                            <a:srgbClr val="000000"/>
                          </a:solidFill>
                          <a:effectLst/>
                          <a:latin typeface="Poppins" pitchFamily="2" charset="77"/>
                        </a:rPr>
                        <a:t>Textur</a:t>
                      </a: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5963139"/>
                  </a:ext>
                </a:extLst>
              </a:tr>
              <a:tr h="958533">
                <a:tc>
                  <a:txBody>
                    <a:bodyPr/>
                    <a:lstStyle/>
                    <a:p>
                      <a:pPr rtl="0" fontAlgn="t">
                        <a:buNone/>
                      </a:pPr>
                      <a:r>
                        <a:rPr lang="sv-SE" sz="1800" b="1" i="0" u="none" strike="noStrike" dirty="0">
                          <a:solidFill>
                            <a:srgbClr val="000000"/>
                          </a:solidFill>
                          <a:effectLst/>
                          <a:latin typeface="Poppins" pitchFamily="2" charset="77"/>
                        </a:rPr>
                        <a:t>Färg</a:t>
                      </a: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9712901"/>
                  </a:ext>
                </a:extLst>
              </a:tr>
              <a:tr h="958533">
                <a:tc>
                  <a:txBody>
                    <a:bodyPr/>
                    <a:lstStyle/>
                    <a:p>
                      <a:pPr rtl="0" fontAlgn="t">
                        <a:buNone/>
                      </a:pPr>
                      <a:r>
                        <a:rPr lang="sv-SE" sz="1800" b="1" i="0" u="none" strike="noStrike" dirty="0">
                          <a:solidFill>
                            <a:srgbClr val="000000"/>
                          </a:solidFill>
                          <a:effectLst/>
                          <a:latin typeface="Poppins" pitchFamily="2" charset="77"/>
                        </a:rPr>
                        <a:t>Partikelstorlekar</a:t>
                      </a: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0197961"/>
                  </a:ext>
                </a:extLst>
              </a:tr>
              <a:tr h="958533">
                <a:tc>
                  <a:txBody>
                    <a:bodyPr/>
                    <a:lstStyle/>
                    <a:p>
                      <a:pPr rtl="0" fontAlgn="t">
                        <a:buNone/>
                      </a:pPr>
                      <a:r>
                        <a:rPr lang="sv-SE" sz="1800" b="1" i="0" u="none" strike="noStrike" dirty="0">
                          <a:solidFill>
                            <a:srgbClr val="000000"/>
                          </a:solidFill>
                          <a:effectLst/>
                          <a:latin typeface="Poppins" pitchFamily="2" charset="77"/>
                        </a:rPr>
                        <a:t>Organiskt material </a:t>
                      </a: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2337973"/>
                  </a:ext>
                </a:extLst>
              </a:tr>
              <a:tr h="958533">
                <a:tc>
                  <a:txBody>
                    <a:bodyPr/>
                    <a:lstStyle/>
                    <a:p>
                      <a:pPr rtl="0" fontAlgn="t">
                        <a:buNone/>
                      </a:pPr>
                      <a:r>
                        <a:rPr lang="sv-SE" sz="1800" b="1" i="0" u="none" strike="noStrike" dirty="0">
                          <a:solidFill>
                            <a:srgbClr val="000000"/>
                          </a:solidFill>
                          <a:effectLst/>
                          <a:latin typeface="Poppins" pitchFamily="2" charset="77"/>
                        </a:rPr>
                        <a:t>Övrigt</a:t>
                      </a: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br>
                        <a:rPr lang="sv-SE" sz="1800" dirty="0">
                          <a:effectLst/>
                        </a:rPr>
                      </a:br>
                      <a:endParaRPr lang="sv-SE" sz="1800" dirty="0">
                        <a:effectLst/>
                      </a:endParaRPr>
                    </a:p>
                  </a:txBody>
                  <a:tcPr marL="57236" marR="57236" marT="57236" marB="572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315634"/>
                  </a:ext>
                </a:extLst>
              </a:tr>
            </a:tbl>
          </a:graphicData>
        </a:graphic>
      </p:graphicFrame>
    </p:spTree>
    <p:extLst>
      <p:ext uri="{BB962C8B-B14F-4D97-AF65-F5344CB8AC3E}">
        <p14:creationId xmlns:p14="http://schemas.microsoft.com/office/powerpoint/2010/main" val="1800676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023E0-F5BD-12F0-3348-B5F7ABFE372C}"/>
            </a:ext>
          </a:extLst>
        </p:cNvPr>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071C148F-1028-1F03-A46B-87FE3C45492D}"/>
              </a:ext>
            </a:extLst>
          </p:cNvPr>
          <p:cNvGraphicFramePr>
            <a:graphicFrameLocks noGrp="1"/>
          </p:cNvGraphicFramePr>
          <p:nvPr>
            <p:extLst>
              <p:ext uri="{D42A27DB-BD31-4B8C-83A1-F6EECF244321}">
                <p14:modId xmlns:p14="http://schemas.microsoft.com/office/powerpoint/2010/main" val="2926950120"/>
              </p:ext>
            </p:extLst>
          </p:nvPr>
        </p:nvGraphicFramePr>
        <p:xfrm>
          <a:off x="643118" y="1412874"/>
          <a:ext cx="10442224" cy="2688168"/>
        </p:xfrm>
        <a:graphic>
          <a:graphicData uri="http://schemas.openxmlformats.org/drawingml/2006/table">
            <a:tbl>
              <a:tblPr firstRow="1" bandRow="1">
                <a:tableStyleId>{5C22544A-7EE6-4342-B048-85BDC9FD1C3A}</a:tableStyleId>
              </a:tblPr>
              <a:tblGrid>
                <a:gridCol w="2610556">
                  <a:extLst>
                    <a:ext uri="{9D8B030D-6E8A-4147-A177-3AD203B41FA5}">
                      <a16:colId xmlns:a16="http://schemas.microsoft.com/office/drawing/2014/main" val="3816150360"/>
                    </a:ext>
                  </a:extLst>
                </a:gridCol>
                <a:gridCol w="2610556">
                  <a:extLst>
                    <a:ext uri="{9D8B030D-6E8A-4147-A177-3AD203B41FA5}">
                      <a16:colId xmlns:a16="http://schemas.microsoft.com/office/drawing/2014/main" val="1177213731"/>
                    </a:ext>
                  </a:extLst>
                </a:gridCol>
                <a:gridCol w="2610556">
                  <a:extLst>
                    <a:ext uri="{9D8B030D-6E8A-4147-A177-3AD203B41FA5}">
                      <a16:colId xmlns:a16="http://schemas.microsoft.com/office/drawing/2014/main" val="566679556"/>
                    </a:ext>
                  </a:extLst>
                </a:gridCol>
                <a:gridCol w="2610556">
                  <a:extLst>
                    <a:ext uri="{9D8B030D-6E8A-4147-A177-3AD203B41FA5}">
                      <a16:colId xmlns:a16="http://schemas.microsoft.com/office/drawing/2014/main" val="4241339385"/>
                    </a:ext>
                  </a:extLst>
                </a:gridCol>
              </a:tblGrid>
              <a:tr h="672042">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800" b="1" i="0" u="none" strike="noStrike" dirty="0">
                          <a:solidFill>
                            <a:srgbClr val="000000"/>
                          </a:solidFill>
                          <a:effectLst/>
                          <a:latin typeface="Poppins" pitchFamily="2" charset="77"/>
                        </a:rPr>
                        <a:t>Prov 1</a:t>
                      </a:r>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800" b="1" i="0" u="none" strike="noStrike" dirty="0">
                          <a:solidFill>
                            <a:srgbClr val="000000"/>
                          </a:solidFill>
                          <a:effectLst/>
                          <a:latin typeface="Poppins" pitchFamily="2" charset="77"/>
                        </a:rPr>
                        <a:t>Prov 2</a:t>
                      </a:r>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800" b="1" i="0" u="none" strike="noStrike" dirty="0">
                          <a:solidFill>
                            <a:srgbClr val="000000"/>
                          </a:solidFill>
                          <a:effectLst/>
                          <a:latin typeface="Poppins" pitchFamily="2" charset="77"/>
                        </a:rPr>
                        <a:t>Prov 3</a:t>
                      </a:r>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7912115"/>
                  </a:ext>
                </a:extLst>
              </a:tr>
              <a:tr h="672042">
                <a:tc>
                  <a:txBody>
                    <a:bodyPr/>
                    <a:lstStyle/>
                    <a:p>
                      <a:pPr rtl="0" fontAlgn="t">
                        <a:buNone/>
                      </a:pPr>
                      <a:r>
                        <a:rPr lang="sv-SE" sz="1800" b="1" i="0" u="none" strike="noStrike" dirty="0">
                          <a:solidFill>
                            <a:srgbClr val="000000"/>
                          </a:solidFill>
                          <a:effectLst/>
                          <a:latin typeface="Poppins" pitchFamily="2" charset="77"/>
                        </a:rPr>
                        <a:t>Massa (g)</a:t>
                      </a:r>
                      <a:endParaRPr lang="sv-SE" sz="1800"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819368"/>
                  </a:ext>
                </a:extLst>
              </a:tr>
              <a:tr h="672042">
                <a:tc>
                  <a:txBody>
                    <a:bodyPr/>
                    <a:lstStyle/>
                    <a:p>
                      <a:pPr rtl="0" fontAlgn="t">
                        <a:buNone/>
                      </a:pPr>
                      <a:r>
                        <a:rPr lang="sv-SE" sz="1800" b="1" i="0" u="none" strike="noStrike" dirty="0">
                          <a:solidFill>
                            <a:srgbClr val="000000"/>
                          </a:solidFill>
                          <a:effectLst/>
                          <a:latin typeface="Poppins" pitchFamily="2" charset="77"/>
                        </a:rPr>
                        <a:t>Volym (ml)</a:t>
                      </a:r>
                      <a:endParaRPr lang="sv-SE" sz="1800"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6299962"/>
                  </a:ext>
                </a:extLst>
              </a:tr>
              <a:tr h="672042">
                <a:tc>
                  <a:txBody>
                    <a:bodyPr/>
                    <a:lstStyle/>
                    <a:p>
                      <a:pPr rtl="0" fontAlgn="t">
                        <a:buNone/>
                      </a:pPr>
                      <a:r>
                        <a:rPr lang="sv-SE" sz="1800" b="1" i="0" u="none" strike="noStrike" dirty="0">
                          <a:solidFill>
                            <a:srgbClr val="000000"/>
                          </a:solidFill>
                          <a:effectLst/>
                          <a:latin typeface="Poppins" pitchFamily="2" charset="77"/>
                        </a:rPr>
                        <a:t>Densitet</a:t>
                      </a:r>
                      <a:endParaRPr lang="sv-SE" sz="1800"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8069707"/>
                  </a:ext>
                </a:extLst>
              </a:tr>
            </a:tbl>
          </a:graphicData>
        </a:graphic>
      </p:graphicFrame>
    </p:spTree>
    <p:extLst>
      <p:ext uri="{BB962C8B-B14F-4D97-AF65-F5344CB8AC3E}">
        <p14:creationId xmlns:p14="http://schemas.microsoft.com/office/powerpoint/2010/main" val="3095950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alpha val="12827"/>
          </a:srgbClr>
        </a:solidFill>
        <a:effectLst/>
      </p:bgPr>
    </p:bg>
    <p:spTree>
      <p:nvGrpSpPr>
        <p:cNvPr id="1" name=""/>
        <p:cNvGrpSpPr/>
        <p:nvPr/>
      </p:nvGrpSpPr>
      <p:grpSpPr>
        <a:xfrm>
          <a:off x="0" y="0"/>
          <a:ext cx="0" cy="0"/>
          <a:chOff x="0" y="0"/>
          <a:chExt cx="0" cy="0"/>
        </a:xfrm>
      </p:grpSpPr>
      <p:sp>
        <p:nvSpPr>
          <p:cNvPr id="4" name="CuadroTexto 5">
            <a:extLst>
              <a:ext uri="{FF2B5EF4-FFF2-40B4-BE49-F238E27FC236}">
                <a16:creationId xmlns:a16="http://schemas.microsoft.com/office/drawing/2014/main" id="{219BE571-7307-17CC-CA03-03BF1D9D20F6}"/>
              </a:ext>
            </a:extLst>
          </p:cNvPr>
          <p:cNvSpPr txBox="1"/>
          <p:nvPr/>
        </p:nvSpPr>
        <p:spPr>
          <a:xfrm>
            <a:off x="943822" y="1329205"/>
            <a:ext cx="5293350" cy="646331"/>
          </a:xfrm>
          <a:prstGeom prst="rect">
            <a:avLst/>
          </a:prstGeom>
          <a:noFill/>
        </p:spPr>
        <p:txBody>
          <a:bodyPr wrap="square" rtlCol="0">
            <a:spAutoFit/>
          </a:bodyPr>
          <a:lstStyle/>
          <a:p>
            <a:r>
              <a:rPr lang="sv-SE" sz="3600" dirty="0">
                <a:latin typeface="Bebas Neue Regular" panose="020B0606020202050201" pitchFamily="34" charset="0"/>
              </a:rPr>
              <a:t>Lektion 1 </a:t>
            </a:r>
            <a:r>
              <a:rPr lang="sv-SE" sz="3600" dirty="0" err="1">
                <a:solidFill>
                  <a:srgbClr val="0CB08E"/>
                </a:solidFill>
                <a:latin typeface="Bebas Neue Regular" panose="020B0606020202050201" pitchFamily="34" charset="0"/>
              </a:rPr>
              <a:t>JordARs</a:t>
            </a:r>
            <a:r>
              <a:rPr lang="sv-SE" sz="3600" dirty="0">
                <a:solidFill>
                  <a:srgbClr val="0CB08E"/>
                </a:solidFill>
                <a:latin typeface="Bebas Neue Regular" panose="020B0606020202050201" pitchFamily="34" charset="0"/>
              </a:rPr>
              <a:t> betydelse</a:t>
            </a:r>
          </a:p>
        </p:txBody>
      </p:sp>
      <p:sp>
        <p:nvSpPr>
          <p:cNvPr id="5" name="CuadroTexto 8">
            <a:extLst>
              <a:ext uri="{FF2B5EF4-FFF2-40B4-BE49-F238E27FC236}">
                <a16:creationId xmlns:a16="http://schemas.microsoft.com/office/drawing/2014/main" id="{B8A1BFB3-1271-EBB9-38F8-4DEDCBC15CBC}"/>
              </a:ext>
            </a:extLst>
          </p:cNvPr>
          <p:cNvSpPr txBox="1"/>
          <p:nvPr/>
        </p:nvSpPr>
        <p:spPr>
          <a:xfrm>
            <a:off x="943821" y="1975535"/>
            <a:ext cx="4662905" cy="367023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dirty="0">
                <a:solidFill>
                  <a:schemeClr val="tx1"/>
                </a:solidFill>
              </a:rPr>
              <a:t>Eleverna får lära sig mer om jord och tillsammans fundera över dess betydelse. </a:t>
            </a:r>
          </a:p>
          <a:p>
            <a:pPr marL="0" indent="0">
              <a:buNone/>
            </a:pPr>
            <a:endParaRPr lang="sv-SE" b="1" dirty="0">
              <a:solidFill>
                <a:schemeClr val="tx1"/>
              </a:solidFill>
            </a:endParaRPr>
          </a:p>
          <a:p>
            <a:pPr marL="0" indent="0">
              <a:buNone/>
            </a:pPr>
            <a:r>
              <a:rPr lang="sv-SE" b="1" dirty="0">
                <a:solidFill>
                  <a:schemeClr val="tx1"/>
                </a:solidFill>
              </a:rPr>
              <a:t>Passet avslutas med instruktioner inför nästa lektion.</a:t>
            </a:r>
          </a:p>
          <a:p>
            <a:pPr marL="0" indent="0">
              <a:buNone/>
            </a:pPr>
            <a:endParaRPr lang="sv-SE" b="1" dirty="0"/>
          </a:p>
          <a:p>
            <a:pPr marL="0" indent="0">
              <a:buNone/>
            </a:pPr>
            <a:r>
              <a:rPr lang="sv-SE" b="1" dirty="0">
                <a:solidFill>
                  <a:srgbClr val="0CAF8F"/>
                </a:solidFill>
              </a:rPr>
              <a:t>Ämne: </a:t>
            </a:r>
            <a:r>
              <a:rPr lang="sv-SE" dirty="0">
                <a:solidFill>
                  <a:schemeClr val="tx1"/>
                </a:solidFill>
              </a:rPr>
              <a:t>Biologi</a:t>
            </a:r>
          </a:p>
          <a:p>
            <a:pPr marL="0" indent="0">
              <a:buNone/>
            </a:pPr>
            <a:r>
              <a:rPr lang="sv-SE" b="1" dirty="0">
                <a:solidFill>
                  <a:srgbClr val="0CAF8F"/>
                </a:solidFill>
              </a:rPr>
              <a:t>Undervisningstid: </a:t>
            </a:r>
            <a:r>
              <a:rPr lang="sv-SE" dirty="0">
                <a:solidFill>
                  <a:schemeClr val="tx1"/>
                </a:solidFill>
              </a:rPr>
              <a:t>50 min, uppdelat i tre block </a:t>
            </a:r>
          </a:p>
          <a:p>
            <a:pPr marL="0" indent="0">
              <a:buNone/>
            </a:pPr>
            <a:r>
              <a:rPr lang="sv-SE" b="1" dirty="0">
                <a:solidFill>
                  <a:srgbClr val="0CAF8F"/>
                </a:solidFill>
              </a:rPr>
              <a:t>Material: </a:t>
            </a:r>
          </a:p>
          <a:p>
            <a:pPr marL="171454" indent="-171454">
              <a:buFont typeface="Arial" panose="020B0604020202020204" pitchFamily="34" charset="0"/>
              <a:buChar char="•"/>
            </a:pPr>
            <a:r>
              <a:rPr lang="sv-SE" dirty="0">
                <a:solidFill>
                  <a:schemeClr val="tx1"/>
                </a:solidFill>
              </a:rPr>
              <a:t>A3 papper</a:t>
            </a:r>
          </a:p>
          <a:p>
            <a:pPr marL="171454" indent="-171454">
              <a:buFont typeface="Arial" panose="020B0604020202020204" pitchFamily="34" charset="0"/>
              <a:buChar char="•"/>
            </a:pPr>
            <a:r>
              <a:rPr lang="sv-SE" dirty="0">
                <a:solidFill>
                  <a:schemeClr val="tx1"/>
                </a:solidFill>
              </a:rPr>
              <a:t>Eventuellt behållare att dela ut i slutet av lektionen för att samla in jordprover i</a:t>
            </a:r>
          </a:p>
          <a:p>
            <a:pPr marL="0" indent="0">
              <a:buNone/>
            </a:pPr>
            <a:br>
              <a:rPr lang="sv-SE" dirty="0"/>
            </a:br>
            <a:endParaRPr lang="sv-SE" dirty="0"/>
          </a:p>
        </p:txBody>
      </p:sp>
      <p:pic>
        <p:nvPicPr>
          <p:cNvPr id="13" name="Bildobjekt 12">
            <a:extLst>
              <a:ext uri="{FF2B5EF4-FFF2-40B4-BE49-F238E27FC236}">
                <a16:creationId xmlns:a16="http://schemas.microsoft.com/office/drawing/2014/main" id="{5878057B-F5A3-2A1B-2984-45CD854866D8}"/>
              </a:ext>
            </a:extLst>
          </p:cNvPr>
          <p:cNvPicPr>
            <a:picLocks noChangeAspect="1"/>
          </p:cNvPicPr>
          <p:nvPr/>
        </p:nvPicPr>
        <p:blipFill>
          <a:blip r:embed="rId2">
            <a:extLst>
              <a:ext uri="{28A0092B-C50C-407E-A947-70E740481C1C}">
                <a14:useLocalDpi xmlns:a14="http://schemas.microsoft.com/office/drawing/2010/main" val="0"/>
              </a:ext>
            </a:extLst>
          </a:blip>
          <a:srcRect l="1" r="44580"/>
          <a:stretch>
            <a:fillRect/>
          </a:stretch>
        </p:blipFill>
        <p:spPr>
          <a:xfrm>
            <a:off x="6237171" y="-991656"/>
            <a:ext cx="7043182" cy="8473615"/>
          </a:xfrm>
          <a:prstGeom prst="rect">
            <a:avLst/>
          </a:prstGeom>
        </p:spPr>
      </p:pic>
    </p:spTree>
    <p:extLst>
      <p:ext uri="{BB962C8B-B14F-4D97-AF65-F5344CB8AC3E}">
        <p14:creationId xmlns:p14="http://schemas.microsoft.com/office/powerpoint/2010/main" val="4737108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8" descr="En bild som visar text, linje, nummer, Graf&#10;&#10;AI-genererat innehåll kan vara felaktigt.">
            <a:extLst>
              <a:ext uri="{FF2B5EF4-FFF2-40B4-BE49-F238E27FC236}">
                <a16:creationId xmlns:a16="http://schemas.microsoft.com/office/drawing/2014/main" id="{82D8487C-6714-D4D5-1717-EB73365BA2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6200000">
            <a:off x="2523734" y="-1673525"/>
            <a:ext cx="7439690" cy="10515599"/>
          </a:xfrm>
        </p:spPr>
      </p:pic>
    </p:spTree>
    <p:extLst>
      <p:ext uri="{BB962C8B-B14F-4D97-AF65-F5344CB8AC3E}">
        <p14:creationId xmlns:p14="http://schemas.microsoft.com/office/powerpoint/2010/main" val="2934848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6EBE0-E2F3-E90A-4884-DDB666365FF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B631BA6-236D-BA95-F2F6-2901D4E5BBC3}"/>
              </a:ext>
            </a:extLst>
          </p:cNvPr>
          <p:cNvSpPr>
            <a:spLocks noGrp="1"/>
          </p:cNvSpPr>
          <p:nvPr>
            <p:ph type="title"/>
          </p:nvPr>
        </p:nvSpPr>
        <p:spPr/>
        <p:txBody>
          <a:bodyPr/>
          <a:lstStyle/>
          <a:p>
            <a:endParaRPr lang="sv-SE" dirty="0"/>
          </a:p>
        </p:txBody>
      </p:sp>
      <p:sp>
        <p:nvSpPr>
          <p:cNvPr id="4" name="Platshållare för innehåll 3">
            <a:extLst>
              <a:ext uri="{FF2B5EF4-FFF2-40B4-BE49-F238E27FC236}">
                <a16:creationId xmlns:a16="http://schemas.microsoft.com/office/drawing/2014/main" id="{69087C7F-61CD-731A-DC08-13375C6CC8C4}"/>
              </a:ext>
            </a:extLst>
          </p:cNvPr>
          <p:cNvSpPr>
            <a:spLocks noGrp="1"/>
          </p:cNvSpPr>
          <p:nvPr>
            <p:ph idx="1"/>
          </p:nvPr>
        </p:nvSpPr>
        <p:spPr/>
        <p:txBody>
          <a:bodyPr/>
          <a:lstStyle/>
          <a:p>
            <a:endParaRPr lang="sv-SE" dirty="0"/>
          </a:p>
        </p:txBody>
      </p:sp>
      <p:graphicFrame>
        <p:nvGraphicFramePr>
          <p:cNvPr id="5" name="Tabell 4">
            <a:extLst>
              <a:ext uri="{FF2B5EF4-FFF2-40B4-BE49-F238E27FC236}">
                <a16:creationId xmlns:a16="http://schemas.microsoft.com/office/drawing/2014/main" id="{7BC9E286-C9A4-7930-64FD-1A54389A4A90}"/>
              </a:ext>
            </a:extLst>
          </p:cNvPr>
          <p:cNvGraphicFramePr>
            <a:graphicFrameLocks noGrp="1"/>
          </p:cNvGraphicFramePr>
          <p:nvPr>
            <p:extLst>
              <p:ext uri="{D42A27DB-BD31-4B8C-83A1-F6EECF244321}">
                <p14:modId xmlns:p14="http://schemas.microsoft.com/office/powerpoint/2010/main" val="2899779862"/>
              </p:ext>
            </p:extLst>
          </p:nvPr>
        </p:nvGraphicFramePr>
        <p:xfrm>
          <a:off x="643118" y="1412874"/>
          <a:ext cx="10442224" cy="2688168"/>
        </p:xfrm>
        <a:graphic>
          <a:graphicData uri="http://schemas.openxmlformats.org/drawingml/2006/table">
            <a:tbl>
              <a:tblPr firstRow="1" bandRow="1">
                <a:tableStyleId>{5C22544A-7EE6-4342-B048-85BDC9FD1C3A}</a:tableStyleId>
              </a:tblPr>
              <a:tblGrid>
                <a:gridCol w="2610556">
                  <a:extLst>
                    <a:ext uri="{9D8B030D-6E8A-4147-A177-3AD203B41FA5}">
                      <a16:colId xmlns:a16="http://schemas.microsoft.com/office/drawing/2014/main" val="3816150360"/>
                    </a:ext>
                  </a:extLst>
                </a:gridCol>
                <a:gridCol w="2610556">
                  <a:extLst>
                    <a:ext uri="{9D8B030D-6E8A-4147-A177-3AD203B41FA5}">
                      <a16:colId xmlns:a16="http://schemas.microsoft.com/office/drawing/2014/main" val="1177213731"/>
                    </a:ext>
                  </a:extLst>
                </a:gridCol>
                <a:gridCol w="2610556">
                  <a:extLst>
                    <a:ext uri="{9D8B030D-6E8A-4147-A177-3AD203B41FA5}">
                      <a16:colId xmlns:a16="http://schemas.microsoft.com/office/drawing/2014/main" val="566679556"/>
                    </a:ext>
                  </a:extLst>
                </a:gridCol>
                <a:gridCol w="2610556">
                  <a:extLst>
                    <a:ext uri="{9D8B030D-6E8A-4147-A177-3AD203B41FA5}">
                      <a16:colId xmlns:a16="http://schemas.microsoft.com/office/drawing/2014/main" val="4241339385"/>
                    </a:ext>
                  </a:extLst>
                </a:gridCol>
              </a:tblGrid>
              <a:tr h="672042">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800" b="1" i="0" u="none" strike="noStrike" dirty="0">
                          <a:solidFill>
                            <a:srgbClr val="000000"/>
                          </a:solidFill>
                          <a:effectLst/>
                          <a:latin typeface="Poppins" pitchFamily="2" charset="77"/>
                        </a:rPr>
                        <a:t>Prov 1</a:t>
                      </a:r>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800" b="1" i="0" u="none" strike="noStrike" dirty="0">
                          <a:solidFill>
                            <a:srgbClr val="000000"/>
                          </a:solidFill>
                          <a:effectLst/>
                          <a:latin typeface="Poppins" pitchFamily="2" charset="77"/>
                        </a:rPr>
                        <a:t>Prov 2</a:t>
                      </a:r>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sv-SE" sz="1800" b="1" i="0" u="none" strike="noStrike" dirty="0">
                          <a:solidFill>
                            <a:srgbClr val="000000"/>
                          </a:solidFill>
                          <a:effectLst/>
                          <a:latin typeface="Poppins" pitchFamily="2" charset="77"/>
                        </a:rPr>
                        <a:t>Prov 3</a:t>
                      </a:r>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7912115"/>
                  </a:ext>
                </a:extLst>
              </a:tr>
              <a:tr h="672042">
                <a:tc>
                  <a:txBody>
                    <a:bodyPr/>
                    <a:lstStyle/>
                    <a:p>
                      <a:pPr rtl="0" fontAlgn="t">
                        <a:buNone/>
                      </a:pPr>
                      <a:r>
                        <a:rPr lang="sv-SE" sz="1800" b="1" i="0" u="none" strike="noStrike" dirty="0">
                          <a:solidFill>
                            <a:srgbClr val="000000"/>
                          </a:solidFill>
                          <a:effectLst/>
                          <a:latin typeface="Poppins" pitchFamily="2" charset="77"/>
                        </a:rPr>
                        <a:t>Digital pH-mätning</a:t>
                      </a:r>
                      <a:endParaRPr lang="sv-SE" sz="1800"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819368"/>
                  </a:ext>
                </a:extLst>
              </a:tr>
              <a:tr h="672042">
                <a:tc>
                  <a:txBody>
                    <a:bodyPr/>
                    <a:lstStyle/>
                    <a:p>
                      <a:pPr rtl="0" fontAlgn="t">
                        <a:buNone/>
                      </a:pPr>
                      <a:r>
                        <a:rPr lang="sv-SE" sz="1800" b="1" i="0" u="none" strike="noStrike" dirty="0">
                          <a:solidFill>
                            <a:srgbClr val="000000"/>
                          </a:solidFill>
                          <a:effectLst/>
                          <a:latin typeface="Poppins" pitchFamily="2" charset="77"/>
                        </a:rPr>
                        <a:t>Analog pH-mätning</a:t>
                      </a:r>
                      <a:endParaRPr lang="sv-SE" sz="1800"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6299962"/>
                  </a:ext>
                </a:extLst>
              </a:tr>
              <a:tr h="672042">
                <a:tc>
                  <a:txBody>
                    <a:bodyPr/>
                    <a:lstStyle/>
                    <a:p>
                      <a:pPr rtl="0" fontAlgn="t">
                        <a:buNone/>
                      </a:pPr>
                      <a:r>
                        <a:rPr lang="sv-SE" sz="1800" b="1" i="0" u="none" strike="noStrike" dirty="0">
                          <a:solidFill>
                            <a:srgbClr val="000000"/>
                          </a:solidFill>
                          <a:effectLst/>
                          <a:latin typeface="Poppins" pitchFamily="2" charset="77"/>
                        </a:rPr>
                        <a:t>Fukthalt (digital)</a:t>
                      </a:r>
                      <a:endParaRPr lang="sv-SE" sz="1800"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sv-SE" sz="1500" dirty="0"/>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8069707"/>
                  </a:ext>
                </a:extLst>
              </a:tr>
            </a:tbl>
          </a:graphicData>
        </a:graphic>
      </p:graphicFrame>
    </p:spTree>
    <p:extLst>
      <p:ext uri="{BB962C8B-B14F-4D97-AF65-F5344CB8AC3E}">
        <p14:creationId xmlns:p14="http://schemas.microsoft.com/office/powerpoint/2010/main" val="2941302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EAB3A-1A62-CFCC-3EB6-DBC1B236BE3B}"/>
            </a:ext>
          </a:extLst>
        </p:cNvPr>
        <p:cNvGrpSpPr/>
        <p:nvPr/>
      </p:nvGrpSpPr>
      <p:grpSpPr>
        <a:xfrm>
          <a:off x="0" y="0"/>
          <a:ext cx="0" cy="0"/>
          <a:chOff x="0" y="0"/>
          <a:chExt cx="0" cy="0"/>
        </a:xfrm>
      </p:grpSpPr>
      <p:sp>
        <p:nvSpPr>
          <p:cNvPr id="16" name="CuadroTexto 5">
            <a:extLst>
              <a:ext uri="{FF2B5EF4-FFF2-40B4-BE49-F238E27FC236}">
                <a16:creationId xmlns:a16="http://schemas.microsoft.com/office/drawing/2014/main" id="{168EBD9B-93A5-665F-A74A-BE2518B6B0AB}"/>
              </a:ext>
            </a:extLst>
          </p:cNvPr>
          <p:cNvSpPr txBox="1"/>
          <p:nvPr/>
        </p:nvSpPr>
        <p:spPr>
          <a:xfrm>
            <a:off x="2702157" y="2862584"/>
            <a:ext cx="7613038"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Tips  </a:t>
            </a:r>
            <a:r>
              <a:rPr lang="sv-SE" sz="4400" dirty="0">
                <a:latin typeface="Bebas Neue Regular" panose="020B0606020202050201" pitchFamily="34" charset="0"/>
              </a:rPr>
              <a:t>Alternativa experiment</a:t>
            </a:r>
          </a:p>
        </p:txBody>
      </p:sp>
    </p:spTree>
    <p:extLst>
      <p:ext uri="{BB962C8B-B14F-4D97-AF65-F5344CB8AC3E}">
        <p14:creationId xmlns:p14="http://schemas.microsoft.com/office/powerpoint/2010/main" val="38907454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C549-ABD1-FB47-F0D3-C9871DDA1E10}"/>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BA9EDA0-88DE-0788-9DE5-719065BF8185}"/>
              </a:ext>
            </a:extLst>
          </p:cNvPr>
          <p:cNvSpPr txBox="1"/>
          <p:nvPr/>
        </p:nvSpPr>
        <p:spPr>
          <a:xfrm>
            <a:off x="569744" y="320903"/>
            <a:ext cx="11346332" cy="769441"/>
          </a:xfrm>
          <a:prstGeom prst="rect">
            <a:avLst/>
          </a:prstGeom>
          <a:noFill/>
        </p:spPr>
        <p:txBody>
          <a:bodyPr wrap="square" rtlCol="0">
            <a:spAutoFit/>
          </a:bodyPr>
          <a:lstStyle/>
          <a:p>
            <a:r>
              <a:rPr lang="sv-SE" sz="4400" dirty="0">
                <a:solidFill>
                  <a:srgbClr val="0CAF8F"/>
                </a:solidFill>
                <a:latin typeface="Bebas Neue Regular" panose="020B0606020202050201" pitchFamily="34" charset="0"/>
              </a:rPr>
              <a:t>Tips!</a:t>
            </a:r>
            <a:r>
              <a:rPr lang="sv-SE" sz="4400" dirty="0">
                <a:latin typeface="Bebas Neue Regular" panose="020B0606020202050201" pitchFamily="34" charset="0"/>
              </a:rPr>
              <a:t> Laboration från Göteborgs botaniska trädgård</a:t>
            </a:r>
          </a:p>
        </p:txBody>
      </p:sp>
      <p:sp>
        <p:nvSpPr>
          <p:cNvPr id="9" name="CuadroTexto 8">
            <a:extLst>
              <a:ext uri="{FF2B5EF4-FFF2-40B4-BE49-F238E27FC236}">
                <a16:creationId xmlns:a16="http://schemas.microsoft.com/office/drawing/2014/main" id="{6DF2639D-D650-1AE0-7E5B-E6CF16D18190}"/>
              </a:ext>
            </a:extLst>
          </p:cNvPr>
          <p:cNvSpPr txBox="1"/>
          <p:nvPr/>
        </p:nvSpPr>
        <p:spPr>
          <a:xfrm>
            <a:off x="569744" y="5559908"/>
            <a:ext cx="10515599" cy="97719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sv-SE" sz="2000" dirty="0" err="1">
                <a:solidFill>
                  <a:schemeClr val="tx1"/>
                </a:solidFill>
              </a:rPr>
              <a:t>https</a:t>
            </a:r>
            <a:r>
              <a:rPr lang="sv-SE" sz="2000" dirty="0">
                <a:solidFill>
                  <a:schemeClr val="tx1"/>
                </a:solidFill>
              </a:rPr>
              <a:t>://</a:t>
            </a:r>
            <a:r>
              <a:rPr lang="sv-SE" sz="2000" dirty="0" err="1">
                <a:solidFill>
                  <a:schemeClr val="tx1"/>
                </a:solidFill>
              </a:rPr>
              <a:t>www.botaniska.se</a:t>
            </a:r>
            <a:r>
              <a:rPr lang="sv-SE" sz="2000" dirty="0">
                <a:solidFill>
                  <a:schemeClr val="tx1"/>
                </a:solidFill>
              </a:rPr>
              <a:t>/siteassets/botaniska/dokument/barn--skola/tips--studiematerial/kompost/laboration-7-vad-gor-daggmaskarna.pdf</a:t>
            </a:r>
          </a:p>
        </p:txBody>
      </p:sp>
      <p:pic>
        <p:nvPicPr>
          <p:cNvPr id="11" name="Gráfico 10">
            <a:extLst>
              <a:ext uri="{FF2B5EF4-FFF2-40B4-BE49-F238E27FC236}">
                <a16:creationId xmlns:a16="http://schemas.microsoft.com/office/drawing/2014/main" id="{B410BFCA-3FAA-2FCD-7539-DDA503E759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24C1940E-B0EE-F451-AE82-3405DB8619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35FB5A29-F613-C928-2FD2-DAD4BF5949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F2359C1B-D5E7-41F4-54C8-A0A8CF0A10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4" name="Bildobjekt 3">
            <a:extLst>
              <a:ext uri="{FF2B5EF4-FFF2-40B4-BE49-F238E27FC236}">
                <a16:creationId xmlns:a16="http://schemas.microsoft.com/office/drawing/2014/main" id="{4C91AEEE-36AD-6477-5080-F4834CEDE50D}"/>
              </a:ext>
            </a:extLst>
          </p:cNvPr>
          <p:cNvPicPr>
            <a:picLocks noChangeAspect="1"/>
          </p:cNvPicPr>
          <p:nvPr/>
        </p:nvPicPr>
        <p:blipFill>
          <a:blip r:embed="rId11"/>
          <a:stretch>
            <a:fillRect/>
          </a:stretch>
        </p:blipFill>
        <p:spPr>
          <a:xfrm>
            <a:off x="569745" y="961608"/>
            <a:ext cx="3111627" cy="4403345"/>
          </a:xfrm>
          <a:prstGeom prst="rect">
            <a:avLst/>
          </a:prstGeom>
        </p:spPr>
      </p:pic>
      <p:pic>
        <p:nvPicPr>
          <p:cNvPr id="7" name="Bildobjekt 6">
            <a:extLst>
              <a:ext uri="{FF2B5EF4-FFF2-40B4-BE49-F238E27FC236}">
                <a16:creationId xmlns:a16="http://schemas.microsoft.com/office/drawing/2014/main" id="{211FA388-90CA-25FD-1227-9CAEA1242FC8}"/>
              </a:ext>
            </a:extLst>
          </p:cNvPr>
          <p:cNvPicPr>
            <a:picLocks noChangeAspect="1"/>
          </p:cNvPicPr>
          <p:nvPr/>
        </p:nvPicPr>
        <p:blipFill>
          <a:blip r:embed="rId12"/>
          <a:stretch>
            <a:fillRect/>
          </a:stretch>
        </p:blipFill>
        <p:spPr>
          <a:xfrm>
            <a:off x="3583256" y="961608"/>
            <a:ext cx="3111627" cy="4403345"/>
          </a:xfrm>
          <a:prstGeom prst="rect">
            <a:avLst/>
          </a:prstGeom>
        </p:spPr>
      </p:pic>
    </p:spTree>
    <p:extLst>
      <p:ext uri="{BB962C8B-B14F-4D97-AF65-F5344CB8AC3E}">
        <p14:creationId xmlns:p14="http://schemas.microsoft.com/office/powerpoint/2010/main" val="1226768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E7B428-C92D-4597-6A14-B1252735D26C}"/>
              </a:ext>
            </a:extLst>
          </p:cNvPr>
          <p:cNvSpPr>
            <a:spLocks noGrp="1"/>
          </p:cNvSpPr>
          <p:nvPr>
            <p:ph type="title"/>
          </p:nvPr>
        </p:nvSpPr>
        <p:spPr>
          <a:xfrm>
            <a:off x="1068404" y="96253"/>
            <a:ext cx="11467726" cy="1325563"/>
          </a:xfrm>
        </p:spPr>
        <p:txBody>
          <a:bodyPr>
            <a:normAutofit/>
          </a:bodyPr>
          <a:lstStyle/>
          <a:p>
            <a:r>
              <a:rPr lang="sv-SE" sz="3200" dirty="0">
                <a:solidFill>
                  <a:srgbClr val="0CB08E"/>
                </a:solidFill>
                <a:latin typeface="Bebas Neue Regular" panose="020B0606020202050201" pitchFamily="34" charset="0"/>
              </a:rPr>
              <a:t>Tips på extra experiment: </a:t>
            </a:r>
            <a:br>
              <a:rPr lang="sv-SE" sz="3200" dirty="0">
                <a:latin typeface="Bebas Neue Regular" panose="020B0606020202050201" pitchFamily="34" charset="0"/>
              </a:rPr>
            </a:br>
            <a:r>
              <a:rPr lang="sv-SE" sz="3200" dirty="0">
                <a:latin typeface="Bebas Neue Regular" panose="020B0606020202050201" pitchFamily="34" charset="0"/>
              </a:rPr>
              <a:t>Vattenhållande förmåga – skillnaden mellan olika jordtyper</a:t>
            </a:r>
            <a:endParaRPr lang="sv-SE" sz="3200" dirty="0"/>
          </a:p>
        </p:txBody>
      </p:sp>
      <p:sp>
        <p:nvSpPr>
          <p:cNvPr id="4" name="textruta 3">
            <a:extLst>
              <a:ext uri="{FF2B5EF4-FFF2-40B4-BE49-F238E27FC236}">
                <a16:creationId xmlns:a16="http://schemas.microsoft.com/office/drawing/2014/main" id="{70E4FD4F-8A2F-E937-C7D4-8547062AA35D}"/>
              </a:ext>
            </a:extLst>
          </p:cNvPr>
          <p:cNvSpPr txBox="1"/>
          <p:nvPr/>
        </p:nvSpPr>
        <p:spPr>
          <a:xfrm>
            <a:off x="1068404" y="6200461"/>
            <a:ext cx="6762316" cy="369460"/>
          </a:xfrm>
          <a:prstGeom prst="rect">
            <a:avLst/>
          </a:prstGeom>
          <a:noFill/>
        </p:spPr>
        <p:txBody>
          <a:bodyPr wrap="square" rtlCol="0">
            <a:spAutoFit/>
          </a:bodyPr>
          <a:lstStyle/>
          <a:p>
            <a:r>
              <a:rPr lang="sv-SE" sz="1801" dirty="0" err="1"/>
              <a:t>https</a:t>
            </a:r>
            <a:r>
              <a:rPr lang="sv-SE" sz="1801" dirty="0"/>
              <a:t>://</a:t>
            </a:r>
            <a:r>
              <a:rPr lang="sv-SE" sz="1801" dirty="0" err="1"/>
              <a:t>www.youtube.com</a:t>
            </a:r>
            <a:r>
              <a:rPr lang="sv-SE" sz="1801" dirty="0"/>
              <a:t>/</a:t>
            </a:r>
            <a:r>
              <a:rPr lang="sv-SE" sz="1801" dirty="0" err="1"/>
              <a:t>watch?v</a:t>
            </a:r>
            <a:r>
              <a:rPr lang="sv-SE" sz="1801" dirty="0"/>
              <a:t>=</a:t>
            </a:r>
            <a:r>
              <a:rPr lang="sv-SE" sz="1801" dirty="0" err="1"/>
              <a:t>RlscZuGejis</a:t>
            </a:r>
            <a:endParaRPr lang="sv-SE" sz="1801" dirty="0"/>
          </a:p>
        </p:txBody>
      </p:sp>
      <p:pic>
        <p:nvPicPr>
          <p:cNvPr id="3" name="Onlinemedia 2" descr="Types of Soil | Water Flow and Absorption Test | Sand, Loam and Clay Soil">
            <a:hlinkClick r:id="" action="ppaction://media"/>
            <a:extLst>
              <a:ext uri="{FF2B5EF4-FFF2-40B4-BE49-F238E27FC236}">
                <a16:creationId xmlns:a16="http://schemas.microsoft.com/office/drawing/2014/main" id="{DD522482-6F6B-8524-0CD1-3498D47E0313}"/>
              </a:ext>
            </a:extLst>
          </p:cNvPr>
          <p:cNvPicPr>
            <a:picLocks noRot="1" noChangeAspect="1"/>
          </p:cNvPicPr>
          <p:nvPr>
            <a:videoFile r:link="rId1"/>
          </p:nvPr>
        </p:nvPicPr>
        <p:blipFill>
          <a:blip r:embed="rId4"/>
          <a:stretch>
            <a:fillRect/>
          </a:stretch>
        </p:blipFill>
        <p:spPr>
          <a:xfrm>
            <a:off x="1068406" y="1421816"/>
            <a:ext cx="7219253" cy="4078878"/>
          </a:xfrm>
          <a:prstGeom prst="rect">
            <a:avLst/>
          </a:prstGeom>
        </p:spPr>
      </p:pic>
      <p:sp>
        <p:nvSpPr>
          <p:cNvPr id="6" name="textruta 5">
            <a:extLst>
              <a:ext uri="{FF2B5EF4-FFF2-40B4-BE49-F238E27FC236}">
                <a16:creationId xmlns:a16="http://schemas.microsoft.com/office/drawing/2014/main" id="{2BB6A4E2-F335-2682-F1B4-8B9F7E67F4BF}"/>
              </a:ext>
            </a:extLst>
          </p:cNvPr>
          <p:cNvSpPr txBox="1"/>
          <p:nvPr/>
        </p:nvSpPr>
        <p:spPr>
          <a:xfrm>
            <a:off x="8783782" y="1825082"/>
            <a:ext cx="2788347" cy="3972113"/>
          </a:xfrm>
          <a:prstGeom prst="rect">
            <a:avLst/>
          </a:prstGeom>
          <a:noFill/>
        </p:spPr>
        <p:txBody>
          <a:bodyPr wrap="square" rtlCol="0">
            <a:spAutoFit/>
          </a:bodyPr>
          <a:lstStyle/>
          <a:p>
            <a:br>
              <a:rPr lang="sv-SE" sz="1801" dirty="0">
                <a:latin typeface="Poppins" pitchFamily="2" charset="77"/>
                <a:cs typeface="Poppins" pitchFamily="2" charset="77"/>
              </a:rPr>
            </a:br>
            <a:endParaRPr lang="sv-SE" sz="1801" dirty="0">
              <a:latin typeface="Poppins" pitchFamily="2" charset="77"/>
              <a:cs typeface="Poppins" pitchFamily="2" charset="77"/>
            </a:endParaRPr>
          </a:p>
          <a:p>
            <a:r>
              <a:rPr lang="sv-SE" sz="1801" b="1" dirty="0">
                <a:latin typeface="Poppins" pitchFamily="2" charset="77"/>
                <a:cs typeface="Poppins" pitchFamily="2" charset="77"/>
              </a:rPr>
              <a:t>Förberedelser</a:t>
            </a:r>
            <a:r>
              <a:rPr lang="sv-SE" sz="1801" dirty="0">
                <a:latin typeface="Poppins" pitchFamily="2" charset="77"/>
                <a:cs typeface="Poppins" pitchFamily="2" charset="77"/>
              </a:rPr>
              <a:t>: Går att förbereda samma dag</a:t>
            </a:r>
          </a:p>
          <a:p>
            <a:endParaRPr lang="sv-SE" sz="1801" dirty="0">
              <a:latin typeface="Poppins" pitchFamily="2" charset="77"/>
              <a:cs typeface="Poppins" pitchFamily="2" charset="77"/>
            </a:endParaRPr>
          </a:p>
          <a:p>
            <a:r>
              <a:rPr lang="sv-SE" sz="1801" b="1" dirty="0">
                <a:latin typeface="Poppins" pitchFamily="2" charset="77"/>
                <a:cs typeface="Poppins" pitchFamily="2" charset="77"/>
              </a:rPr>
              <a:t>Material: </a:t>
            </a:r>
            <a:r>
              <a:rPr lang="sv-SE" sz="1801" dirty="0">
                <a:latin typeface="Poppins" pitchFamily="2" charset="77"/>
                <a:cs typeface="Poppins" pitchFamily="2" charset="77"/>
              </a:rPr>
              <a:t>- Plastglas i två storlekar - Decilitermått </a:t>
            </a:r>
          </a:p>
          <a:p>
            <a:r>
              <a:rPr lang="sv-SE" sz="1801" dirty="0">
                <a:latin typeface="Poppins" pitchFamily="2" charset="77"/>
                <a:cs typeface="Poppins" pitchFamily="2" charset="77"/>
              </a:rPr>
              <a:t>- Tre olika jordtyper </a:t>
            </a:r>
          </a:p>
          <a:p>
            <a:r>
              <a:rPr lang="sv-SE" sz="1801" dirty="0">
                <a:latin typeface="Poppins" pitchFamily="2" charset="77"/>
                <a:cs typeface="Poppins" pitchFamily="2" charset="77"/>
              </a:rPr>
              <a:t>- Timer </a:t>
            </a:r>
          </a:p>
          <a:p>
            <a:r>
              <a:rPr lang="sv-SE" sz="1801" dirty="0">
                <a:latin typeface="Poppins" pitchFamily="2" charset="77"/>
                <a:cs typeface="Poppins" pitchFamily="2" charset="77"/>
              </a:rPr>
              <a:t>- Genomskinliga bägare </a:t>
            </a:r>
          </a:p>
          <a:p>
            <a:endParaRPr lang="sv-SE" sz="1801" dirty="0"/>
          </a:p>
        </p:txBody>
      </p:sp>
    </p:spTree>
    <p:extLst>
      <p:ext uri="{BB962C8B-B14F-4D97-AF65-F5344CB8AC3E}">
        <p14:creationId xmlns:p14="http://schemas.microsoft.com/office/powerpoint/2010/main" val="7474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1D8EBFBA-AA8E-0691-CA42-5F08CBDB542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01761D7-E7F0-1E5F-0D7F-40FDFE6BEF47}"/>
              </a:ext>
            </a:extLst>
          </p:cNvPr>
          <p:cNvSpPr txBox="1"/>
          <p:nvPr/>
        </p:nvSpPr>
        <p:spPr>
          <a:xfrm>
            <a:off x="597312" y="371378"/>
            <a:ext cx="7613038" cy="707886"/>
          </a:xfrm>
          <a:prstGeom prst="rect">
            <a:avLst/>
          </a:prstGeom>
          <a:noFill/>
        </p:spPr>
        <p:txBody>
          <a:bodyPr wrap="square" rtlCol="0">
            <a:spAutoFit/>
          </a:bodyPr>
          <a:lstStyle/>
          <a:p>
            <a:r>
              <a:rPr lang="sv-SE" sz="4000" dirty="0">
                <a:solidFill>
                  <a:srgbClr val="0CB08E"/>
                </a:solidFill>
                <a:latin typeface="Bebas Neue Regular" panose="020B0606020202050201" pitchFamily="34" charset="0"/>
              </a:rPr>
              <a:t>Fler filmer om </a:t>
            </a:r>
            <a:r>
              <a:rPr lang="sv-SE" sz="4000" dirty="0" err="1">
                <a:solidFill>
                  <a:srgbClr val="0CB08E"/>
                </a:solidFill>
                <a:latin typeface="Bebas Neue Regular" panose="020B0606020202050201" pitchFamily="34" charset="0"/>
              </a:rPr>
              <a:t>joardhälsa</a:t>
            </a:r>
            <a:r>
              <a:rPr lang="sv-SE" sz="4000" dirty="0">
                <a:solidFill>
                  <a:srgbClr val="0CB08E"/>
                </a:solidFill>
                <a:latin typeface="Bebas Neue Regular" panose="020B0606020202050201" pitchFamily="34" charset="0"/>
              </a:rPr>
              <a:t> (på Engelska)</a:t>
            </a:r>
            <a:endParaRPr lang="sv-SE" sz="4000" dirty="0">
              <a:latin typeface="Bebas Neue Regular" panose="020B0606020202050201" pitchFamily="34" charset="0"/>
            </a:endParaRPr>
          </a:p>
        </p:txBody>
      </p:sp>
      <p:sp>
        <p:nvSpPr>
          <p:cNvPr id="7" name="CuadroTexto 8">
            <a:extLst>
              <a:ext uri="{FF2B5EF4-FFF2-40B4-BE49-F238E27FC236}">
                <a16:creationId xmlns:a16="http://schemas.microsoft.com/office/drawing/2014/main" id="{36D79585-061A-6A78-9CCC-256E95FCC36B}"/>
              </a:ext>
            </a:extLst>
          </p:cNvPr>
          <p:cNvSpPr txBox="1"/>
          <p:nvPr/>
        </p:nvSpPr>
        <p:spPr>
          <a:xfrm>
            <a:off x="597312" y="1307865"/>
            <a:ext cx="11218768" cy="5609228"/>
          </a:xfrm>
          <a:prstGeom prst="rect">
            <a:avLst/>
          </a:prstGeom>
          <a:noFill/>
        </p:spPr>
        <p:txBody>
          <a:bodyPr wrap="square" numCol="2"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dirty="0">
                <a:solidFill>
                  <a:schemeClr val="tx1"/>
                </a:solidFill>
              </a:rPr>
              <a:t>Lektion 1. Jordens betydelse</a:t>
            </a:r>
          </a:p>
          <a:p>
            <a:pPr fontAlgn="base">
              <a:buFont typeface="Arial" panose="020B0604020202020204" pitchFamily="34" charset="0"/>
              <a:buChar char="•"/>
            </a:pPr>
            <a:r>
              <a:rPr lang="sv-SE" u="sng" dirty="0">
                <a:hlinkClick r:id="rId4"/>
              </a:rPr>
              <a:t>https://vimeo.com/77792712</a:t>
            </a:r>
            <a:endParaRPr lang="sv-SE" dirty="0"/>
          </a:p>
          <a:p>
            <a:pPr>
              <a:buFont typeface="Arial" panose="020B0604020202020204" pitchFamily="34" charset="0"/>
              <a:buChar char="•"/>
            </a:pPr>
            <a:r>
              <a:rPr lang="sv-SE" u="sng" dirty="0">
                <a:hlinkClick r:id="rId5"/>
              </a:rPr>
              <a:t>https://www.youtube.com/watch?v=xqFwPPS7QX8</a:t>
            </a:r>
            <a:endParaRPr lang="sv-SE" u="sng" dirty="0"/>
          </a:p>
          <a:p>
            <a:endParaRPr lang="sv-SE" u="sng" dirty="0"/>
          </a:p>
          <a:p>
            <a:pPr marL="0" indent="0">
              <a:buNone/>
            </a:pPr>
            <a:r>
              <a:rPr lang="sv-SE" b="1" dirty="0">
                <a:solidFill>
                  <a:schemeClr val="tx1"/>
                </a:solidFill>
              </a:rPr>
              <a:t>Lektion 2. Jordens textur och världens trädgårdar</a:t>
            </a:r>
          </a:p>
          <a:p>
            <a:pPr>
              <a:buFont typeface="Arial" panose="020B0604020202020204" pitchFamily="34" charset="0"/>
              <a:buChar char="•"/>
            </a:pPr>
            <a:r>
              <a:rPr lang="sv-SE" dirty="0">
                <a:solidFill>
                  <a:schemeClr val="tx1"/>
                </a:solidFill>
              </a:rPr>
              <a:t>Hur jordtexturer påverkar vattenhållningen och plantornas tillväxt.</a:t>
            </a:r>
          </a:p>
          <a:p>
            <a:pPr marL="0" indent="0">
              <a:buNone/>
            </a:pPr>
            <a:r>
              <a:rPr lang="sv-SE" dirty="0">
                <a:hlinkClick r:id="rId6"/>
              </a:rPr>
              <a:t>https://www.youtube.com/watch?v=knrmCbctGEA</a:t>
            </a:r>
            <a:endParaRPr lang="sv-SE" dirty="0"/>
          </a:p>
          <a:p>
            <a:pPr marL="0" indent="0">
              <a:buNone/>
            </a:pPr>
            <a:r>
              <a:rPr lang="sv-SE" dirty="0">
                <a:hlinkClick r:id="rId7"/>
              </a:rPr>
              <a:t>https://www.youtube.com/watch?v=3NK6ZosNxZo</a:t>
            </a:r>
            <a:endParaRPr lang="sv-SE" dirty="0"/>
          </a:p>
          <a:p>
            <a:pPr>
              <a:buFont typeface="Arial" panose="020B0604020202020204" pitchFamily="34" charset="0"/>
              <a:buChar char="•"/>
            </a:pPr>
            <a:r>
              <a:rPr lang="sv-SE" dirty="0">
                <a:solidFill>
                  <a:schemeClr val="tx1"/>
                </a:solidFill>
              </a:rPr>
              <a:t>Trädgårdar i städerna</a:t>
            </a:r>
          </a:p>
          <a:p>
            <a:pPr marL="0" indent="0">
              <a:buNone/>
            </a:pPr>
            <a:r>
              <a:rPr lang="sv-SE" dirty="0">
                <a:hlinkClick r:id="rId8"/>
              </a:rPr>
              <a:t>https://vimeo.com/77792707</a:t>
            </a:r>
            <a:endParaRPr lang="sv-SE" dirty="0"/>
          </a:p>
          <a:p>
            <a:pPr marL="0" indent="0">
              <a:buNone/>
            </a:pPr>
            <a:endParaRPr lang="sv-SE" dirty="0"/>
          </a:p>
          <a:p>
            <a:pPr marL="0" indent="0">
              <a:buNone/>
            </a:pPr>
            <a:r>
              <a:rPr lang="sv-SE" b="1" dirty="0">
                <a:solidFill>
                  <a:schemeClr val="tx1"/>
                </a:solidFill>
              </a:rPr>
              <a:t>Lektion 3. Jordens betydelse</a:t>
            </a:r>
          </a:p>
          <a:p>
            <a:pPr marL="171450" indent="-171450">
              <a:buFont typeface="Arial" panose="020B0604020202020204" pitchFamily="34" charset="0"/>
              <a:buChar char="•"/>
            </a:pPr>
            <a:r>
              <a:rPr lang="sv-SE" dirty="0">
                <a:solidFill>
                  <a:schemeClr val="tx1"/>
                </a:solidFill>
              </a:rPr>
              <a:t>En video som visar varför jorden är viktig för att kunna upprätthålla liv och ekosystem</a:t>
            </a:r>
          </a:p>
          <a:p>
            <a:pPr marL="0" indent="0">
              <a:buNone/>
            </a:pPr>
            <a:r>
              <a:rPr lang="sv-SE" dirty="0">
                <a:hlinkClick r:id="rId9"/>
              </a:rPr>
              <a:t>https://www.youtube.com/watch?v=XfqaJqm5nCk</a:t>
            </a:r>
            <a:endParaRPr lang="sv-SE" dirty="0"/>
          </a:p>
          <a:p>
            <a:pPr marL="171450" indent="-171450">
              <a:buFont typeface="Arial" panose="020B0604020202020204" pitchFamily="34" charset="0"/>
              <a:buChar char="•"/>
            </a:pPr>
            <a:r>
              <a:rPr lang="sv-SE" dirty="0">
                <a:solidFill>
                  <a:schemeClr val="tx1"/>
                </a:solidFill>
              </a:rPr>
              <a:t>Jordens betydelse i jordbruket och i ekosystemen. </a:t>
            </a:r>
            <a:br>
              <a:rPr lang="sv-SE" dirty="0"/>
            </a:br>
            <a:r>
              <a:rPr lang="sv-SE" dirty="0">
                <a:hlinkClick r:id="rId10"/>
              </a:rPr>
              <a:t>https://gamma.app/docs/Importance-of-Soil-9f1s0yz8saew2i5</a:t>
            </a:r>
            <a:endParaRPr lang="sv-SE" dirty="0"/>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pPr marL="0" indent="0">
              <a:buNone/>
            </a:pPr>
            <a:endParaRPr lang="sv-SE" dirty="0"/>
          </a:p>
          <a:p>
            <a:pPr marL="0" indent="0">
              <a:buNone/>
            </a:pPr>
            <a:r>
              <a:rPr lang="sv-SE" b="1" dirty="0">
                <a:solidFill>
                  <a:schemeClr val="tx1"/>
                </a:solidFill>
              </a:rPr>
              <a:t>Lektion 4. Jordtyper</a:t>
            </a:r>
          </a:p>
          <a:p>
            <a:pPr marL="171450" indent="-171450">
              <a:buFont typeface="Arial" panose="020B0604020202020204" pitchFamily="34" charset="0"/>
              <a:buChar char="•"/>
            </a:pPr>
            <a:r>
              <a:rPr lang="sv-SE" dirty="0">
                <a:solidFill>
                  <a:schemeClr val="tx1"/>
                </a:solidFill>
              </a:rPr>
              <a:t>Jordtyperna och hur de används inom jordbruk och trädgårdsskötsel. </a:t>
            </a:r>
            <a:br>
              <a:rPr lang="sv-SE" dirty="0"/>
            </a:br>
            <a:r>
              <a:rPr lang="sv-SE" u="sng" dirty="0">
                <a:hlinkClick r:id="rId11"/>
              </a:rPr>
              <a:t>https://www.youtube.com/watch?v=RlscZuGejis</a:t>
            </a:r>
            <a:br>
              <a:rPr lang="sv-SE" dirty="0"/>
            </a:br>
            <a:r>
              <a:rPr lang="sv-SE" u="sng" dirty="0">
                <a:hlinkClick r:id="rId7"/>
              </a:rPr>
              <a:t>https://www.youtube.com/watch?v=3NK6ZosNxZo</a:t>
            </a:r>
            <a:endParaRPr lang="sv-SE" u="sng" dirty="0"/>
          </a:p>
          <a:p>
            <a:pPr marL="171450" indent="-171450">
              <a:buFont typeface="Arial" panose="020B0604020202020204" pitchFamily="34" charset="0"/>
              <a:buChar char="•"/>
            </a:pPr>
            <a:endParaRPr lang="sv-SE" u="sng" dirty="0"/>
          </a:p>
          <a:p>
            <a:pPr marL="0" indent="0">
              <a:buNone/>
            </a:pPr>
            <a:r>
              <a:rPr lang="sv-SE" b="1" dirty="0">
                <a:solidFill>
                  <a:schemeClr val="tx1"/>
                </a:solidFill>
              </a:rPr>
              <a:t>Andra nätbaserade resurser att utforska</a:t>
            </a:r>
          </a:p>
          <a:p>
            <a:pPr>
              <a:buFont typeface="Arial" panose="020B0604020202020204" pitchFamily="34" charset="0"/>
              <a:buChar char="•"/>
            </a:pPr>
            <a:r>
              <a:rPr lang="sv-SE" dirty="0">
                <a:solidFill>
                  <a:schemeClr val="tx1"/>
                </a:solidFill>
              </a:rPr>
              <a:t>Jord för lärare: </a:t>
            </a:r>
            <a:r>
              <a:rPr lang="sv-SE" u="sng" dirty="0">
                <a:hlinkClick r:id="rId12"/>
              </a:rPr>
              <a:t>https://www.soils4teachers.org/</a:t>
            </a:r>
            <a:endParaRPr lang="sv-SE" dirty="0"/>
          </a:p>
          <a:p>
            <a:pPr fontAlgn="base">
              <a:buFont typeface="Arial" panose="020B0604020202020204" pitchFamily="34" charset="0"/>
              <a:buChar char="•"/>
            </a:pPr>
            <a:r>
              <a:rPr lang="sv-SE" dirty="0" err="1">
                <a:solidFill>
                  <a:schemeClr val="tx1"/>
                </a:solidFill>
              </a:rPr>
              <a:t>Soilnet</a:t>
            </a:r>
            <a:r>
              <a:rPr lang="sv-SE" dirty="0">
                <a:solidFill>
                  <a:schemeClr val="tx1"/>
                </a:solidFill>
              </a:rPr>
              <a:t>: </a:t>
            </a:r>
            <a:r>
              <a:rPr lang="sv-SE" u="sng" dirty="0">
                <a:hlinkClick r:id="rId13"/>
              </a:rPr>
              <a:t>https://www.soil-net.com/</a:t>
            </a:r>
            <a:endParaRPr lang="sv-SE" dirty="0"/>
          </a:p>
          <a:p>
            <a:pPr fontAlgn="base">
              <a:buFont typeface="Arial" panose="020B0604020202020204" pitchFamily="34" charset="0"/>
              <a:buChar char="•"/>
            </a:pPr>
            <a:r>
              <a:rPr lang="sv-SE" dirty="0" err="1">
                <a:solidFill>
                  <a:schemeClr val="tx1"/>
                </a:solidFill>
              </a:rPr>
              <a:t>Livingsoil</a:t>
            </a:r>
            <a:r>
              <a:rPr lang="sv-SE" dirty="0">
                <a:solidFill>
                  <a:schemeClr val="tx1"/>
                </a:solidFill>
              </a:rPr>
              <a:t>: </a:t>
            </a:r>
            <a:r>
              <a:rPr lang="sv-SE" u="sng" dirty="0">
                <a:hlinkClick r:id="rId14"/>
              </a:rPr>
              <a:t>https://www.youtube.com/watch?v=ntJouJhLM48</a:t>
            </a:r>
            <a:endParaRPr lang="sv-SE" dirty="0"/>
          </a:p>
          <a:p>
            <a:pPr fontAlgn="base">
              <a:buFont typeface="Arial" panose="020B0604020202020204" pitchFamily="34" charset="0"/>
              <a:buChar char="•"/>
            </a:pPr>
            <a:r>
              <a:rPr lang="sv-SE" dirty="0">
                <a:solidFill>
                  <a:schemeClr val="tx1"/>
                </a:solidFill>
              </a:rPr>
              <a:t>Spel: Marklära för barn: </a:t>
            </a:r>
            <a:r>
              <a:rPr lang="sv-SE" u="sng" dirty="0">
                <a:hlinkClick r:id="rId15"/>
              </a:rPr>
              <a:t>https://www.soils4kids.org/games</a:t>
            </a:r>
            <a:endParaRPr lang="sv-SE" dirty="0"/>
          </a:p>
          <a:p>
            <a:pPr fontAlgn="base">
              <a:buFont typeface="Arial" panose="020B0604020202020204" pitchFamily="34" charset="0"/>
              <a:buChar char="•"/>
            </a:pPr>
            <a:r>
              <a:rPr lang="sv-SE" dirty="0">
                <a:solidFill>
                  <a:schemeClr val="tx1"/>
                </a:solidFill>
              </a:rPr>
              <a:t>BBC-</a:t>
            </a:r>
            <a:r>
              <a:rPr lang="sv-SE" dirty="0" err="1">
                <a:solidFill>
                  <a:schemeClr val="tx1"/>
                </a:solidFill>
              </a:rPr>
              <a:t>Bitsize</a:t>
            </a:r>
            <a:r>
              <a:rPr lang="sv-SE" dirty="0">
                <a:solidFill>
                  <a:schemeClr val="tx1"/>
                </a:solidFill>
              </a:rPr>
              <a:t> </a:t>
            </a:r>
            <a:r>
              <a:rPr lang="sv-SE" dirty="0" err="1">
                <a:solidFill>
                  <a:schemeClr val="tx1"/>
                </a:solidFill>
              </a:rPr>
              <a:t>soil</a:t>
            </a:r>
            <a:r>
              <a:rPr lang="sv-SE" dirty="0">
                <a:solidFill>
                  <a:schemeClr val="tx1"/>
                </a:solidFill>
              </a:rPr>
              <a:t>: </a:t>
            </a:r>
            <a:r>
              <a:rPr lang="sv-SE" u="sng" dirty="0">
                <a:hlinkClick r:id="rId16"/>
              </a:rPr>
              <a:t>https://www.bbc.co.uk/bitesize/articles/ztvbk2p</a:t>
            </a:r>
            <a:endParaRPr lang="sv-SE" dirty="0"/>
          </a:p>
          <a:p>
            <a:pPr fontAlgn="base">
              <a:buFont typeface="Arial" panose="020B0604020202020204" pitchFamily="34" charset="0"/>
              <a:buChar char="•"/>
            </a:pPr>
            <a:r>
              <a:rPr lang="sv-SE" dirty="0">
                <a:solidFill>
                  <a:schemeClr val="tx1"/>
                </a:solidFill>
              </a:rPr>
              <a:t>Presentation om jord: </a:t>
            </a:r>
            <a:r>
              <a:rPr lang="sv-SE" u="sng" dirty="0">
                <a:hlinkClick r:id="rId17"/>
              </a:rPr>
              <a:t>https://www.youtube.com/playlist?list=PLLtcxq1-RGPtn-s8L9rZVEBVBcBxfkjRF</a:t>
            </a:r>
            <a:endParaRPr lang="sv-SE" dirty="0"/>
          </a:p>
          <a:p>
            <a:pPr fontAlgn="base">
              <a:buFont typeface="Arial" panose="020B0604020202020204" pitchFamily="34" charset="0"/>
              <a:buChar char="•"/>
            </a:pPr>
            <a:r>
              <a:rPr lang="sv-SE" dirty="0">
                <a:solidFill>
                  <a:schemeClr val="tx1"/>
                </a:solidFill>
              </a:rPr>
              <a:t>Nature Lab</a:t>
            </a:r>
            <a:r>
              <a:rPr lang="sv-SE" b="1" i="1" dirty="0">
                <a:solidFill>
                  <a:schemeClr val="tx1"/>
                </a:solidFill>
              </a:rPr>
              <a:t>: </a:t>
            </a:r>
            <a:r>
              <a:rPr lang="sv-SE" u="sng" dirty="0">
                <a:hlinkClick r:id="rId18"/>
              </a:rPr>
              <a:t>https://www.nature.org/en-us/about-us/who-we-are/how-we-work/youth-engagement/nature-lab/</a:t>
            </a:r>
            <a:endParaRPr lang="sv-SE" b="1" i="1" dirty="0"/>
          </a:p>
          <a:p>
            <a:pPr fontAlgn="base">
              <a:buFont typeface="Arial" panose="020B0604020202020204" pitchFamily="34" charset="0"/>
              <a:buChar char="•"/>
            </a:pPr>
            <a:r>
              <a:rPr lang="sv-SE" dirty="0">
                <a:solidFill>
                  <a:schemeClr val="tx1"/>
                </a:solidFill>
              </a:rPr>
              <a:t>Spel: Marklära för barn: </a:t>
            </a:r>
            <a:r>
              <a:rPr lang="sv-SE" u="sng" dirty="0">
                <a:hlinkClick r:id="rId15"/>
              </a:rPr>
              <a:t>https://www.soils4kids.org/games</a:t>
            </a:r>
            <a:endParaRPr lang="sv-SE" dirty="0"/>
          </a:p>
          <a:p>
            <a:pPr>
              <a:buFont typeface="Arial" panose="020B0604020202020204" pitchFamily="34" charset="0"/>
              <a:buChar char="•"/>
            </a:pPr>
            <a:r>
              <a:rPr lang="sv-SE" dirty="0">
                <a:solidFill>
                  <a:schemeClr val="tx1"/>
                </a:solidFill>
              </a:rPr>
              <a:t>Jordsången</a:t>
            </a:r>
            <a:r>
              <a:rPr lang="sv-SE" dirty="0"/>
              <a:t>: </a:t>
            </a:r>
            <a:r>
              <a:rPr lang="sv-SE" u="sng" dirty="0">
                <a:hlinkClick r:id="rId19"/>
              </a:rPr>
              <a:t>https://www.youtube.com/watch?v=tM7VND_o5F8</a:t>
            </a:r>
            <a:endParaRPr lang="sv-SE" dirty="0"/>
          </a:p>
        </p:txBody>
      </p:sp>
    </p:spTree>
    <p:extLst>
      <p:ext uri="{BB962C8B-B14F-4D97-AF65-F5344CB8AC3E}">
        <p14:creationId xmlns:p14="http://schemas.microsoft.com/office/powerpoint/2010/main" val="1081571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06780675-F905-4049-46F0-63E52F26816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48381F9A-5904-A672-FAFE-84507F8FE746}"/>
              </a:ext>
            </a:extLst>
          </p:cNvPr>
          <p:cNvSpPr txBox="1"/>
          <p:nvPr/>
        </p:nvSpPr>
        <p:spPr>
          <a:xfrm>
            <a:off x="597312" y="371378"/>
            <a:ext cx="7613038" cy="707886"/>
          </a:xfrm>
          <a:prstGeom prst="rect">
            <a:avLst/>
          </a:prstGeom>
          <a:noFill/>
        </p:spPr>
        <p:txBody>
          <a:bodyPr wrap="square" rtlCol="0">
            <a:spAutoFit/>
          </a:bodyPr>
          <a:lstStyle/>
          <a:p>
            <a:r>
              <a:rPr lang="sv-SE" sz="4000" dirty="0">
                <a:solidFill>
                  <a:srgbClr val="0CB08E"/>
                </a:solidFill>
                <a:latin typeface="Bebas Neue Regular" panose="020B0606020202050201" pitchFamily="34" charset="0"/>
              </a:rPr>
              <a:t>Lärare: </a:t>
            </a:r>
            <a:r>
              <a:rPr lang="sv-SE" sz="4000" dirty="0">
                <a:latin typeface="Bebas Neue Regular" panose="020B0606020202050201" pitchFamily="34" charset="0"/>
              </a:rPr>
              <a:t>Den pedagogiska modellen</a:t>
            </a:r>
          </a:p>
        </p:txBody>
      </p:sp>
      <p:sp>
        <p:nvSpPr>
          <p:cNvPr id="7" name="CuadroTexto 8">
            <a:extLst>
              <a:ext uri="{FF2B5EF4-FFF2-40B4-BE49-F238E27FC236}">
                <a16:creationId xmlns:a16="http://schemas.microsoft.com/office/drawing/2014/main" id="{CDDCBF48-B7C8-9FC5-3E4A-B290376F817A}"/>
              </a:ext>
            </a:extLst>
          </p:cNvPr>
          <p:cNvSpPr txBox="1"/>
          <p:nvPr/>
        </p:nvSpPr>
        <p:spPr>
          <a:xfrm>
            <a:off x="597312" y="1307865"/>
            <a:ext cx="10515599" cy="228524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dirty="0">
                <a:solidFill>
                  <a:schemeClr val="tx1"/>
                </a:solidFill>
              </a:rPr>
              <a:t>I </a:t>
            </a:r>
            <a:r>
              <a:rPr lang="sv-SE" u="sng" dirty="0">
                <a:solidFill>
                  <a:schemeClr val="tx1"/>
                </a:solidFill>
                <a:hlinkClick r:id="rId4">
                  <a:extLst>
                    <a:ext uri="{A12FA001-AC4F-418D-AE19-62706E023703}">
                      <ahyp:hlinkClr xmlns:ahyp="http://schemas.microsoft.com/office/drawing/2018/hyperlinkcolor" val="tx"/>
                    </a:ext>
                  </a:extLst>
                </a:hlinkClick>
              </a:rPr>
              <a:t>LOESS</a:t>
            </a:r>
            <a:r>
              <a:rPr lang="sv-SE" dirty="0">
                <a:solidFill>
                  <a:schemeClr val="tx1"/>
                </a:solidFill>
              </a:rPr>
              <a:t> får eleverna lära sig om </a:t>
            </a:r>
            <a:r>
              <a:rPr lang="sv-SE" dirty="0" err="1">
                <a:solidFill>
                  <a:schemeClr val="tx1"/>
                </a:solidFill>
              </a:rPr>
              <a:t>jordhälsa</a:t>
            </a:r>
            <a:r>
              <a:rPr lang="sv-SE" dirty="0">
                <a:solidFill>
                  <a:schemeClr val="tx1"/>
                </a:solidFill>
              </a:rPr>
              <a:t> med hjälp av integrerad undervisning i STEM-ämnen, </a:t>
            </a:r>
            <a:br>
              <a:rPr lang="sv-SE" dirty="0">
                <a:solidFill>
                  <a:schemeClr val="tx1"/>
                </a:solidFill>
              </a:rPr>
            </a:br>
            <a:r>
              <a:rPr lang="sv-SE" dirty="0">
                <a:solidFill>
                  <a:schemeClr val="tx1"/>
                </a:solidFill>
              </a:rPr>
              <a:t>som genomförs via </a:t>
            </a:r>
            <a:r>
              <a:rPr lang="sv-SE" u="sng" dirty="0">
                <a:solidFill>
                  <a:schemeClr val="tx1"/>
                </a:solidFill>
                <a:hlinkClick r:id="rId5">
                  <a:extLst>
                    <a:ext uri="{A12FA001-AC4F-418D-AE19-62706E023703}">
                      <ahyp:hlinkClr xmlns:ahyp="http://schemas.microsoft.com/office/drawing/2018/hyperlinkcolor" val="tx"/>
                    </a:ext>
                  </a:extLst>
                </a:hlinkClick>
              </a:rPr>
              <a:t>Biology Science Curriculum Study (BSCS) 5E Instructional Model</a:t>
            </a:r>
            <a:r>
              <a:rPr lang="sv-SE" dirty="0">
                <a:solidFill>
                  <a:schemeClr val="tx1"/>
                </a:solidFill>
              </a:rPr>
              <a:t> från </a:t>
            </a:r>
            <a:r>
              <a:rPr lang="sv-SE" dirty="0" err="1">
                <a:solidFill>
                  <a:schemeClr val="tx1"/>
                </a:solidFill>
              </a:rPr>
              <a:t>Bybee</a:t>
            </a:r>
            <a:r>
              <a:rPr lang="sv-SE" dirty="0">
                <a:solidFill>
                  <a:schemeClr val="tx1"/>
                </a:solidFill>
              </a:rPr>
              <a:t> med kollegor (</a:t>
            </a:r>
            <a:r>
              <a:rPr lang="sv-SE" dirty="0" err="1">
                <a:solidFill>
                  <a:schemeClr val="tx1"/>
                </a:solidFill>
              </a:rPr>
              <a:t>Bybee</a:t>
            </a:r>
            <a:r>
              <a:rPr lang="sv-SE" dirty="0">
                <a:solidFill>
                  <a:schemeClr val="tx1"/>
                </a:solidFill>
              </a:rPr>
              <a:t> et al. 2006) </a:t>
            </a:r>
            <a:br>
              <a:rPr lang="sv-SE" dirty="0">
                <a:solidFill>
                  <a:schemeClr val="tx1"/>
                </a:solidFill>
              </a:rPr>
            </a:br>
            <a:r>
              <a:rPr lang="sv-SE" dirty="0">
                <a:solidFill>
                  <a:schemeClr val="tx1"/>
                </a:solidFill>
              </a:rPr>
              <a:t>och innovativa </a:t>
            </a:r>
            <a:r>
              <a:rPr lang="sv-SE" u="sng" dirty="0">
                <a:solidFill>
                  <a:schemeClr val="tx1"/>
                </a:solidFill>
                <a:hlinkClick r:id="rId6">
                  <a:extLst>
                    <a:ext uri="{A12FA001-AC4F-418D-AE19-62706E023703}">
                      <ahyp:hlinkClr xmlns:ahyp="http://schemas.microsoft.com/office/drawing/2018/hyperlinkcolor" val="tx"/>
                    </a:ext>
                  </a:extLst>
                </a:hlinkClick>
              </a:rPr>
              <a:t>pedagogiska metoder</a:t>
            </a:r>
            <a:r>
              <a:rPr lang="sv-SE" dirty="0">
                <a:solidFill>
                  <a:schemeClr val="tx1"/>
                </a:solidFill>
              </a:rPr>
              <a:t> (problembaserat lärande, forskningsbaserat lärande, </a:t>
            </a:r>
            <a:r>
              <a:rPr lang="sv-SE" dirty="0" err="1">
                <a:solidFill>
                  <a:schemeClr val="tx1"/>
                </a:solidFill>
              </a:rPr>
              <a:t>etc</a:t>
            </a:r>
            <a:r>
              <a:rPr lang="sv-SE" dirty="0">
                <a:solidFill>
                  <a:schemeClr val="tx1"/>
                </a:solidFill>
              </a:rPr>
              <a:t>).</a:t>
            </a:r>
          </a:p>
          <a:p>
            <a:pPr marL="0" indent="0">
              <a:buNone/>
            </a:pPr>
            <a:endParaRPr lang="sv-SE" dirty="0">
              <a:solidFill>
                <a:schemeClr val="tx1"/>
              </a:solidFill>
            </a:endParaRPr>
          </a:p>
          <a:p>
            <a:pPr marL="0" indent="0">
              <a:buNone/>
            </a:pPr>
            <a:r>
              <a:rPr lang="sv-SE" dirty="0">
                <a:solidFill>
                  <a:schemeClr val="tx1"/>
                </a:solidFill>
              </a:rPr>
              <a:t>Läs mer om modellen här: </a:t>
            </a:r>
            <a:r>
              <a:rPr lang="sv-SE" dirty="0">
                <a:solidFill>
                  <a:schemeClr val="tx1"/>
                </a:solidFill>
                <a:hlinkClick r:id="rId7">
                  <a:extLst>
                    <a:ext uri="{A12FA001-AC4F-418D-AE19-62706E023703}">
                      <ahyp:hlinkClr xmlns:ahyp="http://schemas.microsoft.com/office/drawing/2018/hyperlinkcolor" val="tx"/>
                    </a:ext>
                  </a:extLst>
                </a:hlinkClick>
              </a:rPr>
              <a:t>https://loess-project.eu/wp-content/uploads/2025/05/LOESS-LS-Exploring-soil-V12-sv.pdf</a:t>
            </a:r>
            <a:endParaRPr lang="sv-SE" dirty="0">
              <a:solidFill>
                <a:schemeClr val="tx1"/>
              </a:solidFill>
            </a:endParaRPr>
          </a:p>
          <a:p>
            <a:pPr marL="0" indent="0">
              <a:buNone/>
            </a:pPr>
            <a:r>
              <a:rPr lang="sv-SE" dirty="0">
                <a:solidFill>
                  <a:schemeClr val="tx1"/>
                </a:solidFill>
              </a:rPr>
              <a:t> </a:t>
            </a:r>
          </a:p>
          <a:p>
            <a:pPr marL="0" indent="0">
              <a:buNone/>
            </a:pPr>
            <a:endParaRPr lang="sv-SE" dirty="0">
              <a:solidFill>
                <a:schemeClr val="tx1"/>
              </a:solidFill>
            </a:endParaRPr>
          </a:p>
          <a:p>
            <a:pPr marL="0" indent="0">
              <a:buNone/>
            </a:pPr>
            <a:endParaRPr lang="sv-SE" dirty="0">
              <a:solidFill>
                <a:schemeClr val="tx1"/>
              </a:solidFill>
            </a:endParaRPr>
          </a:p>
        </p:txBody>
      </p:sp>
    </p:spTree>
    <p:extLst>
      <p:ext uri="{BB962C8B-B14F-4D97-AF65-F5344CB8AC3E}">
        <p14:creationId xmlns:p14="http://schemas.microsoft.com/office/powerpoint/2010/main" val="4903835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B2FFAAE3-9F13-A9FA-D665-762B060B53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75333"/>
            <a:ext cx="12195662" cy="8130441"/>
          </a:xfrm>
          <a:prstGeom prst="rect">
            <a:avLst/>
          </a:prstGeom>
        </p:spPr>
      </p:pic>
      <p:sp>
        <p:nvSpPr>
          <p:cNvPr id="2" name="CuadroTexto 1">
            <a:extLst>
              <a:ext uri="{FF2B5EF4-FFF2-40B4-BE49-F238E27FC236}">
                <a16:creationId xmlns:a16="http://schemas.microsoft.com/office/drawing/2014/main" id="{835F88EB-07B9-0B92-7B74-B08198FC78FE}"/>
              </a:ext>
            </a:extLst>
          </p:cNvPr>
          <p:cNvSpPr txBox="1"/>
          <p:nvPr/>
        </p:nvSpPr>
        <p:spPr>
          <a:xfrm>
            <a:off x="5339975" y="4666304"/>
            <a:ext cx="1512053" cy="276999"/>
          </a:xfrm>
          <a:prstGeom prst="rect">
            <a:avLst/>
          </a:prstGeom>
          <a:noFill/>
        </p:spPr>
        <p:txBody>
          <a:bodyPr wrap="square">
            <a:spAutoFit/>
          </a:bodyPr>
          <a:lstStyle/>
          <a:p>
            <a:pPr algn="ctr"/>
            <a:r>
              <a:rPr lang="sv-SE" sz="1200" b="1" dirty="0" err="1">
                <a:solidFill>
                  <a:schemeClr val="bg1"/>
                </a:solidFill>
                <a:latin typeface="Poppins" panose="00000500000000000000" pitchFamily="50" charset="0"/>
                <a:cs typeface="Poppins" panose="00000500000000000000" pitchFamily="50" charset="0"/>
              </a:rPr>
              <a:t>loess-project.eu</a:t>
            </a:r>
            <a:endParaRPr lang="sv-SE" sz="1200" b="1" dirty="0">
              <a:solidFill>
                <a:schemeClr val="bg1"/>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559953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E040FEA1-CDC3-5B88-2D07-639B0974685A}"/>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6C332C27-CD9B-FCCA-FB09-FCBDC64199B0}"/>
              </a:ext>
            </a:extLst>
          </p:cNvPr>
          <p:cNvSpPr txBox="1"/>
          <p:nvPr/>
        </p:nvSpPr>
        <p:spPr>
          <a:xfrm>
            <a:off x="597312" y="371378"/>
            <a:ext cx="7613038" cy="707886"/>
          </a:xfrm>
          <a:prstGeom prst="rect">
            <a:avLst/>
          </a:prstGeom>
          <a:noFill/>
        </p:spPr>
        <p:txBody>
          <a:bodyPr wrap="square" rtlCol="0">
            <a:spAutoFit/>
          </a:bodyPr>
          <a:lstStyle/>
          <a:p>
            <a:r>
              <a:rPr lang="sv-SE" sz="4000" dirty="0">
                <a:solidFill>
                  <a:srgbClr val="0CAF8F"/>
                </a:solidFill>
                <a:latin typeface="Bebas Neue Regular" panose="020B0606020202050201" pitchFamily="34" charset="0"/>
              </a:rPr>
              <a:t>FÖR LÄRARE:</a:t>
            </a:r>
            <a:r>
              <a:rPr lang="sv-SE" sz="4000" dirty="0">
                <a:latin typeface="Bebas Neue Regular" panose="020B0606020202050201" pitchFamily="34" charset="0"/>
              </a:rPr>
              <a:t> Instruktioner inför lektion 1 </a:t>
            </a:r>
          </a:p>
        </p:txBody>
      </p:sp>
      <p:sp>
        <p:nvSpPr>
          <p:cNvPr id="7" name="CuadroTexto 8">
            <a:extLst>
              <a:ext uri="{FF2B5EF4-FFF2-40B4-BE49-F238E27FC236}">
                <a16:creationId xmlns:a16="http://schemas.microsoft.com/office/drawing/2014/main" id="{15BAF8A9-B2B3-4849-217D-7735057EA569}"/>
              </a:ext>
            </a:extLst>
          </p:cNvPr>
          <p:cNvSpPr txBox="1"/>
          <p:nvPr/>
        </p:nvSpPr>
        <p:spPr>
          <a:xfrm>
            <a:off x="597313" y="1079265"/>
            <a:ext cx="10515599" cy="588622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solidFill>
                  <a:schemeClr val="tx1"/>
                </a:solidFill>
              </a:rPr>
              <a:t>BLOCK 1 (20 min):</a:t>
            </a:r>
          </a:p>
          <a:p>
            <a:pPr marL="0" indent="0">
              <a:buNone/>
            </a:pPr>
            <a:r>
              <a:rPr lang="sv-SE" noProof="1">
                <a:solidFill>
                  <a:schemeClr val="tx1"/>
                </a:solidFill>
              </a:rPr>
              <a:t>Börja med brainstorming för att se vad eleverna redan kan om jord –  fokusera på vad eleverna redan vet om jord och vad de vill lära sig. På slide 10 finns frågar att utgå från.</a:t>
            </a:r>
          </a:p>
          <a:p>
            <a:pPr marL="0" indent="0">
              <a:buNone/>
            </a:pPr>
            <a:endParaRPr lang="sv-SE" noProof="1">
              <a:solidFill>
                <a:schemeClr val="tx1"/>
              </a:solidFill>
            </a:endParaRPr>
          </a:p>
          <a:p>
            <a:pPr marL="0" indent="0">
              <a:buNone/>
            </a:pPr>
            <a:r>
              <a:rPr lang="sv-SE" noProof="1">
                <a:solidFill>
                  <a:schemeClr val="tx1"/>
                </a:solidFill>
              </a:rPr>
              <a:t>Visa sedan en video (inbäddad på slide 11) som lyfter fram jordens viktiga roll för att upprätthålla liv. </a:t>
            </a:r>
            <a:br>
              <a:rPr lang="sv-SE" noProof="1">
                <a:solidFill>
                  <a:schemeClr val="tx1"/>
                </a:solidFill>
              </a:rPr>
            </a:br>
            <a:r>
              <a:rPr lang="sv-SE" noProof="1">
                <a:solidFill>
                  <a:schemeClr val="tx1"/>
                </a:solidFill>
              </a:rPr>
              <a:t>Syftet är att främja nyfikenhet och lägga grunden för en mer djupgående undersökning av jordens betydelse. </a:t>
            </a:r>
          </a:p>
          <a:p>
            <a:pPr marL="171454" indent="-171454">
              <a:buFont typeface="Arial" panose="020B0604020202020204" pitchFamily="34" charset="0"/>
              <a:buChar char="•"/>
            </a:pPr>
            <a:endParaRPr lang="sv-SE" noProof="1">
              <a:solidFill>
                <a:schemeClr val="tx1"/>
              </a:solidFill>
            </a:endParaRPr>
          </a:p>
          <a:p>
            <a:pPr marL="0" indent="0">
              <a:buNone/>
            </a:pPr>
            <a:r>
              <a:rPr lang="sv-SE" b="1" noProof="1">
                <a:solidFill>
                  <a:schemeClr val="tx1"/>
                </a:solidFill>
              </a:rPr>
              <a:t>BLOCK 2 (15 min):</a:t>
            </a:r>
          </a:p>
          <a:p>
            <a:pPr marL="0" indent="0">
              <a:buNone/>
            </a:pPr>
            <a:r>
              <a:rPr lang="sv-SE" noProof="1">
                <a:solidFill>
                  <a:schemeClr val="tx1"/>
                </a:solidFill>
              </a:rPr>
              <a:t>När eleverna har tittat på videon och samarbetar de i grupper för att skapa tankekartor på A3-papper. Under tiden kan slide 12 med frågor visas. Tankekartorna bidrar till att kunna se sambanden mellan jordens egenskaper, dess betydelse för miljön och för allt liv. </a:t>
            </a:r>
          </a:p>
          <a:p>
            <a:pPr marL="0" indent="0">
              <a:buNone/>
            </a:pPr>
            <a:endParaRPr lang="sv-SE" noProof="1">
              <a:solidFill>
                <a:schemeClr val="tx1"/>
              </a:solidFill>
            </a:endParaRPr>
          </a:p>
          <a:p>
            <a:pPr marL="0" indent="0">
              <a:buNone/>
            </a:pPr>
            <a:r>
              <a:rPr lang="sv-SE" b="1" noProof="1">
                <a:solidFill>
                  <a:schemeClr val="tx1"/>
                </a:solidFill>
              </a:rPr>
              <a:t>BLOCK 3 (15 min):</a:t>
            </a:r>
          </a:p>
          <a:p>
            <a:pPr marL="0" indent="0">
              <a:buNone/>
            </a:pPr>
            <a:r>
              <a:rPr lang="sv-SE" noProof="1">
                <a:solidFill>
                  <a:schemeClr val="tx1"/>
                </a:solidFill>
              </a:rPr>
              <a:t>Passet avslutas med instruktioner inför nästa lektion. Eleverna får i uppdrag att samla in jordprov de ska ta med till nästa lektion.</a:t>
            </a:r>
          </a:p>
          <a:p>
            <a:pPr marL="0" indent="0">
              <a:buNone/>
            </a:pPr>
            <a:endParaRPr lang="sv-SE" noProof="1">
              <a:solidFill>
                <a:schemeClr val="tx1"/>
              </a:solidFill>
            </a:endParaRPr>
          </a:p>
          <a:p>
            <a:pPr marL="0" indent="0">
              <a:buNone/>
            </a:pPr>
            <a:r>
              <a:rPr lang="sv-SE" noProof="1">
                <a:solidFill>
                  <a:schemeClr val="tx1"/>
                </a:solidFill>
              </a:rPr>
              <a:t>Beskriv hur provet ska samlas in, till exempel i en behållare av glas eller plast. Provet ska tas från ett grävt hål och inte direkt från markytan.</a:t>
            </a:r>
          </a:p>
          <a:p>
            <a:pPr marL="0" indent="0">
              <a:buNone/>
            </a:pPr>
            <a:endParaRPr lang="sv-SE" noProof="1">
              <a:solidFill>
                <a:schemeClr val="tx1"/>
              </a:solidFill>
            </a:endParaRPr>
          </a:p>
          <a:p>
            <a:pPr marL="0" indent="0">
              <a:buNone/>
            </a:pPr>
            <a:r>
              <a:rPr lang="sv-SE" noProof="1">
                <a:solidFill>
                  <a:schemeClr val="tx1"/>
                </a:solidFill>
              </a:rPr>
              <a:t>Avsluta med att berätta om de olika jordtyper som finns och deras egenskaper.</a:t>
            </a:r>
            <a:endParaRPr lang="sv-SE" noProof="1">
              <a:solidFill>
                <a:schemeClr val="tx1"/>
              </a:solidFill>
              <a:highlight>
                <a:srgbClr val="0CB08E"/>
              </a:highlight>
            </a:endParaRPr>
          </a:p>
          <a:p>
            <a:pPr marL="0" indent="0">
              <a:buNone/>
            </a:pPr>
            <a:endParaRPr lang="sv-SE" noProof="1">
              <a:solidFill>
                <a:schemeClr val="tx1"/>
              </a:solidFill>
              <a:highlight>
                <a:srgbClr val="0CB08E"/>
              </a:highlight>
            </a:endParaRPr>
          </a:p>
          <a:p>
            <a:pPr marL="0" indent="0">
              <a:buNone/>
            </a:pPr>
            <a:endParaRPr lang="sv-SE" noProof="1">
              <a:solidFill>
                <a:schemeClr val="tx1"/>
              </a:solidFill>
              <a:highlight>
                <a:srgbClr val="0CB08E"/>
              </a:highlight>
            </a:endParaRPr>
          </a:p>
          <a:p>
            <a:pPr marL="171454" indent="-171454">
              <a:buFont typeface="Arial" panose="020B0604020202020204" pitchFamily="34" charset="0"/>
              <a:buChar char="•"/>
            </a:pPr>
            <a:endParaRPr lang="sv-SE" noProof="1">
              <a:solidFill>
                <a:schemeClr val="tx1"/>
              </a:solidFill>
            </a:endParaRPr>
          </a:p>
        </p:txBody>
      </p:sp>
    </p:spTree>
    <p:extLst>
      <p:ext uri="{BB962C8B-B14F-4D97-AF65-F5344CB8AC3E}">
        <p14:creationId xmlns:p14="http://schemas.microsoft.com/office/powerpoint/2010/main" val="3273748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29A2A-4A4D-5166-242E-262D0F08C59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99F210DB-8D9E-DB86-AD7F-CE4379F9027F}"/>
              </a:ext>
            </a:extLst>
          </p:cNvPr>
          <p:cNvSpPr txBox="1"/>
          <p:nvPr/>
        </p:nvSpPr>
        <p:spPr>
          <a:xfrm>
            <a:off x="597312" y="809498"/>
            <a:ext cx="7613038" cy="769441"/>
          </a:xfrm>
          <a:prstGeom prst="rect">
            <a:avLst/>
          </a:prstGeom>
          <a:noFill/>
        </p:spPr>
        <p:txBody>
          <a:bodyPr wrap="square" rtlCol="0">
            <a:spAutoFit/>
          </a:bodyPr>
          <a:lstStyle/>
          <a:p>
            <a:r>
              <a:rPr lang="sv-SE" sz="4400" dirty="0">
                <a:solidFill>
                  <a:srgbClr val="0CB08E"/>
                </a:solidFill>
                <a:latin typeface="Bebas Neue Regular" panose="020B0606020202050201" pitchFamily="34" charset="0"/>
              </a:rPr>
              <a:t>Block 1 (15 min) </a:t>
            </a:r>
            <a:r>
              <a:rPr lang="sv-SE" sz="4400" dirty="0">
                <a:latin typeface="Bebas Neue Regular" panose="020B0606020202050201" pitchFamily="34" charset="0"/>
              </a:rPr>
              <a:t>Gissa!</a:t>
            </a:r>
          </a:p>
        </p:txBody>
      </p:sp>
      <p:sp>
        <p:nvSpPr>
          <p:cNvPr id="9" name="CuadroTexto 8">
            <a:extLst>
              <a:ext uri="{FF2B5EF4-FFF2-40B4-BE49-F238E27FC236}">
                <a16:creationId xmlns:a16="http://schemas.microsoft.com/office/drawing/2014/main" id="{EBC45F72-45FA-83B9-F3FE-30BDEEE07F5C}"/>
              </a:ext>
            </a:extLst>
          </p:cNvPr>
          <p:cNvSpPr txBox="1"/>
          <p:nvPr/>
        </p:nvSpPr>
        <p:spPr>
          <a:xfrm>
            <a:off x="597313" y="1678621"/>
            <a:ext cx="10515599" cy="282385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Vilka delar består jorden främst av?</a:t>
            </a:r>
          </a:p>
          <a:p>
            <a:pPr marL="171454" indent="-171454">
              <a:buFont typeface="Arial" panose="020B0604020202020204" pitchFamily="34" charset="0"/>
              <a:buChar char="•"/>
            </a:pPr>
            <a:endParaRPr lang="sv-SE" sz="2000" dirty="0">
              <a:solidFill>
                <a:schemeClr val="tx1"/>
              </a:solidFill>
            </a:endParaRPr>
          </a:p>
          <a:p>
            <a:pPr marL="0" indent="0">
              <a:buNone/>
            </a:pPr>
            <a:r>
              <a:rPr lang="sv-SE" sz="2000" dirty="0">
                <a:solidFill>
                  <a:schemeClr val="tx1"/>
                </a:solidFill>
              </a:rPr>
              <a:t>a) Sten, luft och vatten</a:t>
            </a:r>
          </a:p>
          <a:p>
            <a:pPr marL="0" indent="0">
              <a:buNone/>
            </a:pPr>
            <a:r>
              <a:rPr lang="sv-SE" sz="2000" dirty="0">
                <a:solidFill>
                  <a:schemeClr val="tx1"/>
                </a:solidFill>
              </a:rPr>
              <a:t>b) Sand, </a:t>
            </a:r>
            <a:r>
              <a:rPr lang="sv-SE" sz="2000" dirty="0" err="1">
                <a:solidFill>
                  <a:schemeClr val="tx1"/>
                </a:solidFill>
              </a:rPr>
              <a:t>silt</a:t>
            </a:r>
            <a:r>
              <a:rPr lang="sv-SE" sz="2000" dirty="0">
                <a:solidFill>
                  <a:schemeClr val="tx1"/>
                </a:solidFill>
              </a:rPr>
              <a:t>, lera och organiskt material</a:t>
            </a:r>
          </a:p>
          <a:p>
            <a:pPr marL="0" indent="0">
              <a:buNone/>
            </a:pPr>
            <a:r>
              <a:rPr lang="sv-SE" sz="2000" dirty="0">
                <a:solidFill>
                  <a:schemeClr val="tx1"/>
                </a:solidFill>
              </a:rPr>
              <a:t>c) Blad, grenar och solljus</a:t>
            </a:r>
          </a:p>
          <a:p>
            <a:pPr marL="0" indent="0">
              <a:buNone/>
            </a:pPr>
            <a:r>
              <a:rPr lang="sv-SE" sz="2000" dirty="0">
                <a:solidFill>
                  <a:schemeClr val="tx1"/>
                </a:solidFill>
              </a:rPr>
              <a:t>d) Luft, växter och djur</a:t>
            </a:r>
            <a:endParaRPr lang="sv-SE" b="1" dirty="0"/>
          </a:p>
        </p:txBody>
      </p:sp>
      <p:pic>
        <p:nvPicPr>
          <p:cNvPr id="11" name="Gráfico 10">
            <a:extLst>
              <a:ext uri="{FF2B5EF4-FFF2-40B4-BE49-F238E27FC236}">
                <a16:creationId xmlns:a16="http://schemas.microsoft.com/office/drawing/2014/main" id="{7625918F-BCE8-68AF-6C59-6A0972559C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AACD4EA8-64B7-C4F8-0B39-09229468E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F170BFBF-8273-A85D-9994-44527BF6EE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E0EE4CB-3632-EE5C-51FC-1FCA07B9B1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497736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6A9A-04CF-25CC-4101-66319F9F04A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4A63DEA7-E0B4-7134-6DD1-F2742286E4EF}"/>
              </a:ext>
            </a:extLst>
          </p:cNvPr>
          <p:cNvSpPr txBox="1"/>
          <p:nvPr/>
        </p:nvSpPr>
        <p:spPr>
          <a:xfrm>
            <a:off x="597312" y="809498"/>
            <a:ext cx="7613038" cy="769441"/>
          </a:xfrm>
          <a:prstGeom prst="rect">
            <a:avLst/>
          </a:prstGeom>
          <a:noFill/>
        </p:spPr>
        <p:txBody>
          <a:bodyPr wrap="square" rtlCol="0">
            <a:spAutoFit/>
          </a:bodyPr>
          <a:lstStyle/>
          <a:p>
            <a:r>
              <a:rPr lang="sv-SE" sz="4400" dirty="0">
                <a:solidFill>
                  <a:srgbClr val="0CB08E"/>
                </a:solidFill>
                <a:latin typeface="Bebas Neue Regular" panose="020B0606020202050201" pitchFamily="34" charset="0"/>
              </a:rPr>
              <a:t>Gissa!</a:t>
            </a:r>
          </a:p>
        </p:txBody>
      </p:sp>
      <p:sp>
        <p:nvSpPr>
          <p:cNvPr id="9" name="CuadroTexto 8">
            <a:extLst>
              <a:ext uri="{FF2B5EF4-FFF2-40B4-BE49-F238E27FC236}">
                <a16:creationId xmlns:a16="http://schemas.microsoft.com/office/drawing/2014/main" id="{261335AA-5093-5B51-F390-C32755493F67}"/>
              </a:ext>
            </a:extLst>
          </p:cNvPr>
          <p:cNvSpPr txBox="1"/>
          <p:nvPr/>
        </p:nvSpPr>
        <p:spPr>
          <a:xfrm>
            <a:off x="597313" y="1678622"/>
            <a:ext cx="10515599" cy="143885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Vilka delar består jorden främst av?</a:t>
            </a:r>
          </a:p>
          <a:p>
            <a:pPr marL="171454" indent="-171454">
              <a:buFont typeface="Arial" panose="020B0604020202020204" pitchFamily="34" charset="0"/>
              <a:buChar char="•"/>
            </a:pPr>
            <a:endParaRPr lang="sv-SE" sz="2000" dirty="0">
              <a:solidFill>
                <a:schemeClr val="tx1"/>
              </a:solidFill>
            </a:endParaRPr>
          </a:p>
          <a:p>
            <a:pPr marL="0" indent="0">
              <a:buNone/>
            </a:pPr>
            <a:r>
              <a:rPr lang="sv-SE" sz="2000" b="1" dirty="0">
                <a:solidFill>
                  <a:schemeClr val="tx1"/>
                </a:solidFill>
              </a:rPr>
              <a:t>b) Sand, </a:t>
            </a:r>
            <a:r>
              <a:rPr lang="sv-SE" sz="2000" b="1" dirty="0" err="1">
                <a:solidFill>
                  <a:schemeClr val="tx1"/>
                </a:solidFill>
              </a:rPr>
              <a:t>silt</a:t>
            </a:r>
            <a:r>
              <a:rPr lang="sv-SE" sz="2000" b="1" dirty="0">
                <a:solidFill>
                  <a:schemeClr val="tx1"/>
                </a:solidFill>
              </a:rPr>
              <a:t>, lera och organiskt material</a:t>
            </a:r>
          </a:p>
        </p:txBody>
      </p:sp>
      <p:pic>
        <p:nvPicPr>
          <p:cNvPr id="11" name="Gráfico 10">
            <a:extLst>
              <a:ext uri="{FF2B5EF4-FFF2-40B4-BE49-F238E27FC236}">
                <a16:creationId xmlns:a16="http://schemas.microsoft.com/office/drawing/2014/main" id="{6DE3337F-4197-50F6-EE45-2549983607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73305B0E-E3EF-D2DB-DE28-71ED9B1313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8FBEE6C9-387C-40C0-6A1A-A903B934BF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BE11779D-095E-D6B9-9385-89A2CD6A02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907939972"/>
      </p:ext>
    </p:extLst>
  </p:cSld>
  <p:clrMapOvr>
    <a:masterClrMapping/>
  </p:clrMapOvr>
</p:sld>
</file>

<file path=ppt/theme/theme1.xml><?xml version="1.0" encoding="utf-8"?>
<a:theme xmlns:a="http://schemas.openxmlformats.org/drawingml/2006/main" name="Tema Office 2013 – 2022">
  <a:themeElements>
    <a:clrScheme name="Tema Office 2013 – 202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26696</TotalTime>
  <Words>4736</Words>
  <Application>Microsoft Macintosh PowerPoint</Application>
  <PresentationFormat>Bredbild</PresentationFormat>
  <Paragraphs>515</Paragraphs>
  <Slides>67</Slides>
  <Notes>27</Notes>
  <HiddenSlides>0</HiddenSlides>
  <MMClips>8</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67</vt:i4>
      </vt:variant>
    </vt:vector>
  </HeadingPairs>
  <TitlesOfParts>
    <vt:vector size="74" baseType="lpstr">
      <vt:lpstr>Bebas Neue Regular</vt:lpstr>
      <vt:lpstr>Arial</vt:lpstr>
      <vt:lpstr>Calibri</vt:lpstr>
      <vt:lpstr>Aptos</vt:lpstr>
      <vt:lpstr>Poppins</vt:lpstr>
      <vt:lpstr>Calibri Light</vt:lpstr>
      <vt:lpstr>Tema Office 2013 – 2022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Se filmen: Ett hemligt Universum (8 min)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film: hur rötter växer (3 min)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Tips på extra experiment:  Vattenhållande förmåga – skillnaden mellan olika jordtyper</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Jiménez, Israel</dc:creator>
  <cp:lastModifiedBy>Vendela Kjerner</cp:lastModifiedBy>
  <cp:revision>484</cp:revision>
  <dcterms:created xsi:type="dcterms:W3CDTF">2023-07-31T09:53:39Z</dcterms:created>
  <dcterms:modified xsi:type="dcterms:W3CDTF">2026-02-12T10:42:54Z</dcterms:modified>
</cp:coreProperties>
</file>