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00" r:id="rId3"/>
    <p:sldId id="297" r:id="rId4"/>
    <p:sldId id="306" r:id="rId5"/>
    <p:sldId id="312" r:id="rId6"/>
    <p:sldId id="315" r:id="rId7"/>
    <p:sldId id="314" r:id="rId8"/>
    <p:sldId id="313" r:id="rId9"/>
    <p:sldId id="30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EAFD"/>
    <a:srgbClr val="C2E7FE"/>
    <a:srgbClr val="D2EDFE"/>
    <a:srgbClr val="BFE5FD"/>
    <a:srgbClr val="D6F1FE"/>
    <a:srgbClr val="E2F5FE"/>
    <a:srgbClr val="CBECFD"/>
    <a:srgbClr val="CCF1FC"/>
    <a:srgbClr val="CDF6FB"/>
    <a:srgbClr val="CEE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576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5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93DB2-F2EA-4DFE-857D-286AE4FCD778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6C30B18-4866-4E6C-BC29-4637FB2911D2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 smtClean="0"/>
            <a:t>PURPOSE</a:t>
          </a:r>
        </a:p>
        <a:p>
          <a:r>
            <a:rPr kumimoji="0" lang="en-GB" sz="2000" b="1" i="0" u="none" strike="noStrike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E</a:t>
          </a:r>
          <a:r>
            <a:rPr kumimoji="0" lang="en-GB" sz="1800" b="1" i="0" u="none" strike="noStrike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mbedding </a:t>
          </a:r>
          <a:r>
            <a:rPr kumimoji="0" lang="en-GB" sz="1800" b="1" i="0" u="none" strike="noStrike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a commitment to public engagement  in institutional mission and strategy, and championing that commitment at all </a:t>
          </a:r>
          <a:r>
            <a:rPr kumimoji="0" lang="en-GB" sz="1800" b="1" i="0" u="none" strike="noStrike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levels</a:t>
          </a:r>
          <a:endParaRPr lang="en-GB" sz="1600" dirty="0"/>
        </a:p>
      </dgm:t>
    </dgm:pt>
    <dgm:pt modelId="{37AFF1FC-7E1A-4F8B-BE73-8B0A4DC2D094}" type="parTrans" cxnId="{D39F7E7B-98E4-4C5D-B858-33F46F40CF12}">
      <dgm:prSet/>
      <dgm:spPr/>
      <dgm:t>
        <a:bodyPr/>
        <a:lstStyle/>
        <a:p>
          <a:endParaRPr lang="en-GB"/>
        </a:p>
      </dgm:t>
    </dgm:pt>
    <dgm:pt modelId="{44DC5D21-42EE-4304-A923-011ED9767B77}" type="sibTrans" cxnId="{D39F7E7B-98E4-4C5D-B858-33F46F40CF12}">
      <dgm:prSet/>
      <dgm:spPr/>
      <dgm:t>
        <a:bodyPr/>
        <a:lstStyle/>
        <a:p>
          <a:endParaRPr lang="en-GB"/>
        </a:p>
      </dgm:t>
    </dgm:pt>
    <dgm:pt modelId="{4CA37712-BD26-4A14-8355-64AD3BA4A77F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 smtClean="0"/>
            <a:t>PROCESS</a:t>
          </a:r>
        </a:p>
        <a:p>
          <a:r>
            <a:rPr kumimoji="0" lang="en-GB" sz="1800" b="1" i="0" u="none" strike="noStrike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Investing in systems and processes that facilitate involvement, maximise impact and help to ensure quality and value for </a:t>
          </a:r>
          <a:r>
            <a:rPr kumimoji="0" lang="en-GB" sz="1800" b="1" i="0" u="none" strike="noStrike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money</a:t>
          </a:r>
          <a:endParaRPr lang="en-GB" sz="1800" b="1" dirty="0" smtClean="0"/>
        </a:p>
      </dgm:t>
    </dgm:pt>
    <dgm:pt modelId="{1940239E-9E45-42F8-BB1D-09BEEF782FD8}" type="parTrans" cxnId="{0DF67B26-340B-4DF9-AB77-7179AAE4D536}">
      <dgm:prSet/>
      <dgm:spPr/>
      <dgm:t>
        <a:bodyPr/>
        <a:lstStyle/>
        <a:p>
          <a:endParaRPr lang="en-GB"/>
        </a:p>
      </dgm:t>
    </dgm:pt>
    <dgm:pt modelId="{7D1BCE18-130C-49CF-88DD-9941F95AF9AB}" type="sibTrans" cxnId="{0DF67B26-340B-4DF9-AB77-7179AAE4D536}">
      <dgm:prSet/>
      <dgm:spPr/>
      <dgm:t>
        <a:bodyPr/>
        <a:lstStyle/>
        <a:p>
          <a:endParaRPr lang="en-GB"/>
        </a:p>
      </dgm:t>
    </dgm:pt>
    <dgm:pt modelId="{08AD0F4B-8C2B-4C44-B33D-72573C187D80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GB" sz="2000" b="1" dirty="0" smtClean="0"/>
            <a:t>PEOPLE</a:t>
          </a:r>
        </a:p>
        <a:p>
          <a:pPr algn="ctr"/>
          <a:r>
            <a:rPr kumimoji="0" lang="en-GB" sz="1800" b="1" i="0" u="none" strike="noStrike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Involving staff, students and representatives of the public and using their energy, expertise and feedback  to shape the strategy and its </a:t>
          </a:r>
          <a:r>
            <a:rPr kumimoji="0" lang="en-GB" sz="1800" b="1" i="0" u="none" strike="noStrike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delivery</a:t>
          </a:r>
        </a:p>
      </dgm:t>
    </dgm:pt>
    <dgm:pt modelId="{0D05C63D-0F4E-4D92-B610-F3327F239E07}" type="parTrans" cxnId="{1DF9D504-5323-42CF-9426-9CF18D7EA8BD}">
      <dgm:prSet/>
      <dgm:spPr/>
      <dgm:t>
        <a:bodyPr/>
        <a:lstStyle/>
        <a:p>
          <a:endParaRPr lang="en-GB"/>
        </a:p>
      </dgm:t>
    </dgm:pt>
    <dgm:pt modelId="{05200B10-D082-4F29-818B-8F1E15CABBF2}" type="sibTrans" cxnId="{1DF9D504-5323-42CF-9426-9CF18D7EA8BD}">
      <dgm:prSet/>
      <dgm:spPr/>
      <dgm:t>
        <a:bodyPr/>
        <a:lstStyle/>
        <a:p>
          <a:endParaRPr lang="en-GB"/>
        </a:p>
      </dgm:t>
    </dgm:pt>
    <dgm:pt modelId="{630C818B-2630-4961-8F41-592A208D2730}" type="pres">
      <dgm:prSet presAssocID="{F5993DB2-F2EA-4DFE-857D-286AE4FCD77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A17022B-B9AD-47AE-BE65-3BF73CAEC80E}" type="pres">
      <dgm:prSet presAssocID="{B6C30B18-4866-4E6C-BC29-4637FB2911D2}" presName="node" presStyleLbl="node1" presStyleIdx="0" presStyleCnt="3" custScaleX="126846" custScaleY="115188" custRadScaleRad="75783" custRadScaleInc="280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5348716-E5C2-4F08-BBF3-25936D969D2D}" type="pres">
      <dgm:prSet presAssocID="{B6C30B18-4866-4E6C-BC29-4637FB2911D2}" presName="spNode" presStyleCnt="0"/>
      <dgm:spPr/>
    </dgm:pt>
    <dgm:pt modelId="{125AD861-1801-4858-B1F4-7283E9EDB1A4}" type="pres">
      <dgm:prSet presAssocID="{44DC5D21-42EE-4304-A923-011ED9767B77}" presName="sibTrans" presStyleLbl="sibTrans1D1" presStyleIdx="0" presStyleCnt="3"/>
      <dgm:spPr/>
      <dgm:t>
        <a:bodyPr/>
        <a:lstStyle/>
        <a:p>
          <a:endParaRPr lang="en-GB"/>
        </a:p>
      </dgm:t>
    </dgm:pt>
    <dgm:pt modelId="{08B289AE-7179-46E5-B06B-40730AD6209E}" type="pres">
      <dgm:prSet presAssocID="{4CA37712-BD26-4A14-8355-64AD3BA4A77F}" presName="node" presStyleLbl="node1" presStyleIdx="1" presStyleCnt="3" custScaleX="134318" custScaleY="123359" custRadScaleRad="104058" custRadScaleInc="-3958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FBE8E71-67D1-4D1C-A3C0-07D845A56C65}" type="pres">
      <dgm:prSet presAssocID="{4CA37712-BD26-4A14-8355-64AD3BA4A77F}" presName="spNode" presStyleCnt="0"/>
      <dgm:spPr/>
    </dgm:pt>
    <dgm:pt modelId="{26BE0280-30EB-411B-A935-87D1B636C3D5}" type="pres">
      <dgm:prSet presAssocID="{7D1BCE18-130C-49CF-88DD-9941F95AF9AB}" presName="sibTrans" presStyleLbl="sibTrans1D1" presStyleIdx="1" presStyleCnt="3"/>
      <dgm:spPr/>
      <dgm:t>
        <a:bodyPr/>
        <a:lstStyle/>
        <a:p>
          <a:endParaRPr lang="en-GB"/>
        </a:p>
      </dgm:t>
    </dgm:pt>
    <dgm:pt modelId="{73104454-ED2E-465D-8D41-881BF8166FD8}" type="pres">
      <dgm:prSet presAssocID="{08AD0F4B-8C2B-4C44-B33D-72573C187D80}" presName="node" presStyleLbl="node1" presStyleIdx="2" presStyleCnt="3" custScaleX="131640" custScaleY="120230" custRadScaleRad="89023" custRadScaleInc="3025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73C1A11-3F70-4F80-8713-401FC8A91D12}" type="pres">
      <dgm:prSet presAssocID="{08AD0F4B-8C2B-4C44-B33D-72573C187D80}" presName="spNode" presStyleCnt="0"/>
      <dgm:spPr/>
    </dgm:pt>
    <dgm:pt modelId="{FAFB3BEB-404D-41A9-9533-CD5E88D4A69C}" type="pres">
      <dgm:prSet presAssocID="{05200B10-D082-4F29-818B-8F1E15CABBF2}" presName="sibTrans" presStyleLbl="sibTrans1D1" presStyleIdx="2" presStyleCnt="3"/>
      <dgm:spPr/>
      <dgm:t>
        <a:bodyPr/>
        <a:lstStyle/>
        <a:p>
          <a:endParaRPr lang="en-GB"/>
        </a:p>
      </dgm:t>
    </dgm:pt>
  </dgm:ptLst>
  <dgm:cxnLst>
    <dgm:cxn modelId="{5B113B89-8FBF-4D55-A6BF-81B954604284}" type="presOf" srcId="{08AD0F4B-8C2B-4C44-B33D-72573C187D80}" destId="{73104454-ED2E-465D-8D41-881BF8166FD8}" srcOrd="0" destOrd="0" presId="urn:microsoft.com/office/officeart/2005/8/layout/cycle5"/>
    <dgm:cxn modelId="{2FC5A4ED-8ABE-4B7D-8744-8F0CEAD6FBA2}" type="presOf" srcId="{05200B10-D082-4F29-818B-8F1E15CABBF2}" destId="{FAFB3BEB-404D-41A9-9533-CD5E88D4A69C}" srcOrd="0" destOrd="0" presId="urn:microsoft.com/office/officeart/2005/8/layout/cycle5"/>
    <dgm:cxn modelId="{D39F7E7B-98E4-4C5D-B858-33F46F40CF12}" srcId="{F5993DB2-F2EA-4DFE-857D-286AE4FCD778}" destId="{B6C30B18-4866-4E6C-BC29-4637FB2911D2}" srcOrd="0" destOrd="0" parTransId="{37AFF1FC-7E1A-4F8B-BE73-8B0A4DC2D094}" sibTransId="{44DC5D21-42EE-4304-A923-011ED9767B77}"/>
    <dgm:cxn modelId="{0DF67B26-340B-4DF9-AB77-7179AAE4D536}" srcId="{F5993DB2-F2EA-4DFE-857D-286AE4FCD778}" destId="{4CA37712-BD26-4A14-8355-64AD3BA4A77F}" srcOrd="1" destOrd="0" parTransId="{1940239E-9E45-42F8-BB1D-09BEEF782FD8}" sibTransId="{7D1BCE18-130C-49CF-88DD-9941F95AF9AB}"/>
    <dgm:cxn modelId="{7CA17D19-3F8B-4A7F-9AAB-93F57835362A}" type="presOf" srcId="{B6C30B18-4866-4E6C-BC29-4637FB2911D2}" destId="{0A17022B-B9AD-47AE-BE65-3BF73CAEC80E}" srcOrd="0" destOrd="0" presId="urn:microsoft.com/office/officeart/2005/8/layout/cycle5"/>
    <dgm:cxn modelId="{E0B777D3-85D4-4BB9-B9C5-FBCCDB5A47E5}" type="presOf" srcId="{F5993DB2-F2EA-4DFE-857D-286AE4FCD778}" destId="{630C818B-2630-4961-8F41-592A208D2730}" srcOrd="0" destOrd="0" presId="urn:microsoft.com/office/officeart/2005/8/layout/cycle5"/>
    <dgm:cxn modelId="{73B8D5D5-7584-41BC-8C74-D21AE360438C}" type="presOf" srcId="{4CA37712-BD26-4A14-8355-64AD3BA4A77F}" destId="{08B289AE-7179-46E5-B06B-40730AD6209E}" srcOrd="0" destOrd="0" presId="urn:microsoft.com/office/officeart/2005/8/layout/cycle5"/>
    <dgm:cxn modelId="{2E3A7238-DF8A-4293-A835-7A3F2D951880}" type="presOf" srcId="{44DC5D21-42EE-4304-A923-011ED9767B77}" destId="{125AD861-1801-4858-B1F4-7283E9EDB1A4}" srcOrd="0" destOrd="0" presId="urn:microsoft.com/office/officeart/2005/8/layout/cycle5"/>
    <dgm:cxn modelId="{1DF9D504-5323-42CF-9426-9CF18D7EA8BD}" srcId="{F5993DB2-F2EA-4DFE-857D-286AE4FCD778}" destId="{08AD0F4B-8C2B-4C44-B33D-72573C187D80}" srcOrd="2" destOrd="0" parTransId="{0D05C63D-0F4E-4D92-B610-F3327F239E07}" sibTransId="{05200B10-D082-4F29-818B-8F1E15CABBF2}"/>
    <dgm:cxn modelId="{A27CD7EF-EB7B-4602-A743-90E98B741FE5}" type="presOf" srcId="{7D1BCE18-130C-49CF-88DD-9941F95AF9AB}" destId="{26BE0280-30EB-411B-A935-87D1B636C3D5}" srcOrd="0" destOrd="0" presId="urn:microsoft.com/office/officeart/2005/8/layout/cycle5"/>
    <dgm:cxn modelId="{41FB835D-1E55-411F-87C8-041582C82B3F}" type="presParOf" srcId="{630C818B-2630-4961-8F41-592A208D2730}" destId="{0A17022B-B9AD-47AE-BE65-3BF73CAEC80E}" srcOrd="0" destOrd="0" presId="urn:microsoft.com/office/officeart/2005/8/layout/cycle5"/>
    <dgm:cxn modelId="{83C2AA0A-4AED-4292-9E76-B44B7A8CD65E}" type="presParOf" srcId="{630C818B-2630-4961-8F41-592A208D2730}" destId="{55348716-E5C2-4F08-BBF3-25936D969D2D}" srcOrd="1" destOrd="0" presId="urn:microsoft.com/office/officeart/2005/8/layout/cycle5"/>
    <dgm:cxn modelId="{D7CC246E-4D79-4764-995F-252825B82A7A}" type="presParOf" srcId="{630C818B-2630-4961-8F41-592A208D2730}" destId="{125AD861-1801-4858-B1F4-7283E9EDB1A4}" srcOrd="2" destOrd="0" presId="urn:microsoft.com/office/officeart/2005/8/layout/cycle5"/>
    <dgm:cxn modelId="{C437B031-52D6-484A-804E-94679E899E61}" type="presParOf" srcId="{630C818B-2630-4961-8F41-592A208D2730}" destId="{08B289AE-7179-46E5-B06B-40730AD6209E}" srcOrd="3" destOrd="0" presId="urn:microsoft.com/office/officeart/2005/8/layout/cycle5"/>
    <dgm:cxn modelId="{736CC51A-C93F-4846-9B56-ED9F17AF10B8}" type="presParOf" srcId="{630C818B-2630-4961-8F41-592A208D2730}" destId="{AFBE8E71-67D1-4D1C-A3C0-07D845A56C65}" srcOrd="4" destOrd="0" presId="urn:microsoft.com/office/officeart/2005/8/layout/cycle5"/>
    <dgm:cxn modelId="{C7438BFC-5B89-4A5B-A544-DF98C65697F9}" type="presParOf" srcId="{630C818B-2630-4961-8F41-592A208D2730}" destId="{26BE0280-30EB-411B-A935-87D1B636C3D5}" srcOrd="5" destOrd="0" presId="urn:microsoft.com/office/officeart/2005/8/layout/cycle5"/>
    <dgm:cxn modelId="{3F8A0E42-04B6-4DDB-843F-CF1EC3AAE8D3}" type="presParOf" srcId="{630C818B-2630-4961-8F41-592A208D2730}" destId="{73104454-ED2E-465D-8D41-881BF8166FD8}" srcOrd="6" destOrd="0" presId="urn:microsoft.com/office/officeart/2005/8/layout/cycle5"/>
    <dgm:cxn modelId="{34C3B1B0-C4CB-4B42-9133-696F6C0883A9}" type="presParOf" srcId="{630C818B-2630-4961-8F41-592A208D2730}" destId="{B73C1A11-3F70-4F80-8713-401FC8A91D12}" srcOrd="7" destOrd="0" presId="urn:microsoft.com/office/officeart/2005/8/layout/cycle5"/>
    <dgm:cxn modelId="{FAF51025-1D9B-4077-AF81-1718758EDCA4}" type="presParOf" srcId="{630C818B-2630-4961-8F41-592A208D2730}" destId="{FAFB3BEB-404D-41A9-9533-CD5E88D4A69C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7022B-B9AD-47AE-BE65-3BF73CAEC80E}">
      <dsp:nvSpPr>
        <dsp:cNvPr id="0" name=""/>
        <dsp:cNvSpPr/>
      </dsp:nvSpPr>
      <dsp:spPr>
        <a:xfrm>
          <a:off x="1944220" y="504048"/>
          <a:ext cx="3437120" cy="2028797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/>
            <a:t>PURPOSE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E</a:t>
          </a:r>
          <a:r>
            <a: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mbedding </a:t>
          </a:r>
          <a:r>
            <a: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a commitment to public engagement  in institutional mission and strategy, and championing that commitment at all </a:t>
          </a:r>
          <a:r>
            <a: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levels</a:t>
          </a:r>
          <a:endParaRPr lang="en-GB" sz="1600" kern="1200" dirty="0"/>
        </a:p>
      </dsp:txBody>
      <dsp:txXfrm>
        <a:off x="2043258" y="603086"/>
        <a:ext cx="3239044" cy="1830721"/>
      </dsp:txXfrm>
    </dsp:sp>
    <dsp:sp modelId="{125AD861-1801-4858-B1F4-7283E9EDB1A4}">
      <dsp:nvSpPr>
        <dsp:cNvPr id="0" name=""/>
        <dsp:cNvSpPr/>
      </dsp:nvSpPr>
      <dsp:spPr>
        <a:xfrm>
          <a:off x="492966" y="1829488"/>
          <a:ext cx="4694561" cy="4694561"/>
        </a:xfrm>
        <a:custGeom>
          <a:avLst/>
          <a:gdLst/>
          <a:ahLst/>
          <a:cxnLst/>
          <a:rect l="0" t="0" r="0" b="0"/>
          <a:pathLst>
            <a:path>
              <a:moveTo>
                <a:pt x="4072378" y="755500"/>
              </a:moveTo>
              <a:arcTo wR="2347280" hR="2347280" stAng="19038101" swAng="31677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B289AE-7179-46E5-B06B-40730AD6209E}">
      <dsp:nvSpPr>
        <dsp:cNvPr id="0" name=""/>
        <dsp:cNvSpPr/>
      </dsp:nvSpPr>
      <dsp:spPr>
        <a:xfrm>
          <a:off x="3841009" y="2808306"/>
          <a:ext cx="3639588" cy="2172712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/>
            <a:t>PROCESS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Investing in systems and processes that facilitate involvement, maximise impact and help to ensure quality and value for </a:t>
          </a:r>
          <a:r>
            <a: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money</a:t>
          </a:r>
          <a:endParaRPr lang="en-GB" sz="1800" b="1" kern="1200" dirty="0" smtClean="0"/>
        </a:p>
      </dsp:txBody>
      <dsp:txXfrm>
        <a:off x="3947072" y="2914369"/>
        <a:ext cx="3427462" cy="1960586"/>
      </dsp:txXfrm>
    </dsp:sp>
    <dsp:sp modelId="{26BE0280-30EB-411B-A935-87D1B636C3D5}">
      <dsp:nvSpPr>
        <dsp:cNvPr id="0" name=""/>
        <dsp:cNvSpPr/>
      </dsp:nvSpPr>
      <dsp:spPr>
        <a:xfrm>
          <a:off x="1303341" y="655370"/>
          <a:ext cx="4694561" cy="4694561"/>
        </a:xfrm>
        <a:custGeom>
          <a:avLst/>
          <a:gdLst/>
          <a:ahLst/>
          <a:cxnLst/>
          <a:rect l="0" t="0" r="0" b="0"/>
          <a:pathLst>
            <a:path>
              <a:moveTo>
                <a:pt x="3163798" y="4547968"/>
              </a:moveTo>
              <a:arcTo wR="2347280" hR="2347280" stAng="4178623" swAng="239626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104454-ED2E-465D-8D41-881BF8166FD8}">
      <dsp:nvSpPr>
        <dsp:cNvPr id="0" name=""/>
        <dsp:cNvSpPr/>
      </dsp:nvSpPr>
      <dsp:spPr>
        <a:xfrm>
          <a:off x="-144010" y="2880320"/>
          <a:ext cx="3567023" cy="2117601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/>
            <a:t>PEOPLE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Involving staff, students and representatives of the public and using their energy, expertise and feedback  to shape the strategy and its </a:t>
          </a:r>
          <a:r>
            <a: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delivery</a:t>
          </a:r>
        </a:p>
      </dsp:txBody>
      <dsp:txXfrm>
        <a:off x="-40637" y="2983693"/>
        <a:ext cx="3360277" cy="1910855"/>
      </dsp:txXfrm>
    </dsp:sp>
    <dsp:sp modelId="{FAFB3BEB-404D-41A9-9533-CD5E88D4A69C}">
      <dsp:nvSpPr>
        <dsp:cNvPr id="0" name=""/>
        <dsp:cNvSpPr/>
      </dsp:nvSpPr>
      <dsp:spPr>
        <a:xfrm>
          <a:off x="2115032" y="1857629"/>
          <a:ext cx="4694561" cy="4694561"/>
        </a:xfrm>
        <a:custGeom>
          <a:avLst/>
          <a:gdLst/>
          <a:ahLst/>
          <a:cxnLst/>
          <a:rect l="0" t="0" r="0" b="0"/>
          <a:pathLst>
            <a:path>
              <a:moveTo>
                <a:pt x="461990" y="948921"/>
              </a:moveTo>
              <a:arcTo wR="2347280" hR="2347280" stAng="12993906" swAng="39898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BC182-1B12-4D72-8CB7-F80DCE4A9FAA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E2F00-5018-4227-8F80-B9B5E95A21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921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D44F5-158E-4F09-92D4-6930B63645EC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F3AE0F-FCFE-4976-9287-198BD3FD7864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051720" y="6165304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5"/>
                </a:solidFill>
              </a:rPr>
              <a:t>www.publicengagement.ac.uk</a:t>
            </a:r>
            <a:endParaRPr lang="en-GB" sz="2800" b="1" dirty="0">
              <a:solidFill>
                <a:schemeClr val="accent5"/>
              </a:solidFill>
            </a:endParaRPr>
          </a:p>
        </p:txBody>
      </p:sp>
      <p:pic>
        <p:nvPicPr>
          <p:cNvPr id="9" name="Picture 8" descr="nccpe-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025802" cy="140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763688" y="6334780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www.publicengagement.ac.uk</a:t>
            </a:r>
            <a:endParaRPr lang="en-GB" sz="28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/>
          <p:cNvSpPr txBox="1"/>
          <p:nvPr userDrawn="1"/>
        </p:nvSpPr>
        <p:spPr>
          <a:xfrm>
            <a:off x="2051720" y="6165304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5"/>
                </a:solidFill>
              </a:rPr>
              <a:t>www.publicengagement.ac.uk</a:t>
            </a:r>
            <a:endParaRPr lang="en-GB" sz="28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2051720" y="6165304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5"/>
                </a:solidFill>
              </a:rPr>
              <a:t>www.publicengagement.ac.uk</a:t>
            </a:r>
            <a:endParaRPr lang="en-GB" sz="28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2051720" y="6165304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5"/>
                </a:solidFill>
              </a:rPr>
              <a:t>www.publicengagement.ac.uk</a:t>
            </a:r>
            <a:endParaRPr lang="en-GB" sz="28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www.publicengagement.ac.uk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www.publicengagement.ac.uk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2051720" y="6165304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5"/>
                </a:solidFill>
              </a:rPr>
              <a:t>www.publicengagement.ac.uk</a:t>
            </a:r>
            <a:endParaRPr lang="en-GB" sz="28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2051720" y="6165304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5"/>
                </a:solidFill>
              </a:rPr>
              <a:t>www.publicengagement.ac.uk</a:t>
            </a:r>
            <a:endParaRPr lang="en-GB" sz="28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www.publicengagement.ac.uk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www.publicengagement.ac.uk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7944" y="274638"/>
            <a:ext cx="46188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7DFEA-CDC9-49F5-BE32-BAF16DDB81B8}" type="datetimeFigureOut">
              <a:rPr lang="en-GB" smtClean="0"/>
              <a:pPr/>
              <a:t>14/07/2012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6FFE6-1B46-4743-8A81-453D3C8CF4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356350"/>
            <a:ext cx="4896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GB" dirty="0" smtClean="0"/>
              <a:t>www.publicengagement.ac.uk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470025"/>
          </a:xfrm>
        </p:spPr>
        <p:txBody>
          <a:bodyPr/>
          <a:lstStyle/>
          <a:p>
            <a:r>
              <a:rPr lang="en-GB" dirty="0" smtClean="0"/>
              <a:t>Motivating Scientists to Engage...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573016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 smtClean="0"/>
              <a:t>Sophie Duncan</a:t>
            </a:r>
          </a:p>
          <a:p>
            <a:r>
              <a:rPr lang="en-GB" dirty="0" smtClean="0"/>
              <a:t>National Co-ordinating Centre for Public Engagement, UK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6550223"/>
            <a:ext cx="7776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Funded by the Higher Education Funding Councils, Research Councils UK and The </a:t>
            </a:r>
            <a:r>
              <a:rPr lang="en-GB" sz="1400" dirty="0" err="1" smtClean="0"/>
              <a:t>Wellcome</a:t>
            </a:r>
            <a:r>
              <a:rPr lang="en-GB" sz="1400" dirty="0" smtClean="0"/>
              <a:t> Trust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3-duncan\Pictures\TheBA074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-828600" y="0"/>
            <a:ext cx="9972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ukpollingreport.co.uk/images/map.gif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lum bright="72000" contrast="-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25" y="0"/>
            <a:ext cx="5032375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43375" y="2643188"/>
            <a:ext cx="1428750" cy="1223962"/>
          </a:xfrm>
          <a:prstGeom prst="rect">
            <a:avLst/>
          </a:prstGeom>
          <a:solidFill>
            <a:srgbClr val="C2E7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4714875" y="2500313"/>
            <a:ext cx="571500" cy="1223962"/>
          </a:xfrm>
          <a:prstGeom prst="rect">
            <a:avLst/>
          </a:prstGeom>
          <a:solidFill>
            <a:srgbClr val="C2E7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3079" name="Picture 5" descr="UCL"/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373216"/>
            <a:ext cx="2354014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5373216"/>
            <a:ext cx="1785938" cy="71437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81" name="TextBox 9"/>
          <p:cNvSpPr txBox="1">
            <a:spLocks noChangeArrowheads="1"/>
          </p:cNvSpPr>
          <p:nvPr/>
        </p:nvSpPr>
        <p:spPr bwMode="auto">
          <a:xfrm>
            <a:off x="0" y="5453211"/>
            <a:ext cx="1785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200" b="1" dirty="0">
                <a:solidFill>
                  <a:schemeClr val="bg1"/>
                </a:solidFill>
              </a:rPr>
              <a:t>PUBLIC ENGAGEMENT UNIT</a:t>
            </a: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2276872"/>
            <a:ext cx="4067944" cy="651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Tahoma" pitchFamily="34" charset="0"/>
              </a:rPr>
              <a:t>Manchester Beacon</a:t>
            </a:r>
            <a:r>
              <a:rPr lang="en-US" dirty="0">
                <a:solidFill>
                  <a:srgbClr val="0070C0"/>
                </a:solidFill>
                <a:latin typeface="Tahoma" pitchFamily="34" charset="0"/>
              </a:rPr>
              <a:t/>
            </a:r>
            <a:br>
              <a:rPr lang="en-US" dirty="0">
                <a:solidFill>
                  <a:srgbClr val="0070C0"/>
                </a:solidFill>
                <a:latin typeface="Tahoma" pitchFamily="34" charset="0"/>
              </a:rPr>
            </a:br>
            <a:r>
              <a:rPr lang="en-US" dirty="0">
                <a:solidFill>
                  <a:srgbClr val="0070C0"/>
                </a:solidFill>
                <a:latin typeface="Tahoma" pitchFamily="34" charset="0"/>
              </a:rPr>
              <a:t>connecting people, place &amp; knowledge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3083" name="Picture 6"/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883" y="904156"/>
            <a:ext cx="27273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331640" y="908720"/>
            <a:ext cx="1500187" cy="1214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Explosion 2 16"/>
          <p:cNvSpPr/>
          <p:nvPr/>
        </p:nvSpPr>
        <p:spPr>
          <a:xfrm>
            <a:off x="6786563" y="5572125"/>
            <a:ext cx="357187" cy="28575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Explosion 2 17"/>
          <p:cNvSpPr/>
          <p:nvPr/>
        </p:nvSpPr>
        <p:spPr>
          <a:xfrm>
            <a:off x="8643938" y="4714875"/>
            <a:ext cx="357187" cy="28575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Explosion 2 18"/>
          <p:cNvSpPr/>
          <p:nvPr/>
        </p:nvSpPr>
        <p:spPr>
          <a:xfrm>
            <a:off x="8072438" y="5429250"/>
            <a:ext cx="357187" cy="28575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Explosion 2 19"/>
          <p:cNvSpPr/>
          <p:nvPr/>
        </p:nvSpPr>
        <p:spPr>
          <a:xfrm>
            <a:off x="6215063" y="5429250"/>
            <a:ext cx="357187" cy="28575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Explosion 2 20"/>
          <p:cNvSpPr/>
          <p:nvPr/>
        </p:nvSpPr>
        <p:spPr>
          <a:xfrm>
            <a:off x="6786563" y="3857625"/>
            <a:ext cx="357187" cy="28575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Explosion 2 21"/>
          <p:cNvSpPr/>
          <p:nvPr/>
        </p:nvSpPr>
        <p:spPr>
          <a:xfrm>
            <a:off x="7286625" y="2786063"/>
            <a:ext cx="357188" cy="28575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3" name="Explosion 2 22"/>
          <p:cNvSpPr/>
          <p:nvPr/>
        </p:nvSpPr>
        <p:spPr>
          <a:xfrm>
            <a:off x="6372200" y="1916832"/>
            <a:ext cx="357188" cy="28575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3092" name="Picture 2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5064"/>
            <a:ext cx="2436039" cy="1095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 descr="CUE logo horizontal rgb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3731270" cy="65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3" descr="beltane bi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2448272" cy="95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 descr="nccpe-logo-cmyk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1520" y="1268760"/>
            <a:ext cx="3366900" cy="99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9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3081" grpId="0"/>
      <p:bldP spid="3081" grpId="1"/>
      <p:bldP spid="3082" grpId="0"/>
      <p:bldP spid="3082" grpId="1"/>
      <p:bldP spid="16" grpId="0" animBg="1"/>
      <p:bldP spid="16" grpId="1" animBg="1"/>
      <p:bldP spid="17" grpId="0" animBg="1"/>
      <p:bldP spid="18" grpId="0" animBg="1"/>
      <p:bldP spid="18" grpId="2" animBg="1"/>
      <p:bldP spid="19" grpId="0" animBg="1"/>
      <p:bldP spid="19" grpId="2" animBg="1"/>
      <p:bldP spid="20" grpId="0" animBg="1"/>
      <p:bldP spid="20" grpId="2" animBg="1"/>
      <p:bldP spid="21" grpId="0" animBg="1"/>
      <p:bldP spid="21" grpId="2" animBg="1"/>
      <p:bldP spid="22" grpId="0" animBg="1"/>
      <p:bldP spid="22" grpId="2" animBg="1"/>
      <p:bldP spid="23" grpId="0" animBg="1"/>
      <p:bldP spid="23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899592" y="764704"/>
          <a:ext cx="729228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/>
          <p:cNvSpPr txBox="1">
            <a:spLocks/>
          </p:cNvSpPr>
          <p:nvPr/>
        </p:nvSpPr>
        <p:spPr>
          <a:xfrm>
            <a:off x="251520" y="260648"/>
            <a:ext cx="8712968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Focal points for embedding engagement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968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FoolHard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3789040"/>
            <a:ext cx="1556792" cy="1700808"/>
          </a:xfrm>
          <a:prstGeom prst="rect">
            <a:avLst/>
          </a:prstGeom>
        </p:spPr>
      </p:pic>
      <p:pic>
        <p:nvPicPr>
          <p:cNvPr id="11" name="Picture 10" descr="IC OP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068960"/>
            <a:ext cx="5564420" cy="3789041"/>
          </a:xfrm>
          <a:prstGeom prst="rect">
            <a:avLst/>
          </a:prstGeom>
        </p:spPr>
      </p:pic>
      <p:pic>
        <p:nvPicPr>
          <p:cNvPr id="13" name="Picture 12" descr="openingtime_1knowledge controves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620688" y="0"/>
            <a:ext cx="4355976" cy="3275695"/>
          </a:xfrm>
          <a:prstGeom prst="rect">
            <a:avLst/>
          </a:prstGeom>
        </p:spPr>
      </p:pic>
      <p:pic>
        <p:nvPicPr>
          <p:cNvPr id="3" name="Picture 2" descr="1854_12156_file_eng_How-cows-may-adapt-to-climate-change_342_2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70732" y="0"/>
            <a:ext cx="4373268" cy="3068960"/>
          </a:xfrm>
          <a:prstGeom prst="rect">
            <a:avLst/>
          </a:prstGeom>
        </p:spPr>
      </p:pic>
      <p:pic>
        <p:nvPicPr>
          <p:cNvPr id="8" name="Picture 7" descr="Bright%20Club%20Sheila%20Khani%203_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7664" y="-1"/>
            <a:ext cx="3528392" cy="4671591"/>
          </a:xfrm>
          <a:prstGeom prst="rect">
            <a:avLst/>
          </a:prstGeom>
        </p:spPr>
      </p:pic>
      <p:pic>
        <p:nvPicPr>
          <p:cNvPr id="12" name="Picture 11" descr="web of life.jpg"/>
          <p:cNvPicPr>
            <a:picLocks noChangeAspect="1"/>
          </p:cNvPicPr>
          <p:nvPr/>
        </p:nvPicPr>
        <p:blipFill>
          <a:blip r:embed="rId7" cstate="print"/>
          <a:srcRect l="16022" t="6522"/>
          <a:stretch>
            <a:fillRect/>
          </a:stretch>
        </p:blipFill>
        <p:spPr>
          <a:xfrm>
            <a:off x="0" y="3179716"/>
            <a:ext cx="4932040" cy="3678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bother?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292080" y="126876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Inspire learning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4077072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Public accountability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260648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Improve research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6448" y="4949552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Make a difference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429309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It can be fun....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616" y="357301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Generate impact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5608" y="213285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Develop skills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3284984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Share research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1556792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Funders requirement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528" y="270892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Inform policy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501317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Learn from others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87824" y="213285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Builds trust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1680" y="836712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Raise aspirations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7544" y="5805264"/>
            <a:ext cx="8316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2"/>
                </a:solidFill>
              </a:rPr>
              <a:t>Improve relationship with communities</a:t>
            </a:r>
            <a:endParaRPr lang="en-GB" sz="32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556792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... it is an opportunity to actually feed your own confidence in your research and that has to be a good thing </a:t>
            </a:r>
          </a:p>
          <a:p>
            <a:r>
              <a:rPr lang="en-GB" dirty="0" smtClean="0"/>
              <a:t>Laurie Strauss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580112" y="1556792"/>
            <a:ext cx="3312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... a way of communicating to people and with people the importance of some of the questions that I do research on and particularly through engaging them ....as research assistants.</a:t>
            </a:r>
          </a:p>
          <a:p>
            <a:r>
              <a:rPr lang="en-GB" dirty="0" smtClean="0"/>
              <a:t>Michael Pocock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4869160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 found engaging with wider society..... has made me a better researcher. </a:t>
            </a:r>
          </a:p>
          <a:p>
            <a:r>
              <a:rPr lang="en-GB" dirty="0" smtClean="0"/>
              <a:t>Martin Hendry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8"/>
          <a:stretch>
            <a:fillRect/>
          </a:stretch>
        </p:blipFill>
        <p:spPr bwMode="auto">
          <a:xfrm>
            <a:off x="323528" y="0"/>
            <a:ext cx="864096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www.publicengagement.ac.uk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sophie.duncan@uwe.ac.uk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</TotalTime>
  <Words>222</Words>
  <Application>Microsoft Office PowerPoint</Application>
  <PresentationFormat>On-screen Show (4:3)</PresentationFormat>
  <Paragraphs>39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Motivating Scientists to Engage...</vt:lpstr>
      <vt:lpstr>PowerPoint Presentation</vt:lpstr>
      <vt:lpstr>PowerPoint Presentation</vt:lpstr>
      <vt:lpstr>PowerPoint Presentation</vt:lpstr>
      <vt:lpstr>PowerPoint Presentation</vt:lpstr>
      <vt:lpstr>Why bother?</vt:lpstr>
      <vt:lpstr>PowerPoint Presentation</vt:lpstr>
      <vt:lpstr>PowerPoint Presentation</vt:lpstr>
      <vt:lpstr>www.publicengagement.ac.uk</vt:lpstr>
    </vt:vector>
  </TitlesOfParts>
  <Company>University of the West of England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Sophie Duncan</dc:creator>
  <cp:lastModifiedBy>hire</cp:lastModifiedBy>
  <cp:revision>101</cp:revision>
  <dcterms:created xsi:type="dcterms:W3CDTF">2011-06-03T10:40:28Z</dcterms:created>
  <dcterms:modified xsi:type="dcterms:W3CDTF">2012-07-14T15:06:46Z</dcterms:modified>
</cp:coreProperties>
</file>