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671" r:id="rId3"/>
    <p:sldId id="677" r:id="rId4"/>
    <p:sldId id="678" r:id="rId5"/>
    <p:sldId id="679" r:id="rId6"/>
    <p:sldId id="680" r:id="rId7"/>
    <p:sldId id="674" r:id="rId8"/>
  </p:sldIdLst>
  <p:sldSz cx="9144000" cy="6858000" type="screen4x3"/>
  <p:notesSz cx="6797675" cy="9928225"/>
  <p:defaultTextStyle>
    <a:defPPr>
      <a:defRPr lang="sv-S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ssi Billgren Askwall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00"/>
    <a:srgbClr val="FFFF66"/>
    <a:srgbClr val="F26522"/>
    <a:srgbClr val="F29526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1137" autoAdjust="0"/>
  </p:normalViewPr>
  <p:slideViewPr>
    <p:cSldViewPr snapToObjects="1">
      <p:cViewPr>
        <p:scale>
          <a:sx n="100" d="100"/>
          <a:sy n="100" d="100"/>
        </p:scale>
        <p:origin x="557" y="2251"/>
      </p:cViewPr>
      <p:guideLst>
        <p:guide orient="horz" pos="4117"/>
        <p:guide pos="576"/>
      </p:guideLst>
    </p:cSldViewPr>
  </p:slideViewPr>
  <p:outlineViewPr>
    <p:cViewPr>
      <p:scale>
        <a:sx n="100" d="100"/>
        <a:sy n="100" d="100"/>
      </p:scale>
      <p:origin x="104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3282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F34A7CC-E39E-48C4-AFF8-305C2FAD443C}" type="datetimeFigureOut">
              <a:rPr lang="sv-SE"/>
              <a:pPr>
                <a:defRPr/>
              </a:pPr>
              <a:t>2012-07-14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BB02BBE-C6CD-44E5-B1AF-8F877096993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6147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BBB9FC-BB37-4311-91F4-A3C0796323A8}" type="datetimeFigureOut">
              <a:rPr lang="sv-SE"/>
              <a:pPr>
                <a:defRPr/>
              </a:pPr>
              <a:t>2012-07-14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sv-S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BFBD7E-1B68-4B23-B433-1BB07ADECD5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37206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48125F-E534-4B30-85D5-7F061227276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sv-S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sv-SE" dirty="0" err="1" smtClean="0"/>
              <a:t>Background</a:t>
            </a:r>
            <a:r>
              <a:rPr lang="sv-SE" baseline="0" dirty="0" smtClean="0"/>
              <a:t> of this presentation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sv-SE" baseline="0" dirty="0" err="1" smtClean="0"/>
              <a:t>Why</a:t>
            </a:r>
            <a:r>
              <a:rPr lang="sv-SE" baseline="0" dirty="0" smtClean="0"/>
              <a:t> are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treating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measurement</a:t>
            </a:r>
            <a:r>
              <a:rPr lang="sv-SE" baseline="0" dirty="0" smtClean="0"/>
              <a:t> of PE?</a:t>
            </a:r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BFBD7E-1B68-4B23-B433-1BB07ADECD54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67017" marR="0" indent="-167017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de-DE" sz="1200" b="0" dirty="0" err="1" smtClean="0">
                <a:latin typeface="Garamond" pitchFamily="18" charset="0"/>
              </a:rPr>
              <a:t>None</a:t>
            </a:r>
            <a:r>
              <a:rPr lang="de-DE" sz="1200" b="0" dirty="0" smtClean="0">
                <a:latin typeface="Garamond" pitchFamily="18" charset="0"/>
              </a:rPr>
              <a:t> of </a:t>
            </a:r>
            <a:r>
              <a:rPr lang="de-DE" sz="1200" b="0" dirty="0" err="1" smtClean="0">
                <a:latin typeface="Garamond" pitchFamily="18" charset="0"/>
              </a:rPr>
              <a:t>the</a:t>
            </a:r>
            <a:r>
              <a:rPr lang="de-DE" sz="1200" b="0" dirty="0" smtClean="0">
                <a:latin typeface="Garamond" pitchFamily="18" charset="0"/>
              </a:rPr>
              <a:t> </a:t>
            </a:r>
            <a:r>
              <a:rPr lang="de-DE" sz="1200" b="0" dirty="0" err="1" smtClean="0">
                <a:latin typeface="Garamond" pitchFamily="18" charset="0"/>
              </a:rPr>
              <a:t>countries</a:t>
            </a:r>
            <a:r>
              <a:rPr lang="de-DE" sz="1200" b="0" dirty="0" smtClean="0">
                <a:latin typeface="Garamond" pitchFamily="18" charset="0"/>
              </a:rPr>
              <a:t>:</a:t>
            </a:r>
            <a:r>
              <a:rPr lang="de-DE" sz="1200" b="0" baseline="0" dirty="0" smtClean="0">
                <a:latin typeface="Garamond" pitchFamily="18" charset="0"/>
              </a:rPr>
              <a:t> PE </a:t>
            </a:r>
            <a:r>
              <a:rPr lang="de-DE" sz="1200" b="1" baseline="0" dirty="0" err="1" smtClean="0">
                <a:latin typeface="Garamond" pitchFamily="18" charset="0"/>
              </a:rPr>
              <a:t>indicators</a:t>
            </a:r>
            <a:r>
              <a:rPr lang="de-DE" sz="1200" b="0" baseline="0" dirty="0" smtClean="0">
                <a:latin typeface="Garamond" pitchFamily="18" charset="0"/>
              </a:rPr>
              <a:t>. Research </a:t>
            </a:r>
            <a:r>
              <a:rPr lang="de-DE" sz="1200" b="0" baseline="0" dirty="0" err="1" smtClean="0">
                <a:latin typeface="Garamond" pitchFamily="18" charset="0"/>
              </a:rPr>
              <a:t>quality</a:t>
            </a:r>
            <a:r>
              <a:rPr lang="de-DE" sz="1200" b="0" baseline="0" dirty="0" smtClean="0">
                <a:latin typeface="Garamond" pitchFamily="18" charset="0"/>
              </a:rPr>
              <a:t> </a:t>
            </a:r>
            <a:r>
              <a:rPr lang="de-DE" sz="1200" b="0" baseline="0" dirty="0" err="1" smtClean="0">
                <a:latin typeface="Garamond" pitchFamily="18" charset="0"/>
              </a:rPr>
              <a:t>with</a:t>
            </a:r>
            <a:r>
              <a:rPr lang="de-DE" sz="1200" b="0" baseline="0" dirty="0" smtClean="0">
                <a:latin typeface="Garamond" pitchFamily="18" charset="0"/>
              </a:rPr>
              <a:t> </a:t>
            </a:r>
            <a:r>
              <a:rPr lang="de-DE" sz="1200" b="0" baseline="0" dirty="0" err="1" smtClean="0">
                <a:latin typeface="Garamond" pitchFamily="18" charset="0"/>
              </a:rPr>
              <a:t>respect</a:t>
            </a:r>
            <a:r>
              <a:rPr lang="de-DE" sz="1200" b="0" baseline="0" dirty="0" smtClean="0">
                <a:latin typeface="Garamond" pitchFamily="18" charset="0"/>
              </a:rPr>
              <a:t> to </a:t>
            </a:r>
            <a:r>
              <a:rPr lang="de-DE" sz="1200" b="0" baseline="0" dirty="0" err="1" smtClean="0">
                <a:latin typeface="Garamond" pitchFamily="18" charset="0"/>
              </a:rPr>
              <a:t>number</a:t>
            </a:r>
            <a:r>
              <a:rPr lang="de-DE" sz="1200" b="0" baseline="0" dirty="0" smtClean="0">
                <a:latin typeface="Garamond" pitchFamily="18" charset="0"/>
              </a:rPr>
              <a:t> of </a:t>
            </a:r>
            <a:r>
              <a:rPr lang="de-DE" sz="1200" b="0" baseline="0" dirty="0" err="1" smtClean="0">
                <a:latin typeface="Garamond" pitchFamily="18" charset="0"/>
              </a:rPr>
              <a:t>peer</a:t>
            </a:r>
            <a:r>
              <a:rPr lang="de-DE" sz="1200" b="0" baseline="0" dirty="0" smtClean="0">
                <a:latin typeface="Garamond" pitchFamily="18" charset="0"/>
              </a:rPr>
              <a:t> </a:t>
            </a:r>
            <a:r>
              <a:rPr lang="de-DE" sz="1200" b="0" baseline="0" dirty="0" err="1" smtClean="0">
                <a:latin typeface="Garamond" pitchFamily="18" charset="0"/>
              </a:rPr>
              <a:t>reviewed</a:t>
            </a:r>
            <a:r>
              <a:rPr lang="de-DE" sz="1200" b="0" baseline="0" dirty="0" smtClean="0">
                <a:latin typeface="Garamond" pitchFamily="18" charset="0"/>
              </a:rPr>
              <a:t> </a:t>
            </a:r>
            <a:r>
              <a:rPr lang="de-DE" sz="1200" b="0" baseline="0" dirty="0" err="1" smtClean="0">
                <a:latin typeface="Garamond" pitchFamily="18" charset="0"/>
              </a:rPr>
              <a:t>articles</a:t>
            </a:r>
            <a:r>
              <a:rPr lang="de-DE" sz="1200" b="0" baseline="0" dirty="0" smtClean="0">
                <a:latin typeface="Garamond" pitchFamily="18" charset="0"/>
              </a:rPr>
              <a:t>, </a:t>
            </a:r>
            <a:r>
              <a:rPr lang="de-DE" sz="1200" b="0" baseline="0" dirty="0" err="1" smtClean="0">
                <a:latin typeface="Garamond" pitchFamily="18" charset="0"/>
              </a:rPr>
              <a:t>citations</a:t>
            </a:r>
            <a:r>
              <a:rPr lang="de-DE" sz="1200" b="0" baseline="0" dirty="0" smtClean="0">
                <a:latin typeface="Garamond" pitchFamily="18" charset="0"/>
              </a:rPr>
              <a:t> </a:t>
            </a:r>
            <a:r>
              <a:rPr lang="de-DE" sz="1200" b="0" baseline="0" dirty="0" err="1" smtClean="0">
                <a:latin typeface="Garamond" pitchFamily="18" charset="0"/>
              </a:rPr>
              <a:t>or</a:t>
            </a:r>
            <a:r>
              <a:rPr lang="de-DE" sz="1200" b="0" baseline="0" dirty="0" smtClean="0">
                <a:latin typeface="Garamond" pitchFamily="18" charset="0"/>
              </a:rPr>
              <a:t> </a:t>
            </a:r>
            <a:r>
              <a:rPr lang="de-DE" sz="1200" b="0" baseline="0" dirty="0" err="1" smtClean="0">
                <a:latin typeface="Garamond" pitchFamily="18" charset="0"/>
              </a:rPr>
              <a:t>PhD</a:t>
            </a:r>
            <a:r>
              <a:rPr lang="de-DE" sz="1200" b="0" baseline="0" dirty="0" smtClean="0">
                <a:latin typeface="Garamond" pitchFamily="18" charset="0"/>
              </a:rPr>
              <a:t> </a:t>
            </a:r>
            <a:r>
              <a:rPr lang="de-DE" sz="1200" b="0" baseline="0" dirty="0" err="1" smtClean="0">
                <a:latin typeface="Garamond" pitchFamily="18" charset="0"/>
              </a:rPr>
              <a:t>students</a:t>
            </a:r>
            <a:r>
              <a:rPr lang="de-DE" sz="1200" b="0" baseline="0" dirty="0" smtClean="0">
                <a:latin typeface="Garamond" pitchFamily="18" charset="0"/>
              </a:rPr>
              <a:t>, </a:t>
            </a:r>
            <a:r>
              <a:rPr lang="de-DE" sz="1200" b="0" baseline="0" dirty="0" err="1" smtClean="0">
                <a:latin typeface="Garamond" pitchFamily="18" charset="0"/>
              </a:rPr>
              <a:t>but</a:t>
            </a:r>
            <a:r>
              <a:rPr lang="de-DE" sz="1200" b="0" baseline="0" dirty="0" smtClean="0">
                <a:latin typeface="Garamond" pitchFamily="18" charset="0"/>
              </a:rPr>
              <a:t> noch PE </a:t>
            </a:r>
            <a:r>
              <a:rPr lang="de-DE" sz="1200" b="0" baseline="0" dirty="0" err="1" smtClean="0">
                <a:latin typeface="Garamond" pitchFamily="18" charset="0"/>
              </a:rPr>
              <a:t>activities</a:t>
            </a:r>
            <a:endParaRPr lang="de-DE" sz="1200" b="0" dirty="0" smtClean="0">
              <a:latin typeface="Garamond" pitchFamily="18" charset="0"/>
            </a:endParaRPr>
          </a:p>
          <a:p>
            <a:pPr marL="167017" marR="0" indent="-167017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de-DE" sz="1200" b="1" dirty="0" smtClean="0">
                <a:latin typeface="Garamond" pitchFamily="18" charset="0"/>
              </a:rPr>
              <a:t>Institution</a:t>
            </a:r>
            <a:r>
              <a:rPr lang="de-DE" sz="1200" b="0" dirty="0" smtClean="0">
                <a:latin typeface="Garamond" pitchFamily="18" charset="0"/>
              </a:rPr>
              <a:t>: </a:t>
            </a:r>
            <a:r>
              <a:rPr lang="en-GB" b="0" baseline="0" noProof="0" dirty="0" smtClean="0">
                <a:solidFill>
                  <a:schemeClr val="accent6">
                    <a:lumMod val="50000"/>
                  </a:schemeClr>
                </a:solidFill>
              </a:rPr>
              <a:t>Independent organisations, research funding organisations (RCUK, HEFCE), technology assessment organisations (Danish Board of Technology), science-shops</a:t>
            </a:r>
          </a:p>
          <a:p>
            <a:pPr marL="167017" marR="0" indent="-167017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de-DE" sz="1200" b="1" dirty="0" smtClean="0">
                <a:latin typeface="Garamond" pitchFamily="18" charset="0"/>
              </a:rPr>
              <a:t>Mission</a:t>
            </a:r>
            <a:r>
              <a:rPr lang="de-DE" sz="1200" b="0" dirty="0" smtClean="0">
                <a:latin typeface="Garamond" pitchFamily="18" charset="0"/>
              </a:rPr>
              <a:t> </a:t>
            </a:r>
            <a:r>
              <a:rPr lang="de-DE" sz="1200" b="1" dirty="0" smtClean="0">
                <a:latin typeface="Garamond" pitchFamily="18" charset="0"/>
              </a:rPr>
              <a:t>Statement</a:t>
            </a:r>
            <a:r>
              <a:rPr lang="de-DE" sz="1200" b="0" dirty="0" smtClean="0">
                <a:latin typeface="Garamond" pitchFamily="18" charset="0"/>
              </a:rPr>
              <a:t>: </a:t>
            </a:r>
            <a:r>
              <a:rPr lang="en-GB" b="0" noProof="0" dirty="0" smtClean="0">
                <a:solidFill>
                  <a:schemeClr val="accent6">
                    <a:lumMod val="50000"/>
                  </a:schemeClr>
                </a:solidFill>
              </a:rPr>
              <a:t>Launched and signed by funding</a:t>
            </a:r>
            <a:r>
              <a:rPr lang="en-GB" b="0" baseline="0" noProof="0" dirty="0" smtClean="0">
                <a:solidFill>
                  <a:schemeClr val="accent6">
                    <a:lumMod val="50000"/>
                  </a:schemeClr>
                </a:solidFill>
              </a:rPr>
              <a:t> organisations (</a:t>
            </a:r>
            <a:r>
              <a:rPr lang="en-GB" sz="1200" b="0" dirty="0" smtClean="0">
                <a:effectLst/>
                <a:latin typeface="Garamond" pitchFamily="18" charset="0"/>
                <a:ea typeface="Calibri"/>
                <a:cs typeface="Times New Roman"/>
              </a:rPr>
              <a:t>Beacons for Public Engagement Initiative (BPE),</a:t>
            </a:r>
            <a:r>
              <a:rPr lang="en-GB" sz="1200" b="0" baseline="0" dirty="0" smtClean="0">
                <a:effectLst/>
                <a:latin typeface="Garamond" pitchFamily="18" charset="0"/>
                <a:ea typeface="Calibri"/>
                <a:cs typeface="Times New Roman"/>
              </a:rPr>
              <a:t> </a:t>
            </a:r>
            <a:r>
              <a:rPr lang="en-GB" sz="1200" b="0" kern="1200" dirty="0" smtClean="0">
                <a:solidFill>
                  <a:schemeClr val="dk1"/>
                </a:solidFill>
                <a:effectLst/>
                <a:latin typeface="Garamond" pitchFamily="18" charset="0"/>
                <a:ea typeface="+mn-ea"/>
                <a:cs typeface="+mn-cs"/>
              </a:rPr>
              <a:t>Concordat for Engaging the Public with Research launched by the RCUK Manifesto for public engagement, the Engaged University launched by the NCCPE)</a:t>
            </a:r>
            <a:r>
              <a:rPr lang="en-GB" b="0" baseline="0" noProof="0" dirty="0" smtClean="0">
                <a:solidFill>
                  <a:schemeClr val="accent6">
                    <a:lumMod val="50000"/>
                  </a:schemeClr>
                </a:solidFill>
              </a:rPr>
              <a:t>, research institutions and individual researchers</a:t>
            </a:r>
          </a:p>
          <a:p>
            <a:pPr marL="167017" marR="0" indent="-167017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b="1" baseline="0" noProof="0" dirty="0" smtClean="0">
                <a:solidFill>
                  <a:schemeClr val="accent6">
                    <a:lumMod val="50000"/>
                  </a:schemeClr>
                </a:solidFill>
              </a:rPr>
              <a:t>National Awards</a:t>
            </a:r>
            <a:r>
              <a:rPr lang="en-GB" b="0" baseline="0" noProof="0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GB" b="0" noProof="0" dirty="0" smtClean="0">
                <a:solidFill>
                  <a:schemeClr val="accent6">
                    <a:lumMod val="50000"/>
                  </a:schemeClr>
                </a:solidFill>
              </a:rPr>
              <a:t>Launched by national</a:t>
            </a:r>
            <a:r>
              <a:rPr lang="en-GB" b="0" baseline="0" noProof="0" dirty="0" smtClean="0">
                <a:solidFill>
                  <a:schemeClr val="accent6">
                    <a:lumMod val="50000"/>
                  </a:schemeClr>
                </a:solidFill>
              </a:rPr>
              <a:t> science ministry or major research funding bodies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de-DE" sz="1200" b="0" dirty="0" smtClean="0">
              <a:latin typeface="Garamond" pitchFamily="18" charset="0"/>
            </a:endParaRPr>
          </a:p>
          <a:p>
            <a:pPr marL="167017" marR="0" indent="-167017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b="0" dirty="0" smtClean="0">
                <a:effectLst/>
                <a:latin typeface="Garamond" pitchFamily="18" charset="0"/>
                <a:ea typeface="Calibri"/>
                <a:cs typeface="Times New Roman"/>
              </a:rPr>
              <a:t>UK: </a:t>
            </a:r>
            <a:r>
              <a:rPr lang="en-US" sz="1200" b="1" dirty="0" smtClean="0">
                <a:solidFill>
                  <a:srgbClr val="F29526"/>
                </a:solidFill>
                <a:latin typeface="Garamond" pitchFamily="18" charset="0"/>
              </a:rPr>
              <a:t>Beacons for Public Engagement </a:t>
            </a:r>
            <a:r>
              <a:rPr lang="en-US" sz="1200" b="0" dirty="0" smtClean="0">
                <a:solidFill>
                  <a:srgbClr val="F29526"/>
                </a:solidFill>
                <a:latin typeface="Garamond" pitchFamily="18" charset="0"/>
              </a:rPr>
              <a:t>2008-2011,</a:t>
            </a:r>
            <a:r>
              <a:rPr lang="en-US" sz="1200" b="0" baseline="0" dirty="0" smtClean="0">
                <a:solidFill>
                  <a:srgbClr val="F29526"/>
                </a:solidFill>
                <a:latin typeface="Garamond" pitchFamily="18" charset="0"/>
              </a:rPr>
              <a:t> </a:t>
            </a:r>
            <a:r>
              <a:rPr lang="en-US" sz="1200" b="0" dirty="0" smtClean="0">
                <a:latin typeface="Garamond" pitchFamily="18" charset="0"/>
              </a:rPr>
              <a:t>Launched by RCUK, HEFCE, </a:t>
            </a:r>
            <a:r>
              <a:rPr lang="en-US" sz="1200" b="0" dirty="0" err="1" smtClean="0">
                <a:latin typeface="Garamond" pitchFamily="18" charset="0"/>
              </a:rPr>
              <a:t>Wellcome</a:t>
            </a:r>
            <a:r>
              <a:rPr lang="en-US" sz="1200" b="0" dirty="0" smtClean="0">
                <a:latin typeface="Garamond" pitchFamily="18" charset="0"/>
              </a:rPr>
              <a:t> Trust,</a:t>
            </a:r>
            <a:r>
              <a:rPr lang="en-US" sz="1200" b="0" baseline="0" dirty="0" smtClean="0">
                <a:latin typeface="Garamond" pitchFamily="18" charset="0"/>
              </a:rPr>
              <a:t> </a:t>
            </a:r>
            <a:r>
              <a:rPr lang="en-US" sz="1200" b="0" dirty="0" smtClean="0">
                <a:latin typeface="Garamond" pitchFamily="18" charset="0"/>
              </a:rPr>
              <a:t>8 million pounds (~82 million SEK),</a:t>
            </a:r>
            <a:r>
              <a:rPr lang="en-US" sz="1200" b="0" baseline="0" dirty="0" smtClean="0">
                <a:latin typeface="Garamond" pitchFamily="18" charset="0"/>
              </a:rPr>
              <a:t> </a:t>
            </a:r>
            <a:r>
              <a:rPr lang="en-US" sz="1200" b="0" dirty="0" smtClean="0">
                <a:latin typeface="Garamond" pitchFamily="18" charset="0"/>
              </a:rPr>
              <a:t>Six universities as role models for public engagement plus coordinating center (NCCPE),</a:t>
            </a:r>
            <a:r>
              <a:rPr lang="en-US" sz="1200" b="0" baseline="0" dirty="0" smtClean="0">
                <a:latin typeface="Garamond" pitchFamily="18" charset="0"/>
              </a:rPr>
              <a:t> </a:t>
            </a:r>
            <a:r>
              <a:rPr lang="en-US" sz="1200" b="0" dirty="0" smtClean="0">
                <a:latin typeface="Garamond" pitchFamily="18" charset="0"/>
              </a:rPr>
              <a:t>Aim to create a culture, to build capacities and networks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BFBD7E-1B68-4B23-B433-1BB07ADECD54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68330" indent="-168330">
              <a:buFont typeface="Arial" pitchFamily="34" charset="0"/>
              <a:buChar char="•"/>
            </a:pPr>
            <a:r>
              <a:rPr lang="de-DE" dirty="0" err="1" smtClean="0"/>
              <a:t>Activity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level</a:t>
            </a:r>
            <a:r>
              <a:rPr lang="de-DE" baseline="0" dirty="0" smtClean="0"/>
              <a:t> 1: </a:t>
            </a:r>
            <a:r>
              <a:rPr lang="de-DE" baseline="0" dirty="0" err="1" smtClean="0"/>
              <a:t>more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one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communication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from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scientist</a:t>
            </a:r>
            <a:r>
              <a:rPr lang="de-DE" baseline="0" dirty="0" smtClean="0"/>
              <a:t> to </a:t>
            </a:r>
            <a:r>
              <a:rPr lang="de-DE" baseline="0" dirty="0" err="1" smtClean="0"/>
              <a:t>society</a:t>
            </a:r>
            <a:endParaRPr lang="de-DE" baseline="0" dirty="0" smtClean="0"/>
          </a:p>
          <a:p>
            <a:pPr marL="168330" indent="-168330">
              <a:buFont typeface="Arial" pitchFamily="34" charset="0"/>
              <a:buChar char="•"/>
            </a:pPr>
            <a:r>
              <a:rPr lang="de-DE" baseline="0" dirty="0" err="1" smtClean="0"/>
              <a:t>Activity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level</a:t>
            </a:r>
            <a:r>
              <a:rPr lang="de-DE" baseline="0" dirty="0" smtClean="0"/>
              <a:t> 2: </a:t>
            </a:r>
            <a:r>
              <a:rPr lang="de-DE" baseline="0" dirty="0" err="1" smtClean="0"/>
              <a:t>collaborative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projects</a:t>
            </a:r>
            <a:r>
              <a:rPr lang="de-DE" baseline="0" dirty="0" smtClean="0"/>
              <a:t>, </a:t>
            </a:r>
            <a:r>
              <a:rPr lang="de-DE" baseline="0" dirty="0" err="1" smtClean="0"/>
              <a:t>longer-term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project</a:t>
            </a:r>
            <a:r>
              <a:rPr lang="de-DE" baseline="0" dirty="0" smtClean="0"/>
              <a:t>, intensive </a:t>
            </a:r>
            <a:r>
              <a:rPr lang="de-DE" baseline="0" dirty="0" err="1" smtClean="0"/>
              <a:t>cooperation</a:t>
            </a:r>
            <a:endParaRPr lang="de-DE" baseline="0" dirty="0" smtClean="0"/>
          </a:p>
          <a:p>
            <a:pPr marL="168330" indent="-168330">
              <a:buFont typeface="Arial" pitchFamily="34" charset="0"/>
              <a:buChar char="•"/>
            </a:pPr>
            <a:r>
              <a:rPr lang="de-DE" baseline="0" dirty="0" err="1" smtClean="0"/>
              <a:t>External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organisation</a:t>
            </a:r>
            <a:r>
              <a:rPr lang="de-DE" baseline="0" dirty="0" smtClean="0"/>
              <a:t>: </a:t>
            </a:r>
            <a:r>
              <a:rPr lang="de-DE" baseline="0" dirty="0" err="1" smtClean="0"/>
              <a:t>company</a:t>
            </a:r>
            <a:r>
              <a:rPr lang="de-DE" baseline="0" dirty="0" smtClean="0"/>
              <a:t>, </a:t>
            </a:r>
            <a:r>
              <a:rPr lang="de-DE" baseline="0" dirty="0" err="1" smtClean="0"/>
              <a:t>public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authorities</a:t>
            </a:r>
            <a:r>
              <a:rPr lang="de-DE" baseline="0" dirty="0" smtClean="0"/>
              <a:t>, </a:t>
            </a:r>
            <a:r>
              <a:rPr lang="de-DE" baseline="0" dirty="0" err="1" smtClean="0"/>
              <a:t>museums</a:t>
            </a:r>
            <a:r>
              <a:rPr lang="de-DE" baseline="0" dirty="0" smtClean="0"/>
              <a:t>, </a:t>
            </a:r>
            <a:r>
              <a:rPr lang="de-DE" baseline="0" dirty="0" err="1" smtClean="0"/>
              <a:t>hospitals</a:t>
            </a:r>
            <a:r>
              <a:rPr lang="de-DE" baseline="0" dirty="0" smtClean="0"/>
              <a:t>, </a:t>
            </a:r>
            <a:r>
              <a:rPr lang="de-DE" baseline="0" dirty="0" err="1" smtClean="0"/>
              <a:t>schools</a:t>
            </a:r>
            <a:r>
              <a:rPr lang="de-DE" baseline="0" dirty="0" smtClean="0"/>
              <a:t>, etc.</a:t>
            </a:r>
            <a:endParaRPr lang="de-DE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BFBD7E-1B68-4B23-B433-1BB07ADECD54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 err="1" smtClean="0"/>
              <a:t>Quantity</a:t>
            </a:r>
            <a:r>
              <a:rPr lang="sv-SE" dirty="0" smtClean="0"/>
              <a:t>: </a:t>
            </a:r>
            <a:r>
              <a:rPr lang="sv-SE" dirty="0" err="1" smtClean="0"/>
              <a:t>number</a:t>
            </a:r>
            <a:r>
              <a:rPr lang="sv-SE" dirty="0" smtClean="0"/>
              <a:t> of popular science </a:t>
            </a:r>
            <a:r>
              <a:rPr lang="sv-SE" dirty="0" err="1" smtClean="0"/>
              <a:t>articles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says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nothing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about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their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quality</a:t>
            </a:r>
            <a:r>
              <a:rPr lang="sv-SE" baseline="0" dirty="0" smtClean="0"/>
              <a:t>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BFBD7E-1B68-4B23-B433-1BB07ADECD54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48125F-E534-4B30-85D5-7F061227276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C2A31-E065-43A6-9DD7-D48C452D5B15}" type="datetime1">
              <a:rPr lang="sv-SE" smtClean="0"/>
              <a:pPr>
                <a:defRPr/>
              </a:pPr>
              <a:t>2012-07-14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C52CA-1669-4D87-945A-D870531914EF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62851-97EB-4EB6-941E-798F058E1033}" type="datetime1">
              <a:rPr lang="sv-SE" smtClean="0"/>
              <a:pPr>
                <a:defRPr/>
              </a:pPr>
              <a:t>2012-07-14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826672" y="648454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98FE6-6919-4794-BB64-3C280D9F996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DF2A7-2683-4796-9FCF-84F178E73228}" type="datetime1">
              <a:rPr lang="sv-SE" smtClean="0"/>
              <a:pPr>
                <a:defRPr/>
              </a:pPr>
              <a:t>2012-07-14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A83DE-0B1E-4B2F-96D3-F76E34D4992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9CCEE-9BCC-499A-BEE1-DE9BC870D8D5}" type="datetime1">
              <a:rPr lang="sv-SE" smtClean="0"/>
              <a:pPr>
                <a:defRPr/>
              </a:pPr>
              <a:t>2012-07-14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40003-78BF-42B0-AB81-5D891C8DE7B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Platshållare för datum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Garamond"/>
                <a:cs typeface="Garamond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Garamond"/>
                <a:ea typeface="+mn-ea"/>
                <a:cs typeface="Garamond"/>
              </a:rPr>
              <a:t>VA-rapport 2010:1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Garamond"/>
              <a:ea typeface="+mn-ea"/>
              <a:cs typeface="Garamond"/>
            </a:endParaRPr>
          </a:p>
        </p:txBody>
      </p:sp>
      <p:pic>
        <p:nvPicPr>
          <p:cNvPr id="9" name="Bildobjekt 8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5E1EF-AC94-40B1-9B7A-FEBCD34BA32B}" type="datetime1">
              <a:rPr lang="sv-SE" smtClean="0"/>
              <a:pPr>
                <a:defRPr/>
              </a:pPr>
              <a:t>2012-07-14</a:t>
            </a:fld>
            <a:endParaRPr lang="sv-SE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EC784-157C-4B38-A322-308370F8D9F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10" name="Bildobjekt 9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095EE-E97D-4871-A61F-C21A9CEA65AF}" type="datetime1">
              <a:rPr lang="sv-SE" smtClean="0"/>
              <a:pPr>
                <a:defRPr/>
              </a:pPr>
              <a:t>2012-07-14</a:t>
            </a:fld>
            <a:endParaRPr lang="sv-SE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8CC92-865C-4A8D-8416-6090860D47D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6" name="Bildobjekt 5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3852F-ECF6-413B-A637-5F088B0EF609}" type="datetime1">
              <a:rPr lang="sv-SE" smtClean="0"/>
              <a:pPr>
                <a:defRPr/>
              </a:pPr>
              <a:t>2012-07-14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1E1BD-E322-4A62-80CE-A2A078C6E8F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70EBD-D3DF-4C0D-AB9E-371C73ED7E5F}" type="datetime1">
              <a:rPr lang="sv-SE" smtClean="0"/>
              <a:pPr>
                <a:defRPr/>
              </a:pPr>
              <a:t>2012-07-14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3FF76-783F-4E19-85D0-D82C9DAA162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8" name="Bildobjekt 7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A73FF-623E-477B-93DC-5093C1DA761A}" type="datetime1">
              <a:rPr lang="sv-SE" smtClean="0"/>
              <a:pPr>
                <a:defRPr/>
              </a:pPr>
              <a:t>2012-07-14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F41FA-BB39-4C2B-9E24-9328205CEDF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8" name="Bildobjekt 7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0BC1F-89FE-453C-A8F2-44BA470C5CEA}" type="datetime1">
              <a:rPr lang="sv-SE" smtClean="0"/>
              <a:pPr>
                <a:defRPr/>
              </a:pPr>
              <a:t>2012-07-14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7BDB3-F442-49AD-A64F-AA9DA34FF23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3C1AE-2FBD-48C3-9D74-056D07131CEE}" type="datetime1">
              <a:rPr lang="sv-SE" smtClean="0"/>
              <a:pPr>
                <a:defRPr/>
              </a:pPr>
              <a:t>2012-07-14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1748F-2296-4F60-B8C9-862A418D5A9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47147E-76D0-4536-9645-E5D3DC5174C8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9" name="Bildobjekt 8" descr="VA-logotyp2012-centrerad-negativ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ruta 4"/>
          <p:cNvSpPr txBox="1">
            <a:spLocks noChangeArrowheads="1"/>
          </p:cNvSpPr>
          <p:nvPr/>
        </p:nvSpPr>
        <p:spPr bwMode="auto">
          <a:xfrm>
            <a:off x="0" y="4005064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v-SE" sz="4000" b="1" dirty="0" smtClean="0">
                <a:solidFill>
                  <a:srgbClr val="FFE600"/>
                </a:solidFill>
                <a:latin typeface="Arial"/>
                <a:cs typeface="Arial"/>
              </a:rPr>
              <a:t>Public </a:t>
            </a:r>
            <a:r>
              <a:rPr lang="sv-SE" sz="4000" b="1" dirty="0" err="1" smtClean="0">
                <a:solidFill>
                  <a:srgbClr val="FFE600"/>
                </a:solidFill>
                <a:latin typeface="Arial"/>
                <a:cs typeface="Arial"/>
              </a:rPr>
              <a:t>Engagement</a:t>
            </a:r>
            <a:r>
              <a:rPr lang="sv-SE" sz="4000" b="1" dirty="0" smtClean="0">
                <a:solidFill>
                  <a:srgbClr val="FFE600"/>
                </a:solidFill>
                <a:latin typeface="Arial"/>
                <a:cs typeface="Arial"/>
              </a:rPr>
              <a:t> in Europe</a:t>
            </a:r>
          </a:p>
          <a:p>
            <a:pPr algn="ctr"/>
            <a:endParaRPr lang="sv-SE" sz="24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sv-SE" sz="2400" dirty="0" smtClean="0">
                <a:solidFill>
                  <a:schemeClr val="bg1"/>
                </a:solidFill>
                <a:latin typeface="Arial"/>
                <a:cs typeface="Arial"/>
              </a:rPr>
              <a:t>15 </a:t>
            </a:r>
            <a:r>
              <a:rPr lang="sv-SE" sz="2400" dirty="0" err="1" smtClean="0">
                <a:solidFill>
                  <a:schemeClr val="bg1"/>
                </a:solidFill>
                <a:latin typeface="Arial"/>
                <a:cs typeface="Arial"/>
              </a:rPr>
              <a:t>July</a:t>
            </a:r>
            <a:r>
              <a:rPr lang="sv-SE" sz="2400" dirty="0" smtClean="0">
                <a:solidFill>
                  <a:schemeClr val="bg1"/>
                </a:solidFill>
                <a:latin typeface="Arial"/>
                <a:cs typeface="Arial"/>
              </a:rPr>
              <a:t> 2012</a:t>
            </a:r>
          </a:p>
          <a:p>
            <a:pPr algn="ctr"/>
            <a:r>
              <a:rPr lang="sv-SE" sz="2400" dirty="0" smtClean="0">
                <a:solidFill>
                  <a:schemeClr val="bg1"/>
                </a:solidFill>
                <a:latin typeface="Arial"/>
                <a:cs typeface="Arial"/>
              </a:rPr>
              <a:t>Karin Larsdotter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sv-SE" dirty="0"/>
          </a:p>
        </p:txBody>
      </p:sp>
      <p:pic>
        <p:nvPicPr>
          <p:cNvPr id="7" name="Bildobjekt 6" descr="VA-logotyp2012-centrerad-negati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628800"/>
            <a:ext cx="2279350" cy="196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Background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Swedish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government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launched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a </a:t>
            </a:r>
            <a:r>
              <a:rPr lang="sv-SE" sz="2800" b="1" dirty="0" smtClean="0">
                <a:solidFill>
                  <a:srgbClr val="FFE600"/>
                </a:solidFill>
                <a:latin typeface="Arial"/>
                <a:cs typeface="Arial"/>
              </a:rPr>
              <a:t>formal </a:t>
            </a:r>
            <a:r>
              <a:rPr lang="sv-SE" sz="2800" b="1" dirty="0" err="1" smtClean="0">
                <a:solidFill>
                  <a:srgbClr val="FFE600"/>
                </a:solidFill>
                <a:latin typeface="Arial"/>
                <a:cs typeface="Arial"/>
              </a:rPr>
              <a:t>investigation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in 2011 </a:t>
            </a:r>
          </a:p>
          <a:p>
            <a:pPr>
              <a:buClr>
                <a:schemeClr val="bg1"/>
              </a:buClr>
            </a:pPr>
            <a:r>
              <a:rPr lang="sv-SE" sz="2800" b="1" dirty="0" smtClean="0">
                <a:solidFill>
                  <a:srgbClr val="FFE600"/>
                </a:solidFill>
                <a:latin typeface="Arial"/>
                <a:cs typeface="Arial"/>
              </a:rPr>
              <a:t>Research </a:t>
            </a:r>
            <a:r>
              <a:rPr lang="sv-SE" sz="2800" b="1" dirty="0" err="1" smtClean="0">
                <a:solidFill>
                  <a:srgbClr val="FFE600"/>
                </a:solidFill>
                <a:latin typeface="Arial"/>
                <a:cs typeface="Arial"/>
              </a:rPr>
              <a:t>quality</a:t>
            </a:r>
            <a:r>
              <a:rPr lang="sv-SE" sz="28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as a basis for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allocating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resources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to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universities</a:t>
            </a:r>
            <a:endParaRPr lang="sv-SE" sz="28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Part of research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quality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are </a:t>
            </a:r>
            <a:r>
              <a:rPr lang="sv-SE" sz="2800" b="1" dirty="0" smtClean="0">
                <a:solidFill>
                  <a:srgbClr val="FFE600"/>
                </a:solidFill>
                <a:latin typeface="Arial"/>
                <a:cs typeface="Arial"/>
              </a:rPr>
              <a:t>public </a:t>
            </a:r>
            <a:r>
              <a:rPr lang="sv-SE" sz="2800" b="1" dirty="0" err="1" smtClean="0">
                <a:solidFill>
                  <a:srgbClr val="FFE600"/>
                </a:solidFill>
                <a:latin typeface="Arial"/>
                <a:cs typeface="Arial"/>
              </a:rPr>
              <a:t>engagement</a:t>
            </a:r>
            <a:r>
              <a:rPr lang="sv-SE" sz="2800" b="1" dirty="0" smtClean="0">
                <a:solidFill>
                  <a:srgbClr val="FFE600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activities</a:t>
            </a:r>
            <a:endParaRPr lang="sv-SE" sz="28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VA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asked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to suggest </a:t>
            </a:r>
            <a:r>
              <a:rPr lang="sv-SE" sz="2800" b="1" dirty="0" smtClean="0">
                <a:solidFill>
                  <a:srgbClr val="FFE600"/>
                </a:solidFill>
                <a:latin typeface="Arial"/>
                <a:cs typeface="Arial"/>
              </a:rPr>
              <a:t>PE </a:t>
            </a:r>
            <a:r>
              <a:rPr lang="sv-SE" sz="2800" b="1" dirty="0" err="1" smtClean="0">
                <a:solidFill>
                  <a:srgbClr val="FFE600"/>
                </a:solidFill>
                <a:latin typeface="Arial"/>
                <a:cs typeface="Arial"/>
              </a:rPr>
              <a:t>indicators</a:t>
            </a:r>
            <a:endParaRPr lang="sv-SE" sz="2800" b="1" dirty="0" smtClean="0">
              <a:solidFill>
                <a:srgbClr val="FFE600"/>
              </a:solidFill>
              <a:latin typeface="Arial"/>
              <a:cs typeface="Arial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898FE6-6919-4794-BB64-3C280D9F9969}" type="slidenum">
              <a:rPr lang="sv-SE" smtClean="0"/>
              <a:pPr>
                <a:defRPr/>
              </a:pPr>
              <a:t>2</a:t>
            </a:fld>
            <a:endParaRPr lang="sv-SE" dirty="0"/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Public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Engagement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initiatives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898FE6-6919-4794-BB64-3C280D9F9969}" type="slidenum">
              <a:rPr lang="sv-SE" smtClean="0"/>
              <a:pPr>
                <a:defRPr/>
              </a:pPr>
              <a:t>3</a:t>
            </a:fld>
            <a:endParaRPr lang="sv-SE" dirty="0"/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732644"/>
              </p:ext>
            </p:extLst>
          </p:nvPr>
        </p:nvGraphicFramePr>
        <p:xfrm>
          <a:off x="584715" y="1600200"/>
          <a:ext cx="6692385" cy="424847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0160"/>
                <a:gridCol w="1289825"/>
                <a:gridCol w="1295400"/>
                <a:gridCol w="1219200"/>
                <a:gridCol w="1447800"/>
              </a:tblGrid>
              <a:tr h="785017">
                <a:tc>
                  <a:txBody>
                    <a:bodyPr/>
                    <a:lstStyle/>
                    <a:p>
                      <a:pPr algn="ctr"/>
                      <a:endParaRPr lang="en-US" sz="1600" b="1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Institution</a:t>
                      </a:r>
                      <a:endParaRPr lang="en-US" sz="1600" b="1" noProof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Mission statement</a:t>
                      </a:r>
                      <a:endParaRPr lang="en-US" sz="1600" b="1" noProof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National</a:t>
                      </a:r>
                    </a:p>
                    <a:p>
                      <a:pPr algn="ctr"/>
                      <a:r>
                        <a:rPr lang="en-US" sz="1600" b="1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Awards</a:t>
                      </a:r>
                      <a:endParaRPr lang="en-US" sz="1600" b="1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Indicators</a:t>
                      </a:r>
                      <a:endParaRPr lang="en-US" sz="1600" b="1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539793">
                <a:tc>
                  <a:txBody>
                    <a:bodyPr/>
                    <a:lstStyle/>
                    <a:p>
                      <a:pPr algn="l"/>
                      <a:r>
                        <a:rPr lang="en-US" sz="1600" b="1" noProof="0" dirty="0" smtClean="0">
                          <a:latin typeface="Arial" pitchFamily="34" charset="0"/>
                          <a:cs typeface="Arial" pitchFamily="34" charset="0"/>
                        </a:rPr>
                        <a:t>UK</a:t>
                      </a:r>
                      <a:endParaRPr lang="en-US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noProof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noProof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noProof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noProof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38569">
                <a:tc>
                  <a:txBody>
                    <a:bodyPr/>
                    <a:lstStyle/>
                    <a:p>
                      <a:pPr algn="l"/>
                      <a:r>
                        <a:rPr lang="en-US" sz="1600" b="1" noProof="0" smtClean="0">
                          <a:latin typeface="Arial" pitchFamily="34" charset="0"/>
                          <a:cs typeface="Arial" pitchFamily="34" charset="0"/>
                        </a:rPr>
                        <a:t>Denmark</a:t>
                      </a:r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noProof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US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noProof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noProof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15508">
                <a:tc>
                  <a:txBody>
                    <a:bodyPr/>
                    <a:lstStyle/>
                    <a:p>
                      <a:pPr algn="l"/>
                      <a:r>
                        <a:rPr lang="en-US" sz="1600" b="1" noProof="0" smtClean="0">
                          <a:latin typeface="Arial" pitchFamily="34" charset="0"/>
                          <a:cs typeface="Arial" pitchFamily="34" charset="0"/>
                        </a:rPr>
                        <a:t>Norway</a:t>
                      </a:r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noProof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noProof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38569">
                <a:tc>
                  <a:txBody>
                    <a:bodyPr/>
                    <a:lstStyle/>
                    <a:p>
                      <a:pPr algn="l"/>
                      <a:r>
                        <a:rPr lang="en-US" sz="1600" b="1" noProof="0" smtClean="0">
                          <a:latin typeface="Arial" pitchFamily="34" charset="0"/>
                          <a:cs typeface="Arial" pitchFamily="34" charset="0"/>
                        </a:rPr>
                        <a:t>Germany</a:t>
                      </a:r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noProof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noProof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US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noProof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15508">
                <a:tc>
                  <a:txBody>
                    <a:bodyPr/>
                    <a:lstStyle/>
                    <a:p>
                      <a:pPr algn="l"/>
                      <a:r>
                        <a:rPr lang="en-US" sz="1600" b="1" noProof="0" smtClean="0">
                          <a:latin typeface="Arial" pitchFamily="34" charset="0"/>
                          <a:cs typeface="Arial" pitchFamily="34" charset="0"/>
                        </a:rPr>
                        <a:t>Switzerland</a:t>
                      </a:r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noProof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15508">
                <a:tc>
                  <a:txBody>
                    <a:bodyPr/>
                    <a:lstStyle/>
                    <a:p>
                      <a:pPr algn="l"/>
                      <a:r>
                        <a:rPr lang="en-US" sz="1600" b="1" noProof="0" dirty="0" smtClean="0">
                          <a:latin typeface="Arial" pitchFamily="34" charset="0"/>
                          <a:cs typeface="Arial" pitchFamily="34" charset="0"/>
                        </a:rPr>
                        <a:t>Sweden</a:t>
                      </a:r>
                      <a:endParaRPr lang="en-US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noProof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US" sz="1600" b="1" noProof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5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7467600" y="5105400"/>
            <a:ext cx="1676400" cy="1752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Proposed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indicators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898FE6-6919-4794-BB64-3C280D9F9969}" type="slidenum">
              <a:rPr lang="sv-SE" smtClean="0"/>
              <a:pPr>
                <a:defRPr/>
              </a:pPr>
              <a:t>4</a:t>
            </a:fld>
            <a:endParaRPr lang="sv-SE" dirty="0"/>
          </a:p>
        </p:txBody>
      </p:sp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429823"/>
              </p:ext>
            </p:extLst>
          </p:nvPr>
        </p:nvGraphicFramePr>
        <p:xfrm>
          <a:off x="584715" y="1600200"/>
          <a:ext cx="6692385" cy="424847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0160"/>
                <a:gridCol w="1289825"/>
                <a:gridCol w="1295400"/>
                <a:gridCol w="1219200"/>
                <a:gridCol w="1447800"/>
              </a:tblGrid>
              <a:tr h="785017"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solidFill>
                          <a:schemeClr val="tx1"/>
                        </a:solidFill>
                        <a:latin typeface="Garamond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Institution</a:t>
                      </a:r>
                      <a:endParaRPr lang="en-US" b="1" noProof="0">
                        <a:solidFill>
                          <a:schemeClr val="tx1"/>
                        </a:solidFill>
                        <a:latin typeface="Garamond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Mission statement</a:t>
                      </a:r>
                      <a:endParaRPr lang="en-US" b="1" noProof="0">
                        <a:solidFill>
                          <a:schemeClr val="tx1"/>
                        </a:solidFill>
                        <a:latin typeface="Garamond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National</a:t>
                      </a:r>
                    </a:p>
                    <a:p>
                      <a:pPr algn="ctr"/>
                      <a:r>
                        <a:rPr lang="en-US" b="1" noProof="0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Awards</a:t>
                      </a:r>
                      <a:endParaRPr lang="en-US" b="1" noProof="0" dirty="0">
                        <a:solidFill>
                          <a:schemeClr val="tx1"/>
                        </a:solidFill>
                        <a:latin typeface="Garamond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Indicators</a:t>
                      </a:r>
                      <a:endParaRPr lang="en-US" b="1" noProof="0" dirty="0">
                        <a:solidFill>
                          <a:schemeClr val="tx1"/>
                        </a:solidFill>
                        <a:latin typeface="Garamond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539793">
                <a:tc>
                  <a:txBody>
                    <a:bodyPr/>
                    <a:lstStyle/>
                    <a:p>
                      <a:pPr algn="l"/>
                      <a:r>
                        <a:rPr lang="en-US" b="1" noProof="0" smtClean="0">
                          <a:latin typeface="Garamond" pitchFamily="18" charset="0"/>
                        </a:rPr>
                        <a:t>UK</a:t>
                      </a:r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noProof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b="1" noProof="0">
                        <a:latin typeface="Wingdings 2" pitchFamily="18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noProof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noProof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solidFill>
                          <a:schemeClr val="bg1">
                            <a:lumMod val="65000"/>
                          </a:schemeClr>
                        </a:solidFill>
                        <a:latin typeface="Garamond" pitchFamily="18" charset="0"/>
                      </a:endParaRPr>
                    </a:p>
                  </a:txBody>
                  <a:tcPr anchor="ctr"/>
                </a:tc>
              </a:tr>
              <a:tr h="538569">
                <a:tc>
                  <a:txBody>
                    <a:bodyPr/>
                    <a:lstStyle/>
                    <a:p>
                      <a:pPr algn="l"/>
                      <a:r>
                        <a:rPr lang="en-US" b="1" noProof="0" smtClean="0">
                          <a:latin typeface="Garamond" pitchFamily="18" charset="0"/>
                        </a:rPr>
                        <a:t>Denmark</a:t>
                      </a:r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b="1" noProof="0" dirty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noProof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solidFill>
                          <a:schemeClr val="bg1">
                            <a:lumMod val="65000"/>
                          </a:schemeClr>
                        </a:solidFill>
                        <a:latin typeface="Garamond" pitchFamily="18" charset="0"/>
                      </a:endParaRPr>
                    </a:p>
                  </a:txBody>
                  <a:tcPr anchor="ctr"/>
                </a:tc>
              </a:tr>
              <a:tr h="615508">
                <a:tc>
                  <a:txBody>
                    <a:bodyPr/>
                    <a:lstStyle/>
                    <a:p>
                      <a:pPr algn="l"/>
                      <a:r>
                        <a:rPr lang="en-US" b="1" noProof="0" smtClean="0">
                          <a:latin typeface="Garamond" pitchFamily="18" charset="0"/>
                        </a:rPr>
                        <a:t>Norway</a:t>
                      </a:r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noProof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solidFill>
                          <a:schemeClr val="bg1">
                            <a:lumMod val="65000"/>
                          </a:schemeClr>
                        </a:solidFill>
                        <a:latin typeface="Garamond" pitchFamily="18" charset="0"/>
                      </a:endParaRPr>
                    </a:p>
                  </a:txBody>
                  <a:tcPr anchor="ctr"/>
                </a:tc>
              </a:tr>
              <a:tr h="538569">
                <a:tc>
                  <a:txBody>
                    <a:bodyPr/>
                    <a:lstStyle/>
                    <a:p>
                      <a:pPr algn="l"/>
                      <a:r>
                        <a:rPr lang="en-US" b="1" noProof="0" smtClean="0">
                          <a:latin typeface="Garamond" pitchFamily="18" charset="0"/>
                        </a:rPr>
                        <a:t>Germany</a:t>
                      </a:r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noProof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b="1" noProof="0" dirty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noProof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</a:tr>
              <a:tr h="615508">
                <a:tc>
                  <a:txBody>
                    <a:bodyPr/>
                    <a:lstStyle/>
                    <a:p>
                      <a:pPr algn="l"/>
                      <a:r>
                        <a:rPr lang="en-US" b="1" noProof="0" smtClean="0">
                          <a:latin typeface="Garamond" pitchFamily="18" charset="0"/>
                        </a:rPr>
                        <a:t>Switzerland</a:t>
                      </a:r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noProof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latin typeface="Garamond" pitchFamily="18" charset="0"/>
                      </a:endParaRPr>
                    </a:p>
                  </a:txBody>
                  <a:tcPr anchor="ctr"/>
                </a:tc>
              </a:tr>
              <a:tr h="615508">
                <a:tc>
                  <a:txBody>
                    <a:bodyPr/>
                    <a:lstStyle/>
                    <a:p>
                      <a:pPr algn="l"/>
                      <a:r>
                        <a:rPr lang="en-US" b="1" noProof="0" dirty="0" smtClean="0">
                          <a:latin typeface="Garamond" pitchFamily="18" charset="0"/>
                        </a:rPr>
                        <a:t>Sweden</a:t>
                      </a:r>
                      <a:endParaRPr lang="en-US" b="1" noProof="0" dirty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noProof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b="1" noProof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latin typeface="Garamond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latin typeface="Garamond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468674"/>
              </p:ext>
            </p:extLst>
          </p:nvPr>
        </p:nvGraphicFramePr>
        <p:xfrm>
          <a:off x="584715" y="1417638"/>
          <a:ext cx="7949685" cy="516686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47961"/>
                <a:gridCol w="7501724"/>
              </a:tblGrid>
              <a:tr h="49069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GB" sz="1600" b="1" cap="small" baseline="0" noProof="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PE</a:t>
                      </a:r>
                      <a:r>
                        <a:rPr lang="en-GB" sz="1600" b="0" cap="small" baseline="0" noProof="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1600" b="1" noProof="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activities</a:t>
                      </a:r>
                      <a:endParaRPr lang="en-GB" sz="1600" b="1" noProof="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vert="vert27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No. of…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Popular science </a:t>
                      </a: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publications</a:t>
                      </a:r>
                      <a:endParaRPr lang="sv-SE" sz="16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Lectures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to the public</a:t>
                      </a:r>
                      <a:endParaRPr lang="sv-SE" sz="1600" b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Participations in </a:t>
                      </a: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TV/radio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shows</a:t>
                      </a:r>
                      <a:endParaRPr lang="sv-SE" sz="1600" b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Open houses</a:t>
                      </a:r>
                      <a:endParaRPr lang="sv-SE" sz="16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Participation </a:t>
                      </a: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science cafes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science fest., researchers’ nights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Visits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to 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external</a:t>
                      </a:r>
                      <a:r>
                        <a:rPr lang="en-GB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organisations</a:t>
                      </a:r>
                      <a:endParaRPr lang="en-GB" sz="1600" b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Invited guest lectures 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from ext.</a:t>
                      </a:r>
                      <a:r>
                        <a:rPr lang="en-GB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org.</a:t>
                      </a:r>
                      <a:endParaRPr lang="sv-SE" sz="1600" b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Applied research projects 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collaborating with ext.</a:t>
                      </a:r>
                      <a:r>
                        <a:rPr lang="en-GB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org.</a:t>
                      </a:r>
                      <a:endParaRPr lang="sv-SE" sz="1600" b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Research projects 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collaborating with ext.</a:t>
                      </a:r>
                      <a:r>
                        <a:rPr lang="en-GB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org.</a:t>
                      </a:r>
                      <a:endParaRPr lang="sv-SE" sz="1600" b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PhD and master </a:t>
                      </a: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theses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collaborating with ext.</a:t>
                      </a:r>
                      <a:r>
                        <a:rPr lang="en-GB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org.</a:t>
                      </a:r>
                      <a:endParaRPr lang="en-GB" sz="1600" b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Faculty members having a </a:t>
                      </a: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temporary position 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at ext.</a:t>
                      </a:r>
                      <a:r>
                        <a:rPr lang="en-GB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org.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GB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Externals having a temporary position at </a:t>
                      </a:r>
                      <a:r>
                        <a:rPr lang="en-GB" sz="1600" b="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univ.</a:t>
                      </a:r>
                      <a:r>
                        <a:rPr lang="en-GB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adjunct prof.)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Publications authored with 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externals</a:t>
                      </a:r>
                      <a:endParaRPr lang="sv-SE" sz="1600" b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5" name="Rak 4"/>
          <p:cNvCxnSpPr/>
          <p:nvPr/>
        </p:nvCxnSpPr>
        <p:spPr>
          <a:xfrm>
            <a:off x="1043608" y="3645024"/>
            <a:ext cx="749079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ruta 8"/>
          <p:cNvSpPr txBox="1"/>
          <p:nvPr/>
        </p:nvSpPr>
        <p:spPr>
          <a:xfrm>
            <a:off x="7277100" y="2420888"/>
            <a:ext cx="92845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v-SE" dirty="0" err="1" smtClean="0"/>
              <a:t>Level</a:t>
            </a:r>
            <a:r>
              <a:rPr lang="sv-SE" dirty="0" smtClean="0"/>
              <a:t> 1</a:t>
            </a:r>
            <a:endParaRPr lang="sv-SE" dirty="0"/>
          </a:p>
        </p:txBody>
      </p:sp>
      <p:sp>
        <p:nvSpPr>
          <p:cNvPr id="10" name="textruta 9"/>
          <p:cNvSpPr txBox="1"/>
          <p:nvPr/>
        </p:nvSpPr>
        <p:spPr>
          <a:xfrm>
            <a:off x="7315949" y="5003884"/>
            <a:ext cx="92845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v-SE" dirty="0" err="1" smtClean="0"/>
              <a:t>Level</a:t>
            </a:r>
            <a:r>
              <a:rPr lang="sv-SE" dirty="0" smtClean="0"/>
              <a:t> 2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985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Shortcomings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of PE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indicators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1" y="1412776"/>
            <a:ext cx="7086600" cy="4525963"/>
          </a:xfrm>
        </p:spPr>
        <p:txBody>
          <a:bodyPr/>
          <a:lstStyle/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Focus on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quantity</a:t>
            </a:r>
            <a:endParaRPr lang="sv-SE" sz="28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Indicators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measure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asked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for and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measurable</a:t>
            </a:r>
            <a:endParaRPr lang="sv-SE" sz="28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Data not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available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or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hard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to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obtain</a:t>
            </a:r>
            <a:endParaRPr lang="sv-SE" sz="28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Bias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to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those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universities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whose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intrinsic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focus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is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external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relationships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b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(business or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engineering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v-SE" sz="2800" dirty="0" err="1" smtClean="0">
                <a:solidFill>
                  <a:srgbClr val="FFFFFF"/>
                </a:solidFill>
                <a:latin typeface="Arial"/>
                <a:cs typeface="Arial"/>
              </a:rPr>
              <a:t>schools</a:t>
            </a:r>
            <a:r>
              <a:rPr lang="sv-SE" sz="2800" dirty="0" smtClean="0">
                <a:solidFill>
                  <a:srgbClr val="FFFFFF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898FE6-6919-4794-BB64-3C280D9F9969}" type="slidenum">
              <a:rPr lang="sv-SE" smtClean="0"/>
              <a:pPr>
                <a:defRPr/>
              </a:pPr>
              <a:t>5</a:t>
            </a:fld>
            <a:endParaRPr lang="sv-SE" dirty="0"/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Holistic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approach for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culture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</a:t>
            </a:r>
            <a:r>
              <a:rPr lang="sv-SE" sz="3200" b="1" dirty="0" err="1" smtClean="0">
                <a:solidFill>
                  <a:srgbClr val="FFE600"/>
                </a:solidFill>
                <a:latin typeface="Arial Bold"/>
                <a:cs typeface="Arial Bold"/>
              </a:rPr>
              <a:t>change</a:t>
            </a:r>
            <a:r>
              <a:rPr lang="sv-SE" sz="3200" b="1" dirty="0" smtClean="0">
                <a:solidFill>
                  <a:srgbClr val="FFE600"/>
                </a:solidFill>
                <a:latin typeface="Arial Bold"/>
                <a:cs typeface="Arial Bold"/>
              </a:rPr>
              <a:t> </a:t>
            </a:r>
            <a:endParaRPr lang="sv-SE" sz="3200" b="1" dirty="0">
              <a:solidFill>
                <a:srgbClr val="FFE600"/>
              </a:solidFill>
              <a:latin typeface="Arial Bold"/>
              <a:cs typeface="Arial Bold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898FE6-6919-4794-BB64-3C280D9F9969}" type="slidenum">
              <a:rPr lang="sv-SE" smtClean="0"/>
              <a:pPr>
                <a:defRPr/>
              </a:pPr>
              <a:t>6</a:t>
            </a:fld>
            <a:endParaRPr lang="sv-SE" dirty="0"/>
          </a:p>
        </p:txBody>
      </p:sp>
      <p:pic>
        <p:nvPicPr>
          <p:cNvPr id="5" name="Bildobjekt 4" descr="VA-logotyp2012-centrerad-negati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915" y="5571031"/>
            <a:ext cx="1136350" cy="979534"/>
          </a:xfrm>
          <a:prstGeom prst="rect">
            <a:avLst/>
          </a:prstGeom>
        </p:spPr>
      </p:pic>
      <p:sp>
        <p:nvSpPr>
          <p:cNvPr id="7" name="Rektangel med rundade hörn 6"/>
          <p:cNvSpPr/>
          <p:nvPr/>
        </p:nvSpPr>
        <p:spPr>
          <a:xfrm>
            <a:off x="546100" y="1844824"/>
            <a:ext cx="5855072" cy="715218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v-SE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Monitor and 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Reward</a:t>
            </a:r>
          </a:p>
          <a:p>
            <a:pPr algn="ctr"/>
            <a:endParaRPr lang="sv-SE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ktangel med rundade hörn 7"/>
          <p:cNvSpPr/>
          <p:nvPr/>
        </p:nvSpPr>
        <p:spPr>
          <a:xfrm>
            <a:off x="546100" y="2929806"/>
            <a:ext cx="5855072" cy="715218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v-SE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Mission Statement</a:t>
            </a:r>
            <a:endParaRPr lang="sv-SE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sv-SE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ktangel med rundade hörn 8"/>
          <p:cNvSpPr/>
          <p:nvPr/>
        </p:nvSpPr>
        <p:spPr>
          <a:xfrm>
            <a:off x="546100" y="4009926"/>
            <a:ext cx="5855072" cy="715218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v-SE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Role</a:t>
            </a:r>
            <a:r>
              <a:rPr lang="sv-SE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v-SE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Models</a:t>
            </a:r>
            <a:endParaRPr lang="sv-SE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sv-SE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ktangel med rundade hörn 9"/>
          <p:cNvSpPr/>
          <p:nvPr/>
        </p:nvSpPr>
        <p:spPr>
          <a:xfrm>
            <a:off x="546100" y="5018038"/>
            <a:ext cx="5855072" cy="715218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v-SE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Public Engagement Award</a:t>
            </a:r>
          </a:p>
          <a:p>
            <a:pPr algn="ctr"/>
            <a:endParaRPr lang="sv-SE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5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ruta 4"/>
          <p:cNvSpPr txBox="1">
            <a:spLocks noChangeArrowheads="1"/>
          </p:cNvSpPr>
          <p:nvPr/>
        </p:nvSpPr>
        <p:spPr bwMode="auto">
          <a:xfrm>
            <a:off x="0" y="3581400"/>
            <a:ext cx="91440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sv-SE" sz="2400" b="1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sv-SE" sz="3200" b="1" dirty="0" smtClean="0">
                <a:solidFill>
                  <a:srgbClr val="FFE600"/>
                </a:solidFill>
                <a:latin typeface="Arial"/>
                <a:cs typeface="Arial"/>
              </a:rPr>
              <a:t>Karin Larsdotter</a:t>
            </a:r>
            <a:endParaRPr lang="sv-SE" sz="2400" i="1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endParaRPr lang="sv-SE" sz="2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www.v-a.se</a:t>
            </a:r>
            <a:endParaRPr lang="sv-SE" sz="2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www.v-a.se/blogg</a:t>
            </a:r>
            <a:endParaRPr lang="sv-SE" sz="2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twitter/FB</a:t>
            </a:r>
            <a:r>
              <a:rPr lang="sv-SE" sz="2400" dirty="0" smtClean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lang="sv-SE" sz="2400" dirty="0" err="1" smtClean="0">
                <a:solidFill>
                  <a:srgbClr val="FFFFFF"/>
                </a:solidFill>
                <a:latin typeface="Arial"/>
                <a:cs typeface="Arial"/>
              </a:rPr>
              <a:t>vetenskapoallm</a:t>
            </a:r>
            <a:endParaRPr lang="sv-SE" sz="2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endParaRPr lang="sv-SE" sz="2400" i="1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1C52CA-1669-4D87-945A-D870531914EF}" type="slidenum">
              <a:rPr lang="sv-SE" smtClean="0"/>
              <a:pPr>
                <a:defRPr/>
              </a:pPr>
              <a:t>7</a:t>
            </a:fld>
            <a:endParaRPr lang="sv-SE" dirty="0"/>
          </a:p>
        </p:txBody>
      </p:sp>
      <p:pic>
        <p:nvPicPr>
          <p:cNvPr id="6" name="Bildobjekt 5" descr="VA-logotyp2012-centrerad-negati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628800"/>
            <a:ext cx="2279350" cy="19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8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9223</TotalTime>
  <Words>484</Words>
  <Application>Microsoft Office PowerPoint</Application>
  <PresentationFormat>Bildspel på skärmen (4:3)</PresentationFormat>
  <Paragraphs>116</Paragraphs>
  <Slides>7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8" baseType="lpstr">
      <vt:lpstr>Office-tema</vt:lpstr>
      <vt:lpstr>PowerPoint-presentation</vt:lpstr>
      <vt:lpstr>Background</vt:lpstr>
      <vt:lpstr>Public Engagement initiatives</vt:lpstr>
      <vt:lpstr>Proposed indicators</vt:lpstr>
      <vt:lpstr>Shortcomings of PE indicators</vt:lpstr>
      <vt:lpstr>Holistic approach for culture change 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Pelle Isaksson</dc:creator>
  <cp:lastModifiedBy>Karin Hermansson</cp:lastModifiedBy>
  <cp:revision>485</cp:revision>
  <cp:lastPrinted>2012-06-05T22:15:06Z</cp:lastPrinted>
  <dcterms:created xsi:type="dcterms:W3CDTF">2012-07-14T09:59:50Z</dcterms:created>
  <dcterms:modified xsi:type="dcterms:W3CDTF">2012-07-14T15:12:50Z</dcterms:modified>
</cp:coreProperties>
</file>