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notesMasterIdLst>
    <p:notesMasterId r:id="rId20"/>
  </p:notesMasterIdLst>
  <p:sldIdLst>
    <p:sldId id="269" r:id="rId2"/>
    <p:sldId id="267" r:id="rId3"/>
    <p:sldId id="272" r:id="rId4"/>
    <p:sldId id="259" r:id="rId5"/>
    <p:sldId id="274" r:id="rId6"/>
    <p:sldId id="258" r:id="rId7"/>
    <p:sldId id="261" r:id="rId8"/>
    <p:sldId id="271" r:id="rId9"/>
    <p:sldId id="266" r:id="rId10"/>
    <p:sldId id="264" r:id="rId11"/>
    <p:sldId id="275" r:id="rId12"/>
    <p:sldId id="277" r:id="rId13"/>
    <p:sldId id="276" r:id="rId14"/>
    <p:sldId id="278" r:id="rId15"/>
    <p:sldId id="263" r:id="rId16"/>
    <p:sldId id="280" r:id="rId17"/>
    <p:sldId id="281" r:id="rId18"/>
    <p:sldId id="279" r:id="rId19"/>
  </p:sldIdLst>
  <p:sldSz cx="9144000" cy="6858000" type="screen4x3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57" d="100"/>
          <a:sy n="57" d="100"/>
        </p:scale>
        <p:origin x="-3090" y="-11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6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68FA08-0766-4D44-AEF0-B02318BFF299}" type="datetimeFigureOut">
              <a:rPr lang="sv-SE" smtClean="0"/>
              <a:t>2014-03-05</a:t>
            </a:fld>
            <a:endParaRPr lang="en-GB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9280C6-2FCA-EF41-BC39-AFDDA5E61E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916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882213">
              <a:buFont typeface="Arial" charset="0"/>
              <a:buNone/>
              <a:defRPr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EB3807-D1BC-478F-AA0F-8D2195D4771E}" type="slidenum">
              <a:rPr lang="sv-SE" smtClean="0"/>
              <a:pPr>
                <a:defRPr/>
              </a:pPr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93162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EB3807-D1BC-478F-AA0F-8D2195D4771E}" type="slidenum">
              <a:rPr lang="sv-SE" smtClean="0"/>
              <a:pPr>
                <a:defRPr/>
              </a:pPr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4920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aseline="0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EB3807-D1BC-478F-AA0F-8D2195D4771E}" type="slidenum">
              <a:rPr lang="sv-SE" smtClean="0"/>
              <a:pPr>
                <a:defRPr/>
              </a:pPr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86079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EB3807-D1BC-478F-AA0F-8D2195D4771E}" type="slidenum">
              <a:rPr lang="sv-SE" smtClean="0"/>
              <a:pPr>
                <a:defRPr/>
              </a:pPr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91840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ECC53F-5EDE-0349-80A8-612870CF1C17}" type="datetimeFigureOut">
              <a:rPr lang="sv-SE" smtClean="0"/>
              <a:t>2014-03-05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52F440-C60B-F746-9760-EFA5E97EC4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1669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63688" y="609600"/>
            <a:ext cx="6984776" cy="1143000"/>
          </a:xfrm>
        </p:spPr>
        <p:txBody>
          <a:bodyPr/>
          <a:lstStyle>
            <a:lvl1pPr algn="r">
              <a:defRPr sz="3600"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85800" y="1981200"/>
            <a:ext cx="8062664" cy="4114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ECC53F-5EDE-0349-80A8-612870CF1C17}" type="datetimeFigureOut">
              <a:rPr lang="sv-SE" smtClean="0"/>
              <a:t>2014-03-05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52F440-C60B-F746-9760-EFA5E97EC4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719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ECC53F-5EDE-0349-80A8-612870CF1C17}" type="datetimeFigureOut">
              <a:rPr lang="sv-SE" smtClean="0"/>
              <a:t>2014-03-05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52F440-C60B-F746-9760-EFA5E97EC4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312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63688" y="609600"/>
            <a:ext cx="6912768" cy="1143000"/>
          </a:xfrm>
        </p:spPr>
        <p:txBody>
          <a:bodyPr/>
          <a:lstStyle>
            <a:lvl1pPr algn="r">
              <a:defRPr sz="3600"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28256" cy="4114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ECC53F-5EDE-0349-80A8-612870CF1C17}" type="datetimeFigureOut">
              <a:rPr lang="sv-SE" smtClean="0"/>
              <a:t>2014-03-05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52F440-C60B-F746-9760-EFA5E97EC4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9654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835696" y="260648"/>
            <a:ext cx="6984776" cy="1143000"/>
          </a:xfrm>
        </p:spPr>
        <p:txBody>
          <a:bodyPr/>
          <a:lstStyle>
            <a:lvl1pPr algn="r">
              <a:defRPr sz="3600"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17544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175447" cy="3951288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ECC53F-5EDE-0349-80A8-612870CF1C17}" type="datetimeFigureOut">
              <a:rPr lang="sv-SE" smtClean="0"/>
              <a:t>2014-03-05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52F440-C60B-F746-9760-EFA5E97EC4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4929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63688" y="609600"/>
            <a:ext cx="6984776" cy="1143000"/>
          </a:xfrm>
        </p:spPr>
        <p:txBody>
          <a:bodyPr/>
          <a:lstStyle>
            <a:lvl1pPr algn="r">
              <a:defRPr sz="3600"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ECC53F-5EDE-0349-80A8-612870CF1C17}" type="datetimeFigureOut">
              <a:rPr lang="sv-SE" smtClean="0"/>
              <a:t>2014-03-05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52F440-C60B-F746-9760-EFA5E97EC4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080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ECC53F-5EDE-0349-80A8-612870CF1C17}" type="datetimeFigureOut">
              <a:rPr lang="sv-SE" smtClean="0"/>
              <a:t>2014-03-05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52F440-C60B-F746-9760-EFA5E97EC4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9624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835696" y="285082"/>
            <a:ext cx="1653880" cy="105568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700808"/>
            <a:ext cx="3008313" cy="442535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ECC53F-5EDE-0349-80A8-612870CF1C17}" type="datetimeFigureOut">
              <a:rPr lang="sv-SE" smtClean="0"/>
              <a:t>2014-03-05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52F440-C60B-F746-9760-EFA5E97EC4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7903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sv-SE" noProof="0" smtClean="0"/>
              <a:t>Klicka på ikonen för att lägga till en bild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ECC53F-5EDE-0349-80A8-612870CF1C17}" type="datetimeFigureOut">
              <a:rPr lang="sv-SE" smtClean="0"/>
              <a:t>2014-03-05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52F440-C60B-F746-9760-EFA5E97EC4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443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63688" y="609600"/>
            <a:ext cx="6984776" cy="1143000"/>
          </a:xfrm>
        </p:spPr>
        <p:txBody>
          <a:bodyPr/>
          <a:lstStyle>
            <a:lvl1pPr algn="r">
              <a:defRPr sz="3600"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685800" y="1981200"/>
            <a:ext cx="8062664" cy="4114800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ECC53F-5EDE-0349-80A8-612870CF1C17}" type="datetimeFigureOut">
              <a:rPr lang="sv-SE" smtClean="0"/>
              <a:t>2014-03-05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52F440-C60B-F746-9760-EFA5E97EC4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836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ECC53F-5EDE-0349-80A8-612870CF1C17}" type="datetimeFigureOut">
              <a:rPr lang="sv-SE" smtClean="0"/>
              <a:t>2014-03-05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52F440-C60B-F746-9760-EFA5E97EC4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10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fld id="{E1ECC53F-5EDE-0349-80A8-612870CF1C17}" type="datetimeFigureOut">
              <a:rPr lang="sv-SE" smtClean="0"/>
              <a:t>2014-03-05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8E52F440-C60B-F746-9760-EFA5E97EC462}" type="slidenum">
              <a:rPr lang="en-GB" smtClean="0"/>
              <a:t>‹#›</a:t>
            </a:fld>
            <a:endParaRPr lang="en-GB"/>
          </a:p>
        </p:txBody>
      </p:sp>
      <p:pic>
        <p:nvPicPr>
          <p:cNvPr id="1031" name="Picture 7" descr="powertojob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2895600" y="16002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Berling" pitchFamily="18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Berling" pitchFamily="18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Berling" pitchFamily="18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Berling" pitchFamily="18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Berling" pitchFamily="18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" pitchFamily="18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" pitchFamily="18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" pitchFamily="18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" pitchFamily="18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sv-SE" smtClean="0">
              <a:latin typeface="Arial" charset="0"/>
            </a:endParaRPr>
          </a:p>
        </p:txBody>
      </p:sp>
      <p:pic>
        <p:nvPicPr>
          <p:cNvPr id="9" name="Bildobjekt 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" y="283"/>
            <a:ext cx="9143245" cy="685743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/>
          <p:cNvSpPr>
            <a:spLocks noChangeArrowheads="1"/>
          </p:cNvSpPr>
          <p:nvPr/>
        </p:nvSpPr>
        <p:spPr bwMode="auto">
          <a:xfrm>
            <a:off x="5635625" y="2404750"/>
            <a:ext cx="3505200" cy="426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0" y="1381628"/>
            <a:ext cx="9140824" cy="3610060"/>
          </a:xfrm>
        </p:spPr>
        <p:txBody>
          <a:bodyPr>
            <a:noAutofit/>
          </a:bodyPr>
          <a:lstStyle/>
          <a:p>
            <a:r>
              <a:rPr lang="en-GB" sz="3600" dirty="0" err="1" smtClean="0"/>
              <a:t>Hur</a:t>
            </a:r>
            <a:r>
              <a:rPr lang="en-GB" sz="3600" dirty="0" smtClean="0"/>
              <a:t> </a:t>
            </a:r>
            <a:r>
              <a:rPr lang="en-GB" sz="3600" dirty="0" err="1" smtClean="0"/>
              <a:t>samverkan</a:t>
            </a:r>
            <a:r>
              <a:rPr lang="en-GB" sz="3600" dirty="0" smtClean="0"/>
              <a:t> </a:t>
            </a:r>
            <a:r>
              <a:rPr lang="en-GB" sz="3600" dirty="0" err="1" smtClean="0"/>
              <a:t>borde</a:t>
            </a:r>
            <a:r>
              <a:rPr lang="en-GB" sz="3600" dirty="0" smtClean="0"/>
              <a:t> </a:t>
            </a:r>
            <a:r>
              <a:rPr lang="en-GB" sz="3600" dirty="0" err="1" smtClean="0"/>
              <a:t>bedömas</a:t>
            </a:r>
            <a:r>
              <a:rPr lang="en-GB" sz="3600" dirty="0"/>
              <a:t/>
            </a:r>
            <a:br>
              <a:rPr lang="en-GB" sz="3600" dirty="0"/>
            </a:br>
            <a:r>
              <a:rPr lang="en-GB" sz="3600" dirty="0" smtClean="0"/>
              <a:t>– </a:t>
            </a:r>
            <a:r>
              <a:rPr lang="en-GB" sz="3600" dirty="0" err="1" smtClean="0"/>
              <a:t>och</a:t>
            </a:r>
            <a:r>
              <a:rPr lang="en-GB" sz="3600" dirty="0" smtClean="0"/>
              <a:t> </a:t>
            </a:r>
            <a:r>
              <a:rPr lang="en-GB" sz="3600" dirty="0" err="1" smtClean="0"/>
              <a:t>lite</a:t>
            </a:r>
            <a:r>
              <a:rPr lang="en-GB" sz="3600" dirty="0" smtClean="0"/>
              <a:t> </a:t>
            </a:r>
            <a:r>
              <a:rPr lang="en-GB" sz="3600" dirty="0" err="1" smtClean="0"/>
              <a:t>om</a:t>
            </a:r>
            <a:r>
              <a:rPr lang="en-GB" sz="3600" dirty="0" smtClean="0"/>
              <a:t> </a:t>
            </a:r>
            <a:r>
              <a:rPr lang="en-GB" sz="3600" dirty="0" err="1" smtClean="0"/>
              <a:t>hur</a:t>
            </a:r>
            <a:r>
              <a:rPr lang="en-GB" sz="3600" dirty="0" smtClean="0"/>
              <a:t> vi </a:t>
            </a:r>
            <a:r>
              <a:rPr lang="en-GB" sz="3600" dirty="0" err="1" smtClean="0"/>
              <a:t>arbetar</a:t>
            </a:r>
            <a:r>
              <a:rPr lang="en-GB" sz="3600" dirty="0" smtClean="0"/>
              <a:t> </a:t>
            </a:r>
            <a:r>
              <a:rPr lang="en-GB" sz="3600" dirty="0" err="1" smtClean="0"/>
              <a:t>i</a:t>
            </a:r>
            <a:r>
              <a:rPr lang="en-GB" sz="3600" dirty="0" smtClean="0"/>
              <a:t> Uppsala </a:t>
            </a:r>
            <a:r>
              <a:rPr lang="en-GB" sz="3600" dirty="0" err="1" smtClean="0"/>
              <a:t>tillsammans</a:t>
            </a:r>
            <a:r>
              <a:rPr lang="en-GB" sz="3600" dirty="0" smtClean="0"/>
              <a:t> med </a:t>
            </a:r>
            <a:r>
              <a:rPr lang="en-GB" sz="3600" dirty="0" err="1" smtClean="0"/>
              <a:t>andra</a:t>
            </a:r>
            <a:r>
              <a:rPr lang="en-GB" sz="3600" dirty="0" smtClean="0"/>
              <a:t> </a:t>
            </a:r>
            <a:r>
              <a:rPr lang="en-GB" sz="3600" dirty="0" err="1" smtClean="0"/>
              <a:t>lärosäten</a:t>
            </a:r>
            <a:r>
              <a:rPr lang="en-GB" sz="3600" dirty="0" smtClean="0"/>
              <a:t> …</a:t>
            </a:r>
            <a:br>
              <a:rPr lang="en-GB" sz="3600" dirty="0" smtClean="0"/>
            </a:br>
            <a:r>
              <a:rPr lang="en-GB" sz="3600" dirty="0"/>
              <a:t/>
            </a:r>
            <a:br>
              <a:rPr lang="en-GB" sz="3600" dirty="0"/>
            </a:br>
            <a:r>
              <a:rPr lang="en-GB" sz="3600" dirty="0" smtClean="0"/>
              <a:t>Anders </a:t>
            </a:r>
            <a:r>
              <a:rPr lang="en-GB" sz="3600" dirty="0" err="1" smtClean="0"/>
              <a:t>Malmberg</a:t>
            </a: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err="1" smtClean="0"/>
              <a:t>Prorektor</a:t>
            </a:r>
            <a:r>
              <a:rPr lang="en-GB" sz="3600" dirty="0" smtClean="0"/>
              <a:t>, UU</a:t>
            </a:r>
            <a:endParaRPr lang="sv-SE" sz="36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type="subTitle" idx="1"/>
          </p:nvPr>
        </p:nvSpPr>
        <p:spPr>
          <a:xfrm>
            <a:off x="-1" y="4530649"/>
            <a:ext cx="9140825" cy="1752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 smtClean="0">
                <a:solidFill>
                  <a:schemeClr val="tx1"/>
                </a:solidFill>
              </a:rPr>
              <a:t> </a:t>
            </a:r>
            <a:endParaRPr lang="en-GB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GB" dirty="0" err="1" smtClean="0">
                <a:solidFill>
                  <a:schemeClr val="tx1"/>
                </a:solidFill>
              </a:rPr>
              <a:t>Sveriges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ingenjörer</a:t>
            </a:r>
            <a:r>
              <a:rPr lang="en-GB" dirty="0" smtClean="0">
                <a:solidFill>
                  <a:schemeClr val="tx1"/>
                </a:solidFill>
              </a:rPr>
              <a:t> / </a:t>
            </a:r>
            <a:r>
              <a:rPr lang="en-GB" dirty="0" err="1" smtClean="0"/>
              <a:t>V</a:t>
            </a:r>
            <a:r>
              <a:rPr lang="en-GB" dirty="0" err="1" smtClean="0">
                <a:solidFill>
                  <a:schemeClr val="tx1"/>
                </a:solidFill>
              </a:rPr>
              <a:t>etenskap</a:t>
            </a:r>
            <a:r>
              <a:rPr lang="en-GB" dirty="0" smtClean="0">
                <a:solidFill>
                  <a:schemeClr val="tx1"/>
                </a:solidFill>
              </a:rPr>
              <a:t> &amp; </a:t>
            </a:r>
            <a:r>
              <a:rPr lang="en-GB" dirty="0" err="1" smtClean="0">
                <a:solidFill>
                  <a:schemeClr val="tx1"/>
                </a:solidFill>
              </a:rPr>
              <a:t>Allmänhet</a:t>
            </a:r>
            <a:endParaRPr lang="en-GB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GB" dirty="0" smtClean="0">
                <a:solidFill>
                  <a:schemeClr val="tx1"/>
                </a:solidFill>
              </a:rPr>
              <a:t>5 mars 2014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23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/>
          <p:cNvSpPr>
            <a:spLocks noChangeArrowheads="1"/>
          </p:cNvSpPr>
          <p:nvPr/>
        </p:nvSpPr>
        <p:spPr bwMode="auto">
          <a:xfrm>
            <a:off x="5635625" y="2404750"/>
            <a:ext cx="3505200" cy="426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63688" y="493225"/>
            <a:ext cx="7171418" cy="1143000"/>
          </a:xfrm>
        </p:spPr>
        <p:txBody>
          <a:bodyPr>
            <a:noAutofit/>
          </a:bodyPr>
          <a:lstStyle/>
          <a:p>
            <a:r>
              <a:rPr lang="en-GB" sz="3200" dirty="0" err="1" smtClean="0"/>
              <a:t>Svensk</a:t>
            </a:r>
            <a:r>
              <a:rPr lang="en-GB" sz="3200" dirty="0" smtClean="0"/>
              <a:t> </a:t>
            </a:r>
            <a:r>
              <a:rPr lang="en-GB" sz="3200" dirty="0" err="1" smtClean="0"/>
              <a:t>kontext</a:t>
            </a:r>
            <a:r>
              <a:rPr lang="en-GB" sz="3200" dirty="0" smtClean="0"/>
              <a:t>: </a:t>
            </a:r>
            <a:br>
              <a:rPr lang="en-GB" sz="3200" dirty="0" smtClean="0"/>
            </a:br>
            <a:r>
              <a:rPr lang="en-GB" sz="3200" dirty="0" err="1" smtClean="0"/>
              <a:t>Regeringen</a:t>
            </a:r>
            <a:r>
              <a:rPr lang="en-GB" sz="3200" dirty="0" smtClean="0"/>
              <a:t> </a:t>
            </a:r>
            <a:r>
              <a:rPr lang="en-GB" sz="3200" dirty="0" err="1" smtClean="0"/>
              <a:t>vill</a:t>
            </a:r>
            <a:r>
              <a:rPr lang="en-GB" sz="3200" dirty="0" smtClean="0"/>
              <a:t> </a:t>
            </a:r>
            <a:r>
              <a:rPr lang="en-GB" sz="3200" dirty="0" err="1" smtClean="0"/>
              <a:t>stimulera</a:t>
            </a:r>
            <a:r>
              <a:rPr lang="en-GB" sz="3200" dirty="0" smtClean="0"/>
              <a:t> </a:t>
            </a:r>
            <a:r>
              <a:rPr lang="en-GB" sz="3200" dirty="0" err="1" smtClean="0"/>
              <a:t>både</a:t>
            </a:r>
            <a:r>
              <a:rPr lang="en-GB" sz="3200" dirty="0" smtClean="0"/>
              <a:t> </a:t>
            </a:r>
            <a:r>
              <a:rPr lang="en-GB" sz="3200" dirty="0" err="1" smtClean="0"/>
              <a:t>forskningskvalitet</a:t>
            </a:r>
            <a:r>
              <a:rPr lang="en-GB" sz="3200" dirty="0" smtClean="0"/>
              <a:t> </a:t>
            </a:r>
            <a:r>
              <a:rPr lang="en-GB" sz="3200" dirty="0" err="1" smtClean="0"/>
              <a:t>och</a:t>
            </a:r>
            <a:r>
              <a:rPr lang="en-GB" sz="3200" dirty="0" smtClean="0"/>
              <a:t> </a:t>
            </a:r>
            <a:r>
              <a:rPr lang="en-GB" sz="3200" dirty="0" err="1" smtClean="0"/>
              <a:t>nyttiggörande</a:t>
            </a:r>
            <a:endParaRPr lang="en-GB" sz="32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827315"/>
            <a:ext cx="8229600" cy="484747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GB" sz="2800" dirty="0" err="1"/>
              <a:t>Uppdrag</a:t>
            </a:r>
            <a:r>
              <a:rPr lang="en-GB" sz="2800" dirty="0"/>
              <a:t> till </a:t>
            </a:r>
            <a:r>
              <a:rPr lang="en-GB" sz="2800" dirty="0" smtClean="0"/>
              <a:t>VR:</a:t>
            </a:r>
            <a:br>
              <a:rPr lang="en-GB" sz="2800" dirty="0" smtClean="0"/>
            </a:br>
            <a:r>
              <a:rPr lang="en-GB" sz="2800" dirty="0" err="1" smtClean="0"/>
              <a:t>Utforma</a:t>
            </a:r>
            <a:r>
              <a:rPr lang="en-GB" sz="2800" dirty="0" smtClean="0"/>
              <a:t> </a:t>
            </a:r>
            <a:r>
              <a:rPr lang="en-GB" sz="2800" dirty="0" err="1" smtClean="0"/>
              <a:t>modell</a:t>
            </a:r>
            <a:r>
              <a:rPr lang="en-GB" sz="2800" dirty="0" smtClean="0"/>
              <a:t> </a:t>
            </a:r>
            <a:r>
              <a:rPr lang="en-GB" sz="2800" dirty="0" err="1" smtClean="0"/>
              <a:t>för</a:t>
            </a:r>
            <a:r>
              <a:rPr lang="en-GB" sz="2800" dirty="0" smtClean="0"/>
              <a:t> </a:t>
            </a:r>
            <a:r>
              <a:rPr lang="en-GB" sz="2800" dirty="0" err="1" smtClean="0"/>
              <a:t>kvalitetsbaserad</a:t>
            </a:r>
            <a:r>
              <a:rPr lang="en-GB" sz="2800" dirty="0" smtClean="0"/>
              <a:t> </a:t>
            </a:r>
            <a:r>
              <a:rPr lang="en-GB" sz="2800" dirty="0" err="1" smtClean="0"/>
              <a:t>omfördel-ning</a:t>
            </a:r>
            <a:r>
              <a:rPr lang="en-GB" sz="2800" dirty="0" smtClean="0"/>
              <a:t> </a:t>
            </a:r>
            <a:r>
              <a:rPr lang="en-GB" sz="2800" dirty="0" err="1" smtClean="0"/>
              <a:t>av</a:t>
            </a:r>
            <a:r>
              <a:rPr lang="en-GB" sz="2800" dirty="0" smtClean="0"/>
              <a:t> </a:t>
            </a:r>
            <a:r>
              <a:rPr lang="en-GB" sz="2800" dirty="0" err="1" smtClean="0"/>
              <a:t>basanslaget</a:t>
            </a:r>
            <a:r>
              <a:rPr lang="en-GB" sz="2800" dirty="0" smtClean="0"/>
              <a:t> </a:t>
            </a:r>
            <a:r>
              <a:rPr lang="en-GB" sz="2800" dirty="0" err="1" smtClean="0"/>
              <a:t>för</a:t>
            </a:r>
            <a:r>
              <a:rPr lang="en-GB" sz="2800" dirty="0" smtClean="0"/>
              <a:t> </a:t>
            </a:r>
            <a:r>
              <a:rPr lang="en-GB" sz="2800" dirty="0" err="1" smtClean="0"/>
              <a:t>forskning</a:t>
            </a:r>
            <a:r>
              <a:rPr lang="en-GB" sz="2800" dirty="0" smtClean="0"/>
              <a:t> </a:t>
            </a:r>
            <a:r>
              <a:rPr lang="en-GB" sz="2800" dirty="0" err="1" smtClean="0"/>
              <a:t>utifrån</a:t>
            </a:r>
            <a:r>
              <a:rPr lang="en-GB" sz="2800" dirty="0" smtClean="0"/>
              <a:t>: “</a:t>
            </a:r>
            <a:r>
              <a:rPr lang="en-GB" sz="2800" dirty="0" err="1" smtClean="0"/>
              <a:t>såväl</a:t>
            </a:r>
            <a:r>
              <a:rPr lang="en-GB" sz="2800" dirty="0" smtClean="0"/>
              <a:t> </a:t>
            </a:r>
            <a:r>
              <a:rPr lang="en-GB" sz="2800" dirty="0" err="1"/>
              <a:t>vetenskapliga</a:t>
            </a:r>
            <a:r>
              <a:rPr lang="en-GB" sz="2800" dirty="0"/>
              <a:t> </a:t>
            </a:r>
            <a:r>
              <a:rPr lang="en-GB" sz="2800" dirty="0" err="1"/>
              <a:t>bedömningar</a:t>
            </a:r>
            <a:r>
              <a:rPr lang="en-GB" sz="2800" dirty="0"/>
              <a:t> </a:t>
            </a:r>
            <a:r>
              <a:rPr lang="en-GB" sz="2800" dirty="0" err="1"/>
              <a:t>som</a:t>
            </a:r>
            <a:r>
              <a:rPr lang="en-GB" sz="2800" dirty="0"/>
              <a:t> </a:t>
            </a:r>
            <a:r>
              <a:rPr lang="en-GB" sz="2800" dirty="0" err="1"/>
              <a:t>bedömning</a:t>
            </a:r>
            <a:r>
              <a:rPr lang="en-GB" sz="2800" dirty="0"/>
              <a:t> </a:t>
            </a:r>
            <a:r>
              <a:rPr lang="en-GB" sz="2800" dirty="0" err="1"/>
              <a:t>av</a:t>
            </a:r>
            <a:r>
              <a:rPr lang="en-GB" sz="2800" dirty="0"/>
              <a:t> </a:t>
            </a:r>
            <a:r>
              <a:rPr lang="en-GB" sz="2800" dirty="0" err="1"/>
              <a:t>forskningens</a:t>
            </a:r>
            <a:r>
              <a:rPr lang="en-GB" sz="2800" dirty="0"/>
              <a:t> </a:t>
            </a:r>
            <a:r>
              <a:rPr lang="en-GB" sz="2800" b="1" dirty="0" err="1"/>
              <a:t>relevans</a:t>
            </a:r>
            <a:r>
              <a:rPr lang="en-GB" sz="2800" b="1" dirty="0"/>
              <a:t> </a:t>
            </a:r>
            <a:r>
              <a:rPr lang="en-GB" sz="2800" b="1" dirty="0" err="1"/>
              <a:t>och</a:t>
            </a:r>
            <a:r>
              <a:rPr lang="en-GB" sz="2800" b="1" dirty="0"/>
              <a:t> </a:t>
            </a:r>
            <a:r>
              <a:rPr lang="en-GB" sz="2800" b="1" dirty="0" err="1"/>
              <a:t>nytta</a:t>
            </a:r>
            <a:r>
              <a:rPr lang="en-GB" sz="2800" b="1" dirty="0"/>
              <a:t> </a:t>
            </a:r>
            <a:r>
              <a:rPr lang="en-GB" sz="2800" dirty="0" err="1"/>
              <a:t>för</a:t>
            </a:r>
            <a:r>
              <a:rPr lang="en-GB" sz="2800" dirty="0"/>
              <a:t> </a:t>
            </a:r>
            <a:r>
              <a:rPr lang="en-GB" sz="2800" dirty="0" err="1" smtClean="0"/>
              <a:t>samhället</a:t>
            </a:r>
            <a:r>
              <a:rPr lang="en-GB" sz="2800" dirty="0" smtClean="0"/>
              <a:t>”</a:t>
            </a:r>
            <a:endParaRPr lang="en-GB" sz="2800" dirty="0"/>
          </a:p>
          <a:p>
            <a:pPr>
              <a:lnSpc>
                <a:spcPct val="120000"/>
              </a:lnSpc>
            </a:pPr>
            <a:r>
              <a:rPr lang="en-GB" sz="2800" dirty="0" err="1"/>
              <a:t>Uppdrag</a:t>
            </a:r>
            <a:r>
              <a:rPr lang="en-GB" sz="2800" dirty="0"/>
              <a:t> till </a:t>
            </a:r>
            <a:r>
              <a:rPr lang="en-GB" sz="2800" dirty="0" err="1" smtClean="0"/>
              <a:t>Vinnova</a:t>
            </a:r>
            <a:r>
              <a:rPr lang="en-GB" sz="2800" dirty="0"/>
              <a:t>:</a:t>
            </a: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 err="1" smtClean="0"/>
              <a:t>Utforma</a:t>
            </a:r>
            <a:r>
              <a:rPr lang="en-GB" sz="2800" dirty="0" smtClean="0"/>
              <a:t> </a:t>
            </a:r>
            <a:r>
              <a:rPr lang="en-GB" sz="2800" dirty="0" err="1"/>
              <a:t>metoder</a:t>
            </a:r>
            <a:r>
              <a:rPr lang="en-GB" sz="2800" dirty="0"/>
              <a:t> </a:t>
            </a:r>
            <a:r>
              <a:rPr lang="en-GB" sz="2800" dirty="0" err="1"/>
              <a:t>och</a:t>
            </a:r>
            <a:r>
              <a:rPr lang="en-GB" sz="2800" dirty="0"/>
              <a:t> </a:t>
            </a:r>
            <a:r>
              <a:rPr lang="en-GB" sz="2800" dirty="0" err="1"/>
              <a:t>kriterier</a:t>
            </a:r>
            <a:r>
              <a:rPr lang="en-GB" sz="2800" dirty="0"/>
              <a:t> </a:t>
            </a:r>
            <a:r>
              <a:rPr lang="en-GB" sz="2800" dirty="0" err="1"/>
              <a:t>för</a:t>
            </a:r>
            <a:r>
              <a:rPr lang="en-GB" sz="2800" dirty="0"/>
              <a:t> </a:t>
            </a:r>
            <a:r>
              <a:rPr lang="en-GB" sz="2800" dirty="0" err="1"/>
              <a:t>bedömning</a:t>
            </a:r>
            <a:r>
              <a:rPr lang="en-GB" sz="2800" dirty="0"/>
              <a:t> </a:t>
            </a:r>
            <a:r>
              <a:rPr lang="en-GB" sz="2800" dirty="0" err="1"/>
              <a:t>av</a:t>
            </a:r>
            <a:r>
              <a:rPr lang="en-GB" sz="2800" dirty="0"/>
              <a:t> </a:t>
            </a:r>
            <a:r>
              <a:rPr lang="en-GB" sz="2800" dirty="0" smtClean="0"/>
              <a:t>“</a:t>
            </a:r>
            <a:r>
              <a:rPr lang="en-GB" sz="2800" b="1" dirty="0" err="1" smtClean="0"/>
              <a:t>prestation</a:t>
            </a:r>
            <a:r>
              <a:rPr lang="en-GB" sz="2800" b="1" dirty="0" smtClean="0"/>
              <a:t> </a:t>
            </a:r>
            <a:r>
              <a:rPr lang="en-GB" sz="2800" b="1" dirty="0" err="1"/>
              <a:t>och</a:t>
            </a:r>
            <a:r>
              <a:rPr lang="en-GB" sz="2800" b="1" dirty="0"/>
              <a:t> </a:t>
            </a:r>
            <a:r>
              <a:rPr lang="en-GB" sz="2800" b="1" dirty="0" err="1"/>
              <a:t>kvalitet</a:t>
            </a:r>
            <a:r>
              <a:rPr lang="en-GB" sz="2800" b="1" dirty="0"/>
              <a:t> </a:t>
            </a:r>
            <a:r>
              <a:rPr lang="en-GB" sz="2800" b="1" dirty="0" err="1"/>
              <a:t>i</a:t>
            </a:r>
            <a:r>
              <a:rPr lang="en-GB" sz="2800" b="1" dirty="0"/>
              <a:t> </a:t>
            </a:r>
            <a:r>
              <a:rPr lang="en-GB" sz="2800" dirty="0" err="1"/>
              <a:t>lärosätenas</a:t>
            </a:r>
            <a:r>
              <a:rPr lang="en-GB" sz="2800" dirty="0"/>
              <a:t> </a:t>
            </a:r>
            <a:r>
              <a:rPr lang="en-GB" sz="2800" b="1" dirty="0" err="1"/>
              <a:t>samverkan</a:t>
            </a:r>
            <a:r>
              <a:rPr lang="en-GB" sz="2800" dirty="0"/>
              <a:t> med </a:t>
            </a:r>
            <a:r>
              <a:rPr lang="en-GB" sz="2800" dirty="0" err="1"/>
              <a:t>det</a:t>
            </a:r>
            <a:r>
              <a:rPr lang="en-GB" sz="2800" dirty="0"/>
              <a:t> </a:t>
            </a:r>
            <a:r>
              <a:rPr lang="en-GB" sz="2800" dirty="0" err="1"/>
              <a:t>omgivande</a:t>
            </a:r>
            <a:r>
              <a:rPr lang="en-GB" sz="2800" dirty="0"/>
              <a:t> </a:t>
            </a:r>
            <a:r>
              <a:rPr lang="en-GB" sz="2800" dirty="0" err="1" smtClean="0"/>
              <a:t>samhället</a:t>
            </a:r>
            <a:r>
              <a:rPr lang="en-GB" sz="2800" dirty="0" smtClean="0"/>
              <a:t>”</a:t>
            </a:r>
            <a:endParaRPr lang="en-GB" sz="28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25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/>
          <p:cNvSpPr>
            <a:spLocks noChangeArrowheads="1"/>
          </p:cNvSpPr>
          <p:nvPr/>
        </p:nvSpPr>
        <p:spPr bwMode="auto">
          <a:xfrm>
            <a:off x="5635625" y="2404750"/>
            <a:ext cx="3505200" cy="426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63688" y="493225"/>
            <a:ext cx="7171418" cy="1143000"/>
          </a:xfrm>
        </p:spPr>
        <p:txBody>
          <a:bodyPr>
            <a:noAutofit/>
          </a:bodyPr>
          <a:lstStyle/>
          <a:p>
            <a:r>
              <a:rPr lang="en-GB" sz="3200" dirty="0" err="1" smtClean="0"/>
              <a:t>Principiell</a:t>
            </a:r>
            <a:r>
              <a:rPr lang="en-GB" sz="3200" dirty="0" smtClean="0"/>
              <a:t> </a:t>
            </a:r>
            <a:r>
              <a:rPr lang="en-GB" sz="3200" dirty="0" err="1" smtClean="0"/>
              <a:t>utgångspunkt</a:t>
            </a:r>
            <a:r>
              <a:rPr lang="en-GB" sz="3200" dirty="0" smtClean="0"/>
              <a:t>: </a:t>
            </a:r>
            <a:endParaRPr lang="en-GB" sz="32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827315"/>
            <a:ext cx="8229600" cy="4847474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</a:pPr>
            <a:r>
              <a:rPr lang="sv-SE" sz="2800" dirty="0" smtClean="0">
                <a:ea typeface="Cambria"/>
              </a:rPr>
              <a:t>Styra basanslag mot ”nyttig” forskning </a:t>
            </a:r>
            <a:r>
              <a:rPr lang="sv-SE" sz="2800" dirty="0">
                <a:ea typeface="Cambria"/>
              </a:rPr>
              <a:t>– nej! </a:t>
            </a:r>
          </a:p>
          <a:p>
            <a:pPr>
              <a:lnSpc>
                <a:spcPct val="115000"/>
              </a:lnSpc>
            </a:pPr>
            <a:r>
              <a:rPr lang="sv-SE" sz="2800" dirty="0" smtClean="0">
                <a:ea typeface="Cambria"/>
              </a:rPr>
              <a:t>Styra mot nyttiggörande, dvs att den kompetens och kunskap som finns och utvecklas vid lärosätena kommer till nytta – </a:t>
            </a:r>
            <a:r>
              <a:rPr lang="sv-SE" sz="2800" dirty="0">
                <a:ea typeface="Cambria"/>
              </a:rPr>
              <a:t>ja!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v-SE" sz="2800" dirty="0" smtClean="0">
                <a:ea typeface="Cambria"/>
              </a:rPr>
              <a:t>Nytta </a:t>
            </a:r>
            <a:r>
              <a:rPr lang="sv-SE" sz="2800" dirty="0">
                <a:ea typeface="Cambria"/>
              </a:rPr>
              <a:t>= kommersiellt värde + ”allmännytta” </a:t>
            </a:r>
            <a:endParaRPr lang="sv-SE" sz="2800" dirty="0" smtClean="0">
              <a:ea typeface="Cambria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v-SE" sz="2800" dirty="0">
                <a:ea typeface="Cambria"/>
              </a:rPr>
              <a:t>Samverkan är ett verktyg </a:t>
            </a:r>
            <a:r>
              <a:rPr lang="sv-SE" sz="2800" b="1" dirty="0">
                <a:ea typeface="Cambria"/>
              </a:rPr>
              <a:t>både</a:t>
            </a:r>
            <a:r>
              <a:rPr lang="sv-SE" sz="2800" dirty="0">
                <a:ea typeface="Cambria"/>
              </a:rPr>
              <a:t> för att nyttiggöra och höja kvaliteten på </a:t>
            </a:r>
            <a:r>
              <a:rPr lang="sv-SE" sz="2800" dirty="0" smtClean="0">
                <a:ea typeface="Cambria"/>
              </a:rPr>
              <a:t>universitetens verksamhet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v-SE" sz="2800" dirty="0" smtClean="0">
                <a:ea typeface="Cambria"/>
              </a:rPr>
              <a:t>Bör avse </a:t>
            </a:r>
            <a:r>
              <a:rPr lang="sv-SE" sz="2800" b="1" dirty="0" smtClean="0">
                <a:ea typeface="Cambria"/>
              </a:rPr>
              <a:t>både</a:t>
            </a:r>
            <a:r>
              <a:rPr lang="sv-SE" sz="2800" dirty="0" smtClean="0">
                <a:ea typeface="Cambria"/>
              </a:rPr>
              <a:t> forskning </a:t>
            </a:r>
            <a:r>
              <a:rPr lang="sv-SE" sz="2800" dirty="0">
                <a:ea typeface="Cambria"/>
              </a:rPr>
              <a:t>och </a:t>
            </a:r>
            <a:r>
              <a:rPr lang="sv-SE" sz="2800" dirty="0" smtClean="0">
                <a:ea typeface="Cambria"/>
              </a:rPr>
              <a:t>utbildning</a:t>
            </a:r>
            <a:endParaRPr lang="sv-SE" sz="2800" dirty="0">
              <a:ea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4207090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/>
          <p:cNvSpPr>
            <a:spLocks noChangeArrowheads="1"/>
          </p:cNvSpPr>
          <p:nvPr/>
        </p:nvSpPr>
        <p:spPr bwMode="auto">
          <a:xfrm>
            <a:off x="5635625" y="2404750"/>
            <a:ext cx="3505200" cy="426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659692"/>
            <a:ext cx="8229600" cy="1143000"/>
          </a:xfrm>
        </p:spPr>
        <p:txBody>
          <a:bodyPr>
            <a:noAutofit/>
          </a:bodyPr>
          <a:lstStyle/>
          <a:p>
            <a:r>
              <a:rPr lang="en-GB" sz="3200" dirty="0" smtClean="0"/>
              <a:t>	</a:t>
            </a:r>
            <a:r>
              <a:rPr lang="en-GB" sz="3200" dirty="0" err="1" smtClean="0"/>
              <a:t>Vad</a:t>
            </a:r>
            <a:r>
              <a:rPr lang="en-GB" sz="3200" dirty="0" smtClean="0"/>
              <a:t> </a:t>
            </a:r>
            <a:r>
              <a:rPr lang="en-GB" sz="3200" dirty="0" err="1" smtClean="0"/>
              <a:t>menas</a:t>
            </a:r>
            <a:r>
              <a:rPr lang="en-GB" sz="3200" dirty="0" smtClean="0"/>
              <a:t> med </a:t>
            </a:r>
            <a:r>
              <a:rPr lang="en-GB" sz="3200" dirty="0" err="1" smtClean="0"/>
              <a:t>att</a:t>
            </a:r>
            <a:r>
              <a:rPr lang="en-GB" sz="3200" dirty="0" smtClean="0"/>
              <a:t> </a:t>
            </a:r>
            <a:r>
              <a:rPr lang="en-GB" sz="3200" dirty="0" err="1" smtClean="0"/>
              <a:t>ett</a:t>
            </a:r>
            <a:r>
              <a:rPr lang="en-GB" sz="3200" dirty="0" smtClean="0"/>
              <a:t> </a:t>
            </a:r>
            <a:r>
              <a:rPr lang="en-GB" sz="3200" dirty="0" err="1" smtClean="0"/>
              <a:t>lärosäte</a:t>
            </a:r>
            <a:r>
              <a:rPr lang="en-GB" sz="3200" dirty="0" smtClean="0"/>
              <a:t> </a:t>
            </a:r>
            <a:r>
              <a:rPr lang="en-GB" sz="3200" dirty="0" err="1" smtClean="0"/>
              <a:t>är</a:t>
            </a:r>
            <a:r>
              <a:rPr lang="en-GB" sz="3200" dirty="0"/>
              <a:t/>
            </a:r>
            <a:br>
              <a:rPr lang="en-GB" sz="3200" dirty="0"/>
            </a:br>
            <a:r>
              <a:rPr lang="en-GB" sz="3200" dirty="0" err="1" smtClean="0"/>
              <a:t>duktigt</a:t>
            </a:r>
            <a:r>
              <a:rPr lang="en-GB" sz="3200" dirty="0" smtClean="0"/>
              <a:t> </a:t>
            </a:r>
            <a:r>
              <a:rPr lang="en-GB" sz="3200" dirty="0" err="1" smtClean="0"/>
              <a:t>på</a:t>
            </a:r>
            <a:r>
              <a:rPr lang="en-GB" sz="3200" dirty="0" smtClean="0"/>
              <a:t> </a:t>
            </a:r>
            <a:r>
              <a:rPr lang="en-GB" sz="3200" dirty="0" err="1" smtClean="0"/>
              <a:t>samverkan</a:t>
            </a:r>
            <a:r>
              <a:rPr lang="en-GB" sz="3200" dirty="0"/>
              <a:t> </a:t>
            </a:r>
            <a:r>
              <a:rPr lang="en-GB" sz="3200" dirty="0" smtClean="0"/>
              <a:t>/ </a:t>
            </a:r>
            <a:r>
              <a:rPr lang="en-GB" sz="3200" dirty="0" err="1" smtClean="0"/>
              <a:t>nyttigörande</a:t>
            </a:r>
            <a:r>
              <a:rPr lang="en-GB" sz="3200" dirty="0" smtClean="0"/>
              <a:t>?</a:t>
            </a:r>
            <a:endParaRPr lang="en-GB" sz="32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2021288"/>
            <a:ext cx="8229600" cy="4262893"/>
          </a:xfrm>
        </p:spPr>
        <p:txBody>
          <a:bodyPr>
            <a:noAutofit/>
          </a:bodyPr>
          <a:lstStyle/>
          <a:p>
            <a:r>
              <a:rPr lang="en-GB" sz="2800" dirty="0" err="1"/>
              <a:t>Lärosätets</a:t>
            </a:r>
            <a:r>
              <a:rPr lang="en-GB" sz="2800" dirty="0"/>
              <a:t> </a:t>
            </a:r>
            <a:r>
              <a:rPr lang="en-GB" sz="2800" dirty="0" err="1"/>
              <a:t>förutsättningar</a:t>
            </a:r>
            <a:r>
              <a:rPr lang="en-GB" sz="2800" dirty="0"/>
              <a:t> (</a:t>
            </a:r>
            <a:r>
              <a:rPr lang="en-GB" sz="2800" dirty="0" err="1"/>
              <a:t>profil</a:t>
            </a:r>
            <a:r>
              <a:rPr lang="en-GB" sz="2800" dirty="0"/>
              <a:t>, </a:t>
            </a:r>
            <a:r>
              <a:rPr lang="en-GB" sz="2800" dirty="0" err="1"/>
              <a:t>kontext</a:t>
            </a:r>
            <a:r>
              <a:rPr lang="en-GB" sz="2800" dirty="0"/>
              <a:t>)</a:t>
            </a:r>
          </a:p>
          <a:p>
            <a:r>
              <a:rPr lang="en-GB" sz="2800" dirty="0" err="1" smtClean="0"/>
              <a:t>Ledningsengagemang</a:t>
            </a:r>
            <a:r>
              <a:rPr lang="en-GB" sz="2800" dirty="0" smtClean="0"/>
              <a:t>, </a:t>
            </a:r>
            <a:r>
              <a:rPr lang="en-GB" sz="2800" dirty="0" err="1" smtClean="0"/>
              <a:t>prioritering</a:t>
            </a:r>
            <a:r>
              <a:rPr lang="en-GB" sz="2800" dirty="0" smtClean="0"/>
              <a:t>, </a:t>
            </a:r>
            <a:r>
              <a:rPr lang="en-GB" sz="2800" dirty="0" err="1" smtClean="0"/>
              <a:t>strategi</a:t>
            </a:r>
            <a:endParaRPr lang="en-GB" sz="2800" dirty="0" smtClean="0"/>
          </a:p>
          <a:p>
            <a:pPr marL="400050" lvl="1" indent="0">
              <a:buNone/>
            </a:pPr>
            <a:r>
              <a:rPr lang="en-GB" dirty="0" smtClean="0"/>
              <a:t>    - </a:t>
            </a:r>
            <a:r>
              <a:rPr lang="en-GB" dirty="0" err="1" smtClean="0"/>
              <a:t>Ansvar</a:t>
            </a:r>
            <a:r>
              <a:rPr lang="en-GB" dirty="0" smtClean="0"/>
              <a:t>, ambition, </a:t>
            </a:r>
            <a:r>
              <a:rPr lang="en-GB" dirty="0" err="1" smtClean="0"/>
              <a:t>förmåga</a:t>
            </a:r>
            <a:r>
              <a:rPr lang="en-GB" dirty="0" smtClean="0"/>
              <a:t>, </a:t>
            </a:r>
            <a:r>
              <a:rPr lang="en-GB" dirty="0" err="1" smtClean="0"/>
              <a:t>attityder</a:t>
            </a:r>
            <a:endParaRPr lang="en-GB" dirty="0"/>
          </a:p>
          <a:p>
            <a:pPr marL="400050" lvl="1" indent="0">
              <a:buNone/>
            </a:pPr>
            <a:r>
              <a:rPr lang="en-GB" dirty="0"/>
              <a:t> </a:t>
            </a:r>
            <a:r>
              <a:rPr lang="en-GB" dirty="0" smtClean="0"/>
              <a:t>   - </a:t>
            </a:r>
            <a:r>
              <a:rPr lang="en-GB" dirty="0" err="1" smtClean="0"/>
              <a:t>Strukturer</a:t>
            </a:r>
            <a:r>
              <a:rPr lang="en-GB" dirty="0" smtClean="0"/>
              <a:t>, processer, system</a:t>
            </a:r>
            <a:endParaRPr lang="en-GB" sz="2800" dirty="0" smtClean="0"/>
          </a:p>
          <a:p>
            <a:r>
              <a:rPr lang="en-GB" sz="2800" dirty="0" err="1"/>
              <a:t>Lärosätet</a:t>
            </a:r>
            <a:r>
              <a:rPr lang="en-GB" sz="2800" dirty="0"/>
              <a:t> </a:t>
            </a:r>
            <a:r>
              <a:rPr lang="en-GB" sz="2800" dirty="0" err="1"/>
              <a:t>eller</a:t>
            </a:r>
            <a:r>
              <a:rPr lang="en-GB" sz="2800" dirty="0"/>
              <a:t> “</a:t>
            </a:r>
            <a:r>
              <a:rPr lang="en-GB" sz="2800" dirty="0" err="1"/>
              <a:t>innovationssystemet</a:t>
            </a:r>
            <a:r>
              <a:rPr lang="en-GB" sz="2800" dirty="0"/>
              <a:t>”?</a:t>
            </a:r>
          </a:p>
          <a:p>
            <a:pPr lvl="1"/>
            <a:r>
              <a:rPr lang="en-GB" dirty="0" err="1"/>
              <a:t>Endast</a:t>
            </a:r>
            <a:r>
              <a:rPr lang="en-GB" dirty="0"/>
              <a:t> </a:t>
            </a:r>
            <a:r>
              <a:rPr lang="en-GB" dirty="0" err="1"/>
              <a:t>lärosätets</a:t>
            </a:r>
            <a:r>
              <a:rPr lang="en-GB" dirty="0"/>
              <a:t> </a:t>
            </a:r>
            <a:r>
              <a:rPr lang="en-GB" dirty="0" err="1"/>
              <a:t>interna</a:t>
            </a:r>
            <a:r>
              <a:rPr lang="en-GB" dirty="0"/>
              <a:t> </a:t>
            </a:r>
            <a:r>
              <a:rPr lang="en-GB" dirty="0" err="1"/>
              <a:t>aktiviteter</a:t>
            </a:r>
            <a:r>
              <a:rPr lang="en-GB" dirty="0"/>
              <a:t>?</a:t>
            </a:r>
          </a:p>
          <a:p>
            <a:pPr lvl="1"/>
            <a:r>
              <a:rPr lang="en-GB" dirty="0" err="1"/>
              <a:t>Lärosätet</a:t>
            </a:r>
            <a:r>
              <a:rPr lang="en-GB" dirty="0"/>
              <a:t> + </a:t>
            </a:r>
            <a:r>
              <a:rPr lang="en-GB" dirty="0" err="1"/>
              <a:t>andra</a:t>
            </a:r>
            <a:r>
              <a:rPr lang="en-GB" dirty="0"/>
              <a:t> </a:t>
            </a:r>
            <a:r>
              <a:rPr lang="en-GB" dirty="0" err="1"/>
              <a:t>kopplade</a:t>
            </a:r>
            <a:r>
              <a:rPr lang="en-GB" dirty="0"/>
              <a:t> </a:t>
            </a:r>
            <a:r>
              <a:rPr lang="en-GB" dirty="0" err="1"/>
              <a:t>stödstrukturer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/>
              <a:t>(</a:t>
            </a:r>
            <a:r>
              <a:rPr lang="en-GB" dirty="0" err="1"/>
              <a:t>inkubatorer</a:t>
            </a:r>
            <a:r>
              <a:rPr lang="en-GB" dirty="0"/>
              <a:t>, VINN-</a:t>
            </a:r>
            <a:r>
              <a:rPr lang="en-GB" dirty="0" err="1"/>
              <a:t>växtprogram</a:t>
            </a:r>
            <a:r>
              <a:rPr lang="en-GB" dirty="0"/>
              <a:t>, </a:t>
            </a:r>
            <a:r>
              <a:rPr lang="en-GB" dirty="0" err="1"/>
              <a:t>etc</a:t>
            </a:r>
            <a:r>
              <a:rPr lang="en-GB" dirty="0"/>
              <a:t>)?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800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/>
          <p:cNvSpPr>
            <a:spLocks noChangeArrowheads="1"/>
          </p:cNvSpPr>
          <p:nvPr/>
        </p:nvSpPr>
        <p:spPr bwMode="auto">
          <a:xfrm>
            <a:off x="5635625" y="2404750"/>
            <a:ext cx="3505200" cy="426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79712" y="412233"/>
            <a:ext cx="6707088" cy="1143000"/>
          </a:xfrm>
        </p:spPr>
        <p:txBody>
          <a:bodyPr>
            <a:noAutofit/>
          </a:bodyPr>
          <a:lstStyle/>
          <a:p>
            <a:r>
              <a:rPr lang="en-GB" sz="3200" dirty="0" err="1" smtClean="0"/>
              <a:t>Uppsalaregionens</a:t>
            </a:r>
            <a:r>
              <a:rPr lang="en-GB" sz="3200" dirty="0" smtClean="0"/>
              <a:t> innovations- </a:t>
            </a:r>
            <a:r>
              <a:rPr lang="en-GB" sz="3200" dirty="0" err="1" smtClean="0"/>
              <a:t>och</a:t>
            </a:r>
            <a:r>
              <a:rPr lang="en-GB" sz="3200" dirty="0" smtClean="0"/>
              <a:t> </a:t>
            </a:r>
            <a:r>
              <a:rPr lang="en-GB" sz="3200" dirty="0" err="1" smtClean="0"/>
              <a:t>samverkansstöd</a:t>
            </a:r>
            <a:endParaRPr lang="en-GB" sz="32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738178"/>
            <a:ext cx="8500188" cy="4539185"/>
          </a:xfrm>
        </p:spPr>
        <p:txBody>
          <a:bodyPr numCol="2">
            <a:noAutofit/>
          </a:bodyPr>
          <a:lstStyle/>
          <a:p>
            <a:r>
              <a:rPr lang="en-GB" sz="2800" b="1" dirty="0"/>
              <a:t>STUNS</a:t>
            </a:r>
          </a:p>
          <a:p>
            <a:r>
              <a:rPr lang="en-GB" sz="2800" b="1" dirty="0" smtClean="0"/>
              <a:t>Uppsala </a:t>
            </a:r>
            <a:r>
              <a:rPr lang="en-GB" sz="2800" b="1" dirty="0"/>
              <a:t>BIO</a:t>
            </a:r>
          </a:p>
          <a:p>
            <a:r>
              <a:rPr lang="en-GB" sz="2800" dirty="0" smtClean="0"/>
              <a:t>SLU </a:t>
            </a:r>
            <a:r>
              <a:rPr lang="en-GB" sz="2800" dirty="0"/>
              <a:t>Holding</a:t>
            </a:r>
          </a:p>
          <a:p>
            <a:r>
              <a:rPr lang="en-GB" sz="2800" b="1" dirty="0" smtClean="0"/>
              <a:t>Uppsala </a:t>
            </a:r>
            <a:r>
              <a:rPr lang="en-GB" sz="2800" b="1" dirty="0"/>
              <a:t>Innovation Centre</a:t>
            </a:r>
          </a:p>
          <a:p>
            <a:r>
              <a:rPr lang="en-GB" sz="2800" b="1" dirty="0" smtClean="0"/>
              <a:t>UU </a:t>
            </a:r>
            <a:r>
              <a:rPr lang="en-GB" sz="2800" b="1" dirty="0"/>
              <a:t>Innovation</a:t>
            </a:r>
          </a:p>
          <a:p>
            <a:r>
              <a:rPr lang="en-GB" sz="2800" b="1" dirty="0" err="1" smtClean="0"/>
              <a:t>Drivhuset</a:t>
            </a:r>
            <a:endParaRPr lang="en-GB" sz="2800" b="1" dirty="0"/>
          </a:p>
          <a:p>
            <a:r>
              <a:rPr lang="en-GB" sz="2800" b="1" dirty="0" smtClean="0"/>
              <a:t>UUAB Holding</a:t>
            </a:r>
            <a:endParaRPr lang="en-GB" sz="2800" b="1" dirty="0"/>
          </a:p>
          <a:p>
            <a:r>
              <a:rPr lang="en-GB" sz="2800" dirty="0" err="1" smtClean="0"/>
              <a:t>Almi</a:t>
            </a:r>
            <a:endParaRPr lang="en-GB" sz="2800" dirty="0"/>
          </a:p>
          <a:p>
            <a:r>
              <a:rPr lang="en-GB" sz="2800" b="1" dirty="0" err="1" smtClean="0"/>
              <a:t>Forskarpatent</a:t>
            </a:r>
            <a:r>
              <a:rPr lang="en-GB" sz="2800" b="1" dirty="0" smtClean="0"/>
              <a:t> </a:t>
            </a:r>
            <a:r>
              <a:rPr lang="en-GB" sz="2800" b="1" dirty="0" err="1"/>
              <a:t>i</a:t>
            </a:r>
            <a:r>
              <a:rPr lang="en-GB" sz="2800" b="1" dirty="0"/>
              <a:t> Uppsala</a:t>
            </a:r>
          </a:p>
          <a:p>
            <a:r>
              <a:rPr lang="en-GB" sz="2800" dirty="0" err="1" smtClean="0"/>
              <a:t>Nyföretagarcentrum</a:t>
            </a:r>
            <a:endParaRPr lang="en-GB" sz="2800" dirty="0"/>
          </a:p>
          <a:p>
            <a:r>
              <a:rPr lang="en-GB" sz="2800" dirty="0" smtClean="0"/>
              <a:t>Innovation </a:t>
            </a:r>
            <a:r>
              <a:rPr lang="en-GB" sz="2800" dirty="0" err="1"/>
              <a:t>Akademiska</a:t>
            </a:r>
            <a:endParaRPr lang="en-GB" sz="2800" dirty="0"/>
          </a:p>
          <a:p>
            <a:r>
              <a:rPr lang="en-GB" sz="2800" dirty="0" smtClean="0"/>
              <a:t>CONNECT </a:t>
            </a:r>
            <a:r>
              <a:rPr lang="en-GB" sz="2800" dirty="0"/>
              <a:t>Uppsala</a:t>
            </a:r>
          </a:p>
          <a:p>
            <a:r>
              <a:rPr lang="en-GB" sz="2800" dirty="0" err="1" smtClean="0"/>
              <a:t>Lokala</a:t>
            </a:r>
            <a:r>
              <a:rPr lang="en-GB" sz="2800" dirty="0" smtClean="0"/>
              <a:t> </a:t>
            </a:r>
            <a:r>
              <a:rPr lang="en-GB" sz="2800" dirty="0" err="1"/>
              <a:t>intressenter</a:t>
            </a:r>
            <a:r>
              <a:rPr lang="en-GB" sz="2800" dirty="0"/>
              <a:t> </a:t>
            </a:r>
            <a:r>
              <a:rPr lang="en-GB" sz="2800" dirty="0" err="1"/>
              <a:t>och</a:t>
            </a:r>
            <a:r>
              <a:rPr lang="en-GB" sz="2800" dirty="0"/>
              <a:t> </a:t>
            </a:r>
            <a:r>
              <a:rPr lang="en-GB" sz="2800" dirty="0" err="1"/>
              <a:t>finansiärer</a:t>
            </a:r>
            <a:endParaRPr lang="en-GB" sz="2800" dirty="0"/>
          </a:p>
          <a:p>
            <a:r>
              <a:rPr lang="en-GB" sz="2800" dirty="0" err="1" smtClean="0"/>
              <a:t>Nationella</a:t>
            </a:r>
            <a:r>
              <a:rPr lang="en-GB" sz="2800" dirty="0" smtClean="0"/>
              <a:t> </a:t>
            </a:r>
            <a:r>
              <a:rPr lang="en-GB" sz="2800" dirty="0" err="1"/>
              <a:t>intressenter</a:t>
            </a:r>
            <a:r>
              <a:rPr lang="en-GB" sz="2800" dirty="0"/>
              <a:t> </a:t>
            </a:r>
            <a:r>
              <a:rPr lang="en-GB" sz="2800" dirty="0" err="1"/>
              <a:t>och</a:t>
            </a:r>
            <a:r>
              <a:rPr lang="en-GB" sz="2800" dirty="0"/>
              <a:t> </a:t>
            </a:r>
            <a:r>
              <a:rPr lang="en-GB" sz="2800" dirty="0" err="1"/>
              <a:t>finansiärer</a:t>
            </a:r>
            <a:endParaRPr lang="en-GB" sz="2800" dirty="0"/>
          </a:p>
          <a:p>
            <a:r>
              <a:rPr lang="en-GB" sz="2800" dirty="0" err="1" smtClean="0"/>
              <a:t>Näringslivet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215582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/>
          <p:cNvSpPr>
            <a:spLocks noChangeArrowheads="1"/>
          </p:cNvSpPr>
          <p:nvPr/>
        </p:nvSpPr>
        <p:spPr bwMode="auto">
          <a:xfrm>
            <a:off x="5635625" y="2404750"/>
            <a:ext cx="3505200" cy="426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79712" y="701925"/>
            <a:ext cx="6707088" cy="1143000"/>
          </a:xfrm>
        </p:spPr>
        <p:txBody>
          <a:bodyPr>
            <a:noAutofit/>
          </a:bodyPr>
          <a:lstStyle/>
          <a:p>
            <a:r>
              <a:rPr lang="en-GB" sz="3200" dirty="0" err="1" smtClean="0"/>
              <a:t>Hur</a:t>
            </a:r>
            <a:r>
              <a:rPr lang="en-GB" sz="3200" dirty="0" smtClean="0"/>
              <a:t> </a:t>
            </a:r>
            <a:r>
              <a:rPr lang="en-GB" sz="3200" dirty="0" err="1" smtClean="0"/>
              <a:t>bedöma</a:t>
            </a:r>
            <a:r>
              <a:rPr lang="en-GB" sz="3200" dirty="0" smtClean="0"/>
              <a:t>/</a:t>
            </a:r>
            <a:r>
              <a:rPr lang="en-GB" sz="3200" dirty="0" err="1" smtClean="0"/>
              <a:t>mäta</a:t>
            </a:r>
            <a:r>
              <a:rPr lang="en-GB" sz="3200" dirty="0" smtClean="0"/>
              <a:t>/</a:t>
            </a:r>
            <a:r>
              <a:rPr lang="en-GB" sz="3200" dirty="0" err="1" smtClean="0"/>
              <a:t>värdera</a:t>
            </a:r>
            <a:r>
              <a:rPr lang="en-GB" sz="3200" dirty="0"/>
              <a:t> </a:t>
            </a:r>
            <a:r>
              <a:rPr lang="en-GB" sz="3200" dirty="0" smtClean="0"/>
              <a:t>“</a:t>
            </a:r>
            <a:r>
              <a:rPr lang="en-GB" sz="3200" dirty="0" err="1" smtClean="0"/>
              <a:t>samverkanssystem</a:t>
            </a:r>
            <a:r>
              <a:rPr lang="en-GB" sz="3200" dirty="0" smtClean="0"/>
              <a:t>” </a:t>
            </a:r>
            <a:br>
              <a:rPr lang="en-GB" sz="3200" dirty="0" smtClean="0"/>
            </a:br>
            <a:r>
              <a:rPr lang="en-GB" sz="3200" dirty="0" err="1" smtClean="0"/>
              <a:t>på</a:t>
            </a:r>
            <a:r>
              <a:rPr lang="en-GB" sz="3200" dirty="0" smtClean="0"/>
              <a:t> </a:t>
            </a:r>
            <a:r>
              <a:rPr lang="en-GB" sz="3200" dirty="0" err="1" smtClean="0"/>
              <a:t>lärosätesnivå</a:t>
            </a:r>
            <a:r>
              <a:rPr lang="en-GB" sz="3200" dirty="0" smtClean="0"/>
              <a:t>?</a:t>
            </a:r>
            <a:endParaRPr lang="en-GB" sz="32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2030690"/>
            <a:ext cx="8229600" cy="4202105"/>
          </a:xfrm>
        </p:spPr>
        <p:txBody>
          <a:bodyPr>
            <a:noAutofit/>
          </a:bodyPr>
          <a:lstStyle/>
          <a:p>
            <a:r>
              <a:rPr lang="en-GB" sz="2800" dirty="0" err="1" smtClean="0"/>
              <a:t>Vem</a:t>
            </a:r>
            <a:r>
              <a:rPr lang="en-GB" sz="2800" dirty="0" smtClean="0"/>
              <a:t> </a:t>
            </a:r>
            <a:r>
              <a:rPr lang="en-GB" sz="2800" dirty="0" err="1" smtClean="0"/>
              <a:t>ska</a:t>
            </a:r>
            <a:r>
              <a:rPr lang="en-GB" sz="2800" dirty="0" smtClean="0"/>
              <a:t> </a:t>
            </a:r>
            <a:r>
              <a:rPr lang="en-GB" sz="2800" dirty="0" err="1" smtClean="0"/>
              <a:t>utvärdera</a:t>
            </a:r>
            <a:r>
              <a:rPr lang="en-GB" sz="2800" dirty="0" smtClean="0"/>
              <a:t>:</a:t>
            </a:r>
          </a:p>
          <a:p>
            <a:pPr lvl="1"/>
            <a:r>
              <a:rPr lang="en-GB" sz="2800" dirty="0" err="1" smtClean="0"/>
              <a:t>Självvärderingar</a:t>
            </a:r>
            <a:r>
              <a:rPr lang="en-GB" sz="2800" dirty="0" smtClean="0"/>
              <a:t>?</a:t>
            </a:r>
          </a:p>
          <a:p>
            <a:pPr lvl="1"/>
            <a:r>
              <a:rPr lang="en-GB" sz="2800" dirty="0" err="1" smtClean="0"/>
              <a:t>Ssk</a:t>
            </a:r>
            <a:r>
              <a:rPr lang="en-GB" sz="2800" dirty="0" smtClean="0"/>
              <a:t> </a:t>
            </a:r>
            <a:r>
              <a:rPr lang="en-GB" sz="2800" dirty="0" err="1" smtClean="0"/>
              <a:t>myndighet</a:t>
            </a:r>
            <a:r>
              <a:rPr lang="en-GB" sz="2800" dirty="0" smtClean="0"/>
              <a:t>? </a:t>
            </a:r>
            <a:endParaRPr lang="en-GB" sz="2800" dirty="0"/>
          </a:p>
          <a:p>
            <a:pPr lvl="1"/>
            <a:r>
              <a:rPr lang="en-GB" sz="2800" dirty="0" smtClean="0"/>
              <a:t>Peer review</a:t>
            </a:r>
            <a:r>
              <a:rPr lang="en-GB" sz="2800" dirty="0"/>
              <a:t> </a:t>
            </a:r>
            <a:r>
              <a:rPr lang="en-GB" sz="2800" dirty="0" smtClean="0"/>
              <a:t>(</a:t>
            </a:r>
            <a:r>
              <a:rPr lang="en-GB" sz="2800" dirty="0" err="1" smtClean="0"/>
              <a:t>nationell</a:t>
            </a:r>
            <a:r>
              <a:rPr lang="en-GB" sz="2800" dirty="0" smtClean="0"/>
              <a:t>, </a:t>
            </a:r>
            <a:r>
              <a:rPr lang="en-GB" sz="2800" dirty="0" err="1" smtClean="0"/>
              <a:t>internationell</a:t>
            </a:r>
            <a:r>
              <a:rPr lang="en-GB" sz="2800" dirty="0" smtClean="0"/>
              <a:t>)?</a:t>
            </a:r>
          </a:p>
          <a:p>
            <a:r>
              <a:rPr lang="en-GB" sz="2800" dirty="0" smtClean="0"/>
              <a:t>Data </a:t>
            </a:r>
            <a:r>
              <a:rPr lang="en-GB" sz="2800" dirty="0" err="1" smtClean="0"/>
              <a:t>och</a:t>
            </a:r>
            <a:r>
              <a:rPr lang="en-GB" sz="2800" dirty="0" smtClean="0"/>
              <a:t> </a:t>
            </a:r>
            <a:r>
              <a:rPr lang="en-GB" sz="2800" dirty="0" err="1" smtClean="0"/>
              <a:t>metod</a:t>
            </a:r>
            <a:r>
              <a:rPr lang="en-GB" sz="2800" dirty="0" smtClean="0"/>
              <a:t>:</a:t>
            </a:r>
          </a:p>
          <a:p>
            <a:pPr lvl="1"/>
            <a:r>
              <a:rPr lang="en-GB" sz="2800" dirty="0" err="1" smtClean="0"/>
              <a:t>Indikatorer</a:t>
            </a:r>
            <a:r>
              <a:rPr lang="en-GB" sz="2800" dirty="0"/>
              <a:t>? </a:t>
            </a:r>
            <a:r>
              <a:rPr lang="en-GB" sz="2800" dirty="0" err="1"/>
              <a:t>Nyckeltal</a:t>
            </a:r>
            <a:r>
              <a:rPr lang="en-GB" sz="2800" dirty="0" smtClean="0"/>
              <a:t>?</a:t>
            </a:r>
          </a:p>
          <a:p>
            <a:pPr lvl="1"/>
            <a:r>
              <a:rPr lang="en-GB" sz="2800" dirty="0" err="1" smtClean="0"/>
              <a:t>Kvalitativ</a:t>
            </a:r>
            <a:r>
              <a:rPr lang="en-GB" sz="2800" dirty="0" smtClean="0"/>
              <a:t> “audit”?</a:t>
            </a:r>
          </a:p>
          <a:p>
            <a:pPr lvl="1"/>
            <a:r>
              <a:rPr lang="en-GB" sz="2800" dirty="0" err="1" smtClean="0"/>
              <a:t>Kombination</a:t>
            </a:r>
            <a:r>
              <a:rPr lang="en-GB" sz="2800" dirty="0" smtClean="0"/>
              <a:t>: </a:t>
            </a:r>
            <a:r>
              <a:rPr lang="en-GB" sz="2800" dirty="0" err="1" smtClean="0"/>
              <a:t>nyckeltal</a:t>
            </a:r>
            <a:r>
              <a:rPr lang="en-GB" sz="2800" dirty="0" smtClean="0"/>
              <a:t> + audit </a:t>
            </a:r>
            <a:br>
              <a:rPr lang="en-GB" sz="2800" dirty="0" smtClean="0"/>
            </a:br>
            <a:r>
              <a:rPr lang="en-GB" sz="2800" dirty="0" smtClean="0"/>
              <a:t>= </a:t>
            </a:r>
            <a:r>
              <a:rPr lang="en-GB" sz="2800" dirty="0" err="1" smtClean="0"/>
              <a:t>kvalitativ</a:t>
            </a:r>
            <a:r>
              <a:rPr lang="en-GB" sz="2800" dirty="0" smtClean="0"/>
              <a:t> </a:t>
            </a:r>
            <a:r>
              <a:rPr lang="en-GB" sz="2800" dirty="0" err="1" smtClean="0"/>
              <a:t>helhetsbedömning</a:t>
            </a:r>
            <a:endParaRPr lang="en-GB" sz="2800" dirty="0" smtClean="0"/>
          </a:p>
        </p:txBody>
      </p:sp>
    </p:spTree>
    <p:extLst>
      <p:ext uri="{BB962C8B-B14F-4D97-AF65-F5344CB8AC3E}">
        <p14:creationId xmlns:p14="http://schemas.microsoft.com/office/powerpoint/2010/main" val="414359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5"/>
          <p:cNvSpPr>
            <a:spLocks noChangeArrowheads="1"/>
          </p:cNvSpPr>
          <p:nvPr/>
        </p:nvSpPr>
        <p:spPr bwMode="auto">
          <a:xfrm>
            <a:off x="5635625" y="2404750"/>
            <a:ext cx="3505200" cy="426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63688" y="426725"/>
            <a:ext cx="6984776" cy="1143000"/>
          </a:xfrm>
        </p:spPr>
        <p:txBody>
          <a:bodyPr>
            <a:normAutofit/>
          </a:bodyPr>
          <a:lstStyle/>
          <a:p>
            <a:r>
              <a:rPr lang="en-GB" dirty="0" err="1" smtClean="0"/>
              <a:t>Samverkansaktiviteter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2015825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800" dirty="0" err="1" smtClean="0"/>
              <a:t>Strukturerad</a:t>
            </a:r>
            <a:r>
              <a:rPr lang="en-GB" sz="2800" dirty="0" smtClean="0"/>
              <a:t> match-making:</a:t>
            </a:r>
          </a:p>
          <a:p>
            <a:r>
              <a:rPr lang="en-GB" sz="2800" dirty="0" err="1" smtClean="0"/>
              <a:t>Rigga</a:t>
            </a:r>
            <a:r>
              <a:rPr lang="en-GB" sz="2800" dirty="0" smtClean="0"/>
              <a:t> </a:t>
            </a:r>
            <a:r>
              <a:rPr lang="en-GB" sz="2800" dirty="0" err="1" smtClean="0"/>
              <a:t>möten</a:t>
            </a:r>
            <a:r>
              <a:rPr lang="en-GB" sz="2800" dirty="0"/>
              <a:t>, </a:t>
            </a:r>
            <a:r>
              <a:rPr lang="en-GB" sz="2800" dirty="0" err="1"/>
              <a:t>kombinera</a:t>
            </a:r>
            <a:r>
              <a:rPr lang="en-GB" sz="2800" dirty="0"/>
              <a:t> </a:t>
            </a:r>
            <a:r>
              <a:rPr lang="en-GB" sz="2800" dirty="0" err="1"/>
              <a:t>resurser</a:t>
            </a:r>
            <a:r>
              <a:rPr lang="en-GB" sz="2800" dirty="0"/>
              <a:t>, </a:t>
            </a:r>
            <a:r>
              <a:rPr lang="en-GB" sz="2800" dirty="0" err="1"/>
              <a:t>utveckla</a:t>
            </a:r>
            <a:r>
              <a:rPr lang="en-GB" sz="2800" dirty="0"/>
              <a:t> </a:t>
            </a:r>
            <a:r>
              <a:rPr lang="en-GB" sz="2800" dirty="0" err="1" smtClean="0"/>
              <a:t>relationer</a:t>
            </a:r>
            <a:endParaRPr lang="en-GB" sz="2800" dirty="0"/>
          </a:p>
          <a:p>
            <a:r>
              <a:rPr lang="en-GB" sz="2800" dirty="0" err="1" smtClean="0"/>
              <a:t>Initiera</a:t>
            </a:r>
            <a:r>
              <a:rPr lang="en-GB" sz="2800" dirty="0" smtClean="0"/>
              <a:t> </a:t>
            </a:r>
            <a:r>
              <a:rPr lang="en-GB" sz="2800" dirty="0" err="1" smtClean="0"/>
              <a:t>understödja</a:t>
            </a:r>
            <a:r>
              <a:rPr lang="en-GB" sz="2800" dirty="0" smtClean="0"/>
              <a:t> </a:t>
            </a:r>
            <a:r>
              <a:rPr lang="en-GB" sz="2800" dirty="0" err="1" smtClean="0"/>
              <a:t>gemensamma</a:t>
            </a:r>
            <a:r>
              <a:rPr lang="en-GB" sz="2800" dirty="0" smtClean="0"/>
              <a:t> </a:t>
            </a:r>
            <a:r>
              <a:rPr lang="en-GB" sz="2800" dirty="0" err="1" smtClean="0"/>
              <a:t>projekt</a:t>
            </a:r>
            <a:r>
              <a:rPr lang="en-GB" sz="2800" dirty="0" smtClean="0"/>
              <a:t>, </a:t>
            </a:r>
            <a:r>
              <a:rPr lang="en-GB" sz="2800" dirty="0" err="1" smtClean="0"/>
              <a:t>uppdragsutbildning</a:t>
            </a:r>
            <a:r>
              <a:rPr lang="en-GB" sz="2800" dirty="0" smtClean="0"/>
              <a:t>, </a:t>
            </a:r>
            <a:r>
              <a:rPr lang="en-GB" sz="2800" dirty="0" err="1" smtClean="0"/>
              <a:t>uppdragsforskning</a:t>
            </a:r>
            <a:r>
              <a:rPr lang="en-GB" sz="2800" dirty="0" smtClean="0"/>
              <a:t>.</a:t>
            </a:r>
          </a:p>
          <a:p>
            <a:pPr marL="0" indent="0">
              <a:buNone/>
            </a:pPr>
            <a:endParaRPr lang="en-GB" sz="2800" dirty="0" smtClean="0"/>
          </a:p>
        </p:txBody>
      </p:sp>
      <p:pic>
        <p:nvPicPr>
          <p:cNvPr id="1027" name="Picture 3" descr="C:\Users\jossv300\AppData\Local\Microsoft\Windows\Temporary Internet Files\Content.IE5\9M711OZ3\MP900439265[1]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42"/>
          <a:stretch/>
        </p:blipFill>
        <p:spPr bwMode="auto">
          <a:xfrm>
            <a:off x="6350386" y="4962980"/>
            <a:ext cx="2458234" cy="1722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330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5"/>
          <p:cNvSpPr>
            <a:spLocks noChangeArrowheads="1"/>
          </p:cNvSpPr>
          <p:nvPr/>
        </p:nvSpPr>
        <p:spPr bwMode="auto">
          <a:xfrm>
            <a:off x="5635625" y="2404750"/>
            <a:ext cx="3505200" cy="426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63688" y="410100"/>
            <a:ext cx="6984776" cy="1143000"/>
          </a:xfrm>
        </p:spPr>
        <p:txBody>
          <a:bodyPr>
            <a:normAutofit/>
          </a:bodyPr>
          <a:lstStyle/>
          <a:p>
            <a:r>
              <a:rPr lang="en-GB" dirty="0" err="1"/>
              <a:t>Samverkansaktiviteter</a:t>
            </a:r>
            <a:endParaRPr lang="en-GB" dirty="0"/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976" y="4470013"/>
            <a:ext cx="2983023" cy="2238362"/>
          </a:xfrm>
          <a:prstGeom prst="rect">
            <a:avLst/>
          </a:prstGeom>
        </p:spPr>
      </p:pic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57738" y="1610814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800" dirty="0" smtClean="0"/>
              <a:t>Processer </a:t>
            </a:r>
            <a:r>
              <a:rPr lang="en-GB" sz="2800" dirty="0" err="1" smtClean="0"/>
              <a:t>och</a:t>
            </a:r>
            <a:r>
              <a:rPr lang="en-GB" sz="2800" dirty="0" smtClean="0"/>
              <a:t> </a:t>
            </a:r>
            <a:r>
              <a:rPr lang="en-GB" sz="2800" dirty="0" err="1" smtClean="0"/>
              <a:t>strukturer</a:t>
            </a:r>
            <a:r>
              <a:rPr lang="en-GB" sz="2800" dirty="0" smtClean="0"/>
              <a:t> </a:t>
            </a:r>
            <a:r>
              <a:rPr lang="en-GB" sz="2800" dirty="0" err="1" smtClean="0"/>
              <a:t>som</a:t>
            </a:r>
            <a:r>
              <a:rPr lang="en-GB" sz="2800" dirty="0" smtClean="0"/>
              <a:t> </a:t>
            </a:r>
            <a:r>
              <a:rPr lang="en-GB" sz="2800" dirty="0" err="1" smtClean="0"/>
              <a:t>stimulerar</a:t>
            </a:r>
            <a:r>
              <a:rPr lang="en-GB" sz="2800" dirty="0" smtClean="0"/>
              <a:t> </a:t>
            </a:r>
            <a:r>
              <a:rPr lang="en-GB" sz="2800" dirty="0" err="1" smtClean="0"/>
              <a:t>kunskapsutbyten</a:t>
            </a:r>
            <a:endParaRPr lang="en-GB" sz="2800" dirty="0" smtClean="0"/>
          </a:p>
          <a:p>
            <a:r>
              <a:rPr lang="en-GB" sz="2800" dirty="0" err="1" smtClean="0"/>
              <a:t>Studenter</a:t>
            </a:r>
            <a:r>
              <a:rPr lang="en-GB" sz="2800" dirty="0" smtClean="0"/>
              <a:t>, </a:t>
            </a:r>
            <a:r>
              <a:rPr lang="en-GB" sz="2800" dirty="0" err="1" smtClean="0"/>
              <a:t>doktorander</a:t>
            </a:r>
            <a:r>
              <a:rPr lang="en-GB" sz="2800" dirty="0" smtClean="0"/>
              <a:t> </a:t>
            </a:r>
            <a:r>
              <a:rPr lang="en-GB" sz="2800" dirty="0"/>
              <a:t>(VFU, </a:t>
            </a:r>
            <a:r>
              <a:rPr lang="en-GB" sz="2800" dirty="0" err="1" smtClean="0"/>
              <a:t>examensarbeten</a:t>
            </a:r>
            <a:r>
              <a:rPr lang="en-GB" sz="2800" dirty="0" smtClean="0"/>
              <a:t>, </a:t>
            </a:r>
            <a:r>
              <a:rPr lang="en-GB" sz="2800" dirty="0" err="1" smtClean="0"/>
              <a:t>kontaktdagar</a:t>
            </a:r>
            <a:r>
              <a:rPr lang="en-GB" sz="2800" dirty="0" smtClean="0"/>
              <a:t>, </a:t>
            </a:r>
            <a:r>
              <a:rPr lang="en-GB" sz="2800" dirty="0" err="1" smtClean="0"/>
              <a:t>mentorsprogram</a:t>
            </a:r>
            <a:r>
              <a:rPr lang="en-GB" sz="2800" dirty="0" smtClean="0"/>
              <a:t>) </a:t>
            </a:r>
            <a:endParaRPr lang="en-GB" sz="2800" dirty="0"/>
          </a:p>
          <a:p>
            <a:r>
              <a:rPr lang="en-GB" sz="2800" dirty="0" err="1" smtClean="0"/>
              <a:t>Lärare</a:t>
            </a:r>
            <a:r>
              <a:rPr lang="en-GB" sz="2800" dirty="0" smtClean="0"/>
              <a:t> </a:t>
            </a:r>
            <a:r>
              <a:rPr lang="en-GB" sz="2800" dirty="0" err="1" smtClean="0"/>
              <a:t>och</a:t>
            </a:r>
            <a:r>
              <a:rPr lang="en-GB" sz="2800" dirty="0" smtClean="0"/>
              <a:t> </a:t>
            </a:r>
            <a:r>
              <a:rPr lang="en-GB" sz="2800" dirty="0" err="1" smtClean="0"/>
              <a:t>forskare</a:t>
            </a:r>
            <a:r>
              <a:rPr lang="en-GB" sz="2800" dirty="0" smtClean="0"/>
              <a:t> (</a:t>
            </a:r>
            <a:r>
              <a:rPr lang="en-GB" sz="2800" dirty="0" err="1" smtClean="0"/>
              <a:t>adjungeringar</a:t>
            </a:r>
            <a:r>
              <a:rPr lang="en-GB" sz="2800" dirty="0" smtClean="0"/>
              <a:t>, </a:t>
            </a:r>
            <a:r>
              <a:rPr lang="en-GB" sz="2800" dirty="0" err="1" smtClean="0"/>
              <a:t>utbytesprogram</a:t>
            </a:r>
            <a:r>
              <a:rPr lang="en-GB" sz="2800" dirty="0" smtClean="0"/>
              <a:t>) </a:t>
            </a:r>
          </a:p>
          <a:p>
            <a:r>
              <a:rPr lang="en-GB" sz="2800" dirty="0" err="1" smtClean="0"/>
              <a:t>Strukturerad</a:t>
            </a:r>
            <a:r>
              <a:rPr lang="en-GB" sz="2800" dirty="0" smtClean="0"/>
              <a:t> friend- </a:t>
            </a:r>
            <a:r>
              <a:rPr lang="en-GB" sz="2800" dirty="0" err="1" smtClean="0"/>
              <a:t>och</a:t>
            </a:r>
            <a:r>
              <a:rPr lang="en-GB" sz="2800" dirty="0" smtClean="0"/>
              <a:t> fundraising</a:t>
            </a:r>
          </a:p>
          <a:p>
            <a:r>
              <a:rPr lang="en-GB" sz="2800" dirty="0" err="1" smtClean="0"/>
              <a:t>Organiserade</a:t>
            </a:r>
            <a:r>
              <a:rPr lang="en-GB" sz="2800" dirty="0" smtClean="0"/>
              <a:t> </a:t>
            </a:r>
            <a:r>
              <a:rPr lang="en-GB" sz="2800" dirty="0" err="1" smtClean="0"/>
              <a:t>alumnprogram</a:t>
            </a:r>
            <a:endParaRPr lang="en-GB" sz="2800" dirty="0" smtClean="0"/>
          </a:p>
          <a:p>
            <a:r>
              <a:rPr lang="en-GB" sz="2800" dirty="0" err="1" smtClean="0"/>
              <a:t>Externa</a:t>
            </a:r>
            <a:r>
              <a:rPr lang="en-GB" sz="2800" dirty="0" smtClean="0"/>
              <a:t> advisory boards</a:t>
            </a:r>
          </a:p>
        </p:txBody>
      </p:sp>
    </p:spTree>
    <p:extLst>
      <p:ext uri="{BB962C8B-B14F-4D97-AF65-F5344CB8AC3E}">
        <p14:creationId xmlns:p14="http://schemas.microsoft.com/office/powerpoint/2010/main" val="4100578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/>
          <p:cNvSpPr>
            <a:spLocks noChangeArrowheads="1"/>
          </p:cNvSpPr>
          <p:nvPr/>
        </p:nvSpPr>
        <p:spPr bwMode="auto">
          <a:xfrm>
            <a:off x="5635625" y="2404750"/>
            <a:ext cx="3505200" cy="426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63688" y="410100"/>
            <a:ext cx="6984776" cy="1143000"/>
          </a:xfrm>
        </p:spPr>
        <p:txBody>
          <a:bodyPr>
            <a:normAutofit/>
          </a:bodyPr>
          <a:lstStyle/>
          <a:p>
            <a:r>
              <a:rPr lang="en-GB" dirty="0" err="1"/>
              <a:t>Samverkansaktiviteter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24584" y="1569441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err="1" smtClean="0"/>
              <a:t>Kommersialiseringsstöd</a:t>
            </a:r>
            <a:endParaRPr lang="en-GB" sz="2800" dirty="0" smtClean="0"/>
          </a:p>
          <a:p>
            <a:r>
              <a:rPr lang="en-GB" sz="2800" dirty="0" err="1"/>
              <a:t>Patentrådgivning</a:t>
            </a:r>
            <a:endParaRPr lang="en-GB" sz="2800" dirty="0"/>
          </a:p>
          <a:p>
            <a:r>
              <a:rPr lang="en-GB" sz="2800" dirty="0" err="1" smtClean="0"/>
              <a:t>Kommersiell</a:t>
            </a:r>
            <a:r>
              <a:rPr lang="en-GB" sz="2800" dirty="0" smtClean="0"/>
              <a:t> </a:t>
            </a:r>
            <a:r>
              <a:rPr lang="en-GB" sz="2800" dirty="0" err="1" smtClean="0"/>
              <a:t>verifiering</a:t>
            </a:r>
            <a:endParaRPr lang="en-GB" sz="2800" dirty="0"/>
          </a:p>
          <a:p>
            <a:r>
              <a:rPr lang="en-GB" sz="2800" dirty="0" err="1" smtClean="0"/>
              <a:t>Företagsstart</a:t>
            </a:r>
            <a:r>
              <a:rPr lang="en-GB" sz="2800" dirty="0"/>
              <a:t> </a:t>
            </a:r>
            <a:r>
              <a:rPr lang="en-GB" sz="2800" dirty="0" smtClean="0"/>
              <a:t>/ </a:t>
            </a:r>
            <a:r>
              <a:rPr lang="en-GB" sz="2800" dirty="0" err="1"/>
              <a:t>Licensiering</a:t>
            </a:r>
            <a:endParaRPr lang="en-GB" sz="2800" b="1" dirty="0" smtClean="0"/>
          </a:p>
          <a:p>
            <a:pPr marL="0" indent="0">
              <a:buNone/>
            </a:pPr>
            <a:r>
              <a:rPr lang="en-GB" sz="2800" dirty="0" err="1" smtClean="0"/>
              <a:t>Individuella</a:t>
            </a:r>
            <a:r>
              <a:rPr lang="en-GB" sz="2800" dirty="0" smtClean="0"/>
              <a:t> </a:t>
            </a:r>
            <a:r>
              <a:rPr lang="en-GB" sz="2800" dirty="0" err="1" smtClean="0"/>
              <a:t>aktiviteter</a:t>
            </a:r>
            <a:endParaRPr lang="en-GB" sz="2800" dirty="0"/>
          </a:p>
          <a:p>
            <a:r>
              <a:rPr lang="en-GB" sz="2800" dirty="0" err="1" smtClean="0"/>
              <a:t>Bisysslor</a:t>
            </a:r>
            <a:r>
              <a:rPr lang="en-GB" sz="2800" dirty="0" smtClean="0"/>
              <a:t> (</a:t>
            </a:r>
            <a:r>
              <a:rPr lang="en-GB" sz="2800" dirty="0" err="1" smtClean="0"/>
              <a:t>expertuppdrag</a:t>
            </a:r>
            <a:r>
              <a:rPr lang="en-GB" sz="2800" dirty="0" smtClean="0"/>
              <a:t>)</a:t>
            </a:r>
          </a:p>
          <a:p>
            <a:r>
              <a:rPr lang="en-GB" sz="2800" dirty="0" err="1" smtClean="0"/>
              <a:t>Populärvetenskap</a:t>
            </a:r>
            <a:endParaRPr lang="en-GB" sz="2800" dirty="0" smtClean="0"/>
          </a:p>
          <a:p>
            <a:r>
              <a:rPr lang="en-GB" sz="2800" dirty="0" err="1" smtClean="0"/>
              <a:t>Incitament</a:t>
            </a:r>
            <a:endParaRPr lang="en-GB" sz="2800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76" y="4039986"/>
            <a:ext cx="2962000" cy="2467571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</p:spTree>
    <p:extLst>
      <p:ext uri="{BB962C8B-B14F-4D97-AF65-F5344CB8AC3E}">
        <p14:creationId xmlns:p14="http://schemas.microsoft.com/office/powerpoint/2010/main" val="339777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63688" y="606053"/>
            <a:ext cx="6912768" cy="1143000"/>
          </a:xfrm>
        </p:spPr>
        <p:txBody>
          <a:bodyPr>
            <a:noAutofit/>
          </a:bodyPr>
          <a:lstStyle/>
          <a:p>
            <a:r>
              <a:rPr lang="en-GB" dirty="0" err="1" smtClean="0"/>
              <a:t>Tre</a:t>
            </a:r>
            <a:r>
              <a:rPr lang="en-GB" dirty="0" smtClean="0"/>
              <a:t> </a:t>
            </a:r>
            <a:r>
              <a:rPr lang="en-GB" dirty="0" err="1" smtClean="0"/>
              <a:t>goda</a:t>
            </a:r>
            <a:r>
              <a:rPr lang="en-GB" dirty="0" smtClean="0"/>
              <a:t> </a:t>
            </a:r>
            <a:r>
              <a:rPr lang="en-GB" dirty="0" err="1" smtClean="0"/>
              <a:t>samverkansexempel</a:t>
            </a:r>
            <a:r>
              <a:rPr lang="en-GB" dirty="0" smtClean="0"/>
              <a:t> med </a:t>
            </a:r>
            <a:r>
              <a:rPr lang="en-GB" dirty="0" err="1" smtClean="0"/>
              <a:t>koppling</a:t>
            </a:r>
            <a:r>
              <a:rPr lang="en-GB" dirty="0" smtClean="0"/>
              <a:t> till UU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2317332" y="2495835"/>
            <a:ext cx="5570515" cy="3298079"/>
          </a:xfrm>
        </p:spPr>
        <p:txBody>
          <a:bodyPr>
            <a:noAutofit/>
          </a:bodyPr>
          <a:lstStyle/>
          <a:p>
            <a:r>
              <a:rPr lang="en-GB" sz="4000" dirty="0" err="1" smtClean="0"/>
              <a:t>AIMday</a:t>
            </a:r>
            <a:endParaRPr lang="en-GB" sz="4000" dirty="0" smtClean="0"/>
          </a:p>
          <a:p>
            <a:r>
              <a:rPr lang="en-GB" sz="4000" dirty="0" smtClean="0"/>
              <a:t>Step-Up</a:t>
            </a:r>
          </a:p>
          <a:p>
            <a:r>
              <a:rPr lang="en-GB" sz="4000" dirty="0" smtClean="0"/>
              <a:t>KLOSS</a:t>
            </a:r>
            <a:endParaRPr lang="en-GB" sz="4000" dirty="0"/>
          </a:p>
          <a:p>
            <a:endParaRPr lang="en-GB" dirty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82472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402" y="2333228"/>
            <a:ext cx="5629275" cy="2247900"/>
          </a:xfrm>
          <a:prstGeom prst="rect">
            <a:avLst/>
          </a:prstGeom>
        </p:spPr>
      </p:pic>
      <p:pic>
        <p:nvPicPr>
          <p:cNvPr id="3074" name="Picture 2" descr="\\companyweb\DavWWWRoot\Kommunikation\AIMday\Grafisk profil\Kattfoten\Kattfot-gråblå-sv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1108">
            <a:off x="6979746" y="-170214"/>
            <a:ext cx="2582730" cy="1789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379" y="4808833"/>
            <a:ext cx="6984776" cy="431766"/>
          </a:xfrm>
          <a:prstGeom prst="rect">
            <a:avLst/>
          </a:prstGeom>
        </p:spPr>
      </p:pic>
      <p:sp>
        <p:nvSpPr>
          <p:cNvPr id="3" name="textruta 2"/>
          <p:cNvSpPr txBox="1"/>
          <p:nvPr/>
        </p:nvSpPr>
        <p:spPr>
          <a:xfrm>
            <a:off x="3399794" y="5847654"/>
            <a:ext cx="23024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www.aimday.se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58237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/>
          <p:cNvSpPr txBox="1"/>
          <p:nvPr/>
        </p:nvSpPr>
        <p:spPr>
          <a:xfrm>
            <a:off x="1979711" y="836712"/>
            <a:ext cx="6665727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 dirty="0" smtClean="0"/>
              <a:t>23 </a:t>
            </a:r>
            <a:r>
              <a:rPr lang="sv-SE" sz="3600" dirty="0" err="1"/>
              <a:t>AIMday</a:t>
            </a:r>
            <a:r>
              <a:rPr lang="sv-SE" sz="2800" baseline="30000" dirty="0"/>
              <a:t>®</a:t>
            </a:r>
            <a:r>
              <a:rPr lang="sv-SE" sz="3600" dirty="0" smtClean="0"/>
              <a:t> </a:t>
            </a:r>
            <a:r>
              <a:rPr lang="sv-SE" sz="3600" dirty="0"/>
              <a:t>sedan 2008</a:t>
            </a:r>
          </a:p>
          <a:p>
            <a:endParaRPr lang="sv-SE" sz="2000" dirty="0" smtClean="0"/>
          </a:p>
          <a:p>
            <a:r>
              <a:rPr lang="sv-SE" sz="2800" b="1" dirty="0" smtClean="0">
                <a:solidFill>
                  <a:srgbClr val="ED7C19"/>
                </a:solidFill>
              </a:rPr>
              <a:t>Material</a:t>
            </a:r>
            <a:endParaRPr lang="sv-SE" sz="2800" b="1" dirty="0">
              <a:solidFill>
                <a:srgbClr val="ED7C19"/>
              </a:solidFill>
            </a:endParaRPr>
          </a:p>
          <a:p>
            <a:pPr>
              <a:spcAft>
                <a:spcPts val="1200"/>
              </a:spcAft>
            </a:pPr>
            <a:r>
              <a:rPr lang="sv-SE" sz="2800" b="1" dirty="0"/>
              <a:t>	</a:t>
            </a:r>
            <a:r>
              <a:rPr lang="sv-SE" sz="2800" b="1" dirty="0" smtClean="0"/>
              <a:t>		</a:t>
            </a:r>
            <a:r>
              <a:rPr lang="sv-SE" sz="2800" b="1" dirty="0" smtClean="0">
                <a:solidFill>
                  <a:srgbClr val="CC3300"/>
                </a:solidFill>
              </a:rPr>
              <a:t>Bildanalys</a:t>
            </a:r>
          </a:p>
          <a:p>
            <a:pPr>
              <a:spcAft>
                <a:spcPts val="1200"/>
              </a:spcAft>
            </a:pPr>
            <a:r>
              <a:rPr lang="sv-SE" sz="2800" b="1" dirty="0" smtClean="0">
                <a:solidFill>
                  <a:srgbClr val="FF66CC"/>
                </a:solidFill>
              </a:rPr>
              <a:t>	Public Management</a:t>
            </a:r>
            <a:endParaRPr lang="sv-SE" sz="2800" b="1" dirty="0">
              <a:solidFill>
                <a:srgbClr val="FF66CC"/>
              </a:solidFill>
            </a:endParaRPr>
          </a:p>
          <a:p>
            <a:pPr>
              <a:spcAft>
                <a:spcPts val="1200"/>
              </a:spcAft>
            </a:pPr>
            <a:r>
              <a:rPr lang="sv-SE" sz="2800" b="1" dirty="0" smtClean="0">
                <a:solidFill>
                  <a:srgbClr val="FFC000"/>
                </a:solidFill>
              </a:rPr>
              <a:t>		Cancer </a:t>
            </a:r>
          </a:p>
          <a:p>
            <a:pPr>
              <a:spcAft>
                <a:spcPts val="1200"/>
              </a:spcAft>
            </a:pPr>
            <a:r>
              <a:rPr lang="sv-SE" sz="2800" b="1" dirty="0">
                <a:solidFill>
                  <a:srgbClr val="FFC000"/>
                </a:solidFill>
              </a:rPr>
              <a:t>	</a:t>
            </a:r>
            <a:r>
              <a:rPr lang="sv-SE" sz="2800" b="1" dirty="0">
                <a:solidFill>
                  <a:srgbClr val="FF973F"/>
                </a:solidFill>
              </a:rPr>
              <a:t>Diabetes</a:t>
            </a:r>
          </a:p>
          <a:p>
            <a:pPr>
              <a:spcAft>
                <a:spcPts val="1200"/>
              </a:spcAft>
            </a:pPr>
            <a:r>
              <a:rPr lang="sv-SE" sz="2800" b="1" dirty="0" smtClean="0">
                <a:solidFill>
                  <a:srgbClr val="FFC000"/>
                </a:solidFill>
              </a:rPr>
              <a:t>			</a:t>
            </a:r>
            <a:r>
              <a:rPr lang="sv-SE" sz="2800" b="1" dirty="0" smtClean="0">
                <a:solidFill>
                  <a:srgbClr val="C00000"/>
                </a:solidFill>
              </a:rPr>
              <a:t>Åldrande</a:t>
            </a:r>
          </a:p>
          <a:p>
            <a:pPr>
              <a:spcAft>
                <a:spcPts val="1200"/>
              </a:spcAft>
            </a:pPr>
            <a:r>
              <a:rPr lang="sv-SE" sz="2800" b="1" dirty="0" smtClean="0">
                <a:solidFill>
                  <a:srgbClr val="FF973F"/>
                </a:solidFill>
              </a:rPr>
              <a:t>	</a:t>
            </a:r>
            <a:r>
              <a:rPr lang="sv-SE" sz="2800" b="1" dirty="0" smtClean="0">
                <a:solidFill>
                  <a:srgbClr val="FF66CC"/>
                </a:solidFill>
              </a:rPr>
              <a:t>Diagnostik &amp; </a:t>
            </a:r>
            <a:r>
              <a:rPr lang="sv-SE" sz="2800" b="1" dirty="0" err="1" smtClean="0">
                <a:solidFill>
                  <a:srgbClr val="FF66CC"/>
                </a:solidFill>
              </a:rPr>
              <a:t>biomarkörer</a:t>
            </a:r>
            <a:endParaRPr lang="sv-SE" sz="2800" b="1" dirty="0" smtClean="0">
              <a:solidFill>
                <a:srgbClr val="FF66CC"/>
              </a:solidFill>
            </a:endParaRPr>
          </a:p>
          <a:p>
            <a:pPr>
              <a:spcAft>
                <a:spcPts val="1200"/>
              </a:spcAft>
            </a:pPr>
            <a:r>
              <a:rPr lang="sv-SE" sz="2800" b="1" dirty="0" smtClean="0">
                <a:solidFill>
                  <a:srgbClr val="FF66CC"/>
                </a:solidFill>
              </a:rPr>
              <a:t>			</a:t>
            </a:r>
            <a:r>
              <a:rPr lang="sv-SE" sz="2800" b="1" dirty="0" smtClean="0">
                <a:solidFill>
                  <a:srgbClr val="FF0000"/>
                </a:solidFill>
              </a:rPr>
              <a:t>CNS Disorders</a:t>
            </a:r>
          </a:p>
          <a:p>
            <a:pPr>
              <a:spcAft>
                <a:spcPts val="1200"/>
              </a:spcAft>
            </a:pPr>
            <a:r>
              <a:rPr lang="sv-SE" sz="2800" b="1" dirty="0" smtClean="0">
                <a:solidFill>
                  <a:srgbClr val="FF66CC"/>
                </a:solidFill>
              </a:rPr>
              <a:t>Religion		</a:t>
            </a:r>
            <a:r>
              <a:rPr lang="sv-SE" sz="2800" b="1" dirty="0" smtClean="0">
                <a:solidFill>
                  <a:srgbClr val="FF0000"/>
                </a:solidFill>
              </a:rPr>
              <a:t>Energi</a:t>
            </a:r>
          </a:p>
          <a:p>
            <a:pPr>
              <a:spcAft>
                <a:spcPts val="1200"/>
              </a:spcAft>
            </a:pPr>
            <a:endParaRPr lang="sv-SE" sz="2800" b="1" dirty="0" smtClean="0">
              <a:solidFill>
                <a:srgbClr val="FF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70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/>
          <p:cNvSpPr txBox="1"/>
          <p:nvPr/>
        </p:nvSpPr>
        <p:spPr>
          <a:xfrm>
            <a:off x="1981200" y="990600"/>
            <a:ext cx="61722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 dirty="0" err="1"/>
              <a:t>AIMday</a:t>
            </a:r>
            <a:r>
              <a:rPr lang="sv-SE" sz="2800" baseline="30000" dirty="0"/>
              <a:t>®</a:t>
            </a:r>
            <a:r>
              <a:rPr lang="sv-SE" sz="3600" dirty="0"/>
              <a:t> – så funkar det</a:t>
            </a:r>
          </a:p>
          <a:p>
            <a:endParaRPr lang="sv-SE" sz="2000" dirty="0" smtClean="0"/>
          </a:p>
          <a:p>
            <a:pPr>
              <a:spcAft>
                <a:spcPts val="1200"/>
              </a:spcAft>
            </a:pPr>
            <a:endParaRPr lang="sv-SE" sz="1800" dirty="0" smtClean="0"/>
          </a:p>
          <a:p>
            <a:pPr>
              <a:spcAft>
                <a:spcPts val="1200"/>
              </a:spcAft>
            </a:pPr>
            <a:endParaRPr lang="sv-SE" sz="1800" dirty="0" smtClean="0"/>
          </a:p>
        </p:txBody>
      </p:sp>
      <p:sp>
        <p:nvSpPr>
          <p:cNvPr id="6" name="Rubrik 1"/>
          <p:cNvSpPr txBox="1">
            <a:spLocks/>
          </p:cNvSpPr>
          <p:nvPr/>
        </p:nvSpPr>
        <p:spPr bwMode="auto">
          <a:xfrm>
            <a:off x="4572000" y="116632"/>
            <a:ext cx="4267200" cy="492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all" spc="0" normalizeH="0" baseline="0" noProof="0" dirty="0" smtClean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AIMday</a:t>
            </a:r>
            <a:endParaRPr kumimoji="0" lang="sv-SE" sz="1600" b="0" i="0" u="none" strike="noStrike" kern="0" cap="all" spc="0" normalizeH="0" baseline="0" noProof="0" dirty="0">
              <a:ln>
                <a:noFill/>
              </a:ln>
              <a:solidFill>
                <a:schemeClr val="tx2">
                  <a:lumMod val="40000"/>
                  <a:lumOff val="6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" name="Bildobjekt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54221"/>
            <a:ext cx="9144000" cy="1996743"/>
          </a:xfrm>
          <a:prstGeom prst="rect">
            <a:avLst/>
          </a:prstGeom>
        </p:spPr>
      </p:pic>
      <p:sp>
        <p:nvSpPr>
          <p:cNvPr id="3" name="textruta 2"/>
          <p:cNvSpPr txBox="1"/>
          <p:nvPr/>
        </p:nvSpPr>
        <p:spPr>
          <a:xfrm>
            <a:off x="5477996" y="4744857"/>
            <a:ext cx="2785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 smtClean="0">
                <a:solidFill>
                  <a:srgbClr val="FFC000"/>
                </a:solidFill>
              </a:rPr>
              <a:t>10-50 workshops</a:t>
            </a:r>
          </a:p>
        </p:txBody>
      </p:sp>
      <p:sp>
        <p:nvSpPr>
          <p:cNvPr id="4" name="textruta 3"/>
          <p:cNvSpPr txBox="1"/>
          <p:nvPr/>
        </p:nvSpPr>
        <p:spPr>
          <a:xfrm>
            <a:off x="1115616" y="3966155"/>
            <a:ext cx="31593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 smtClean="0">
                <a:solidFill>
                  <a:srgbClr val="C00000"/>
                </a:solidFill>
              </a:rPr>
              <a:t>15-60 frågor</a:t>
            </a:r>
          </a:p>
          <a:p>
            <a:endParaRPr lang="sv-SE" b="1" dirty="0">
              <a:solidFill>
                <a:srgbClr val="C00000"/>
              </a:solidFill>
            </a:endParaRPr>
          </a:p>
          <a:p>
            <a:r>
              <a:rPr lang="sv-SE" b="1" dirty="0" smtClean="0">
                <a:solidFill>
                  <a:srgbClr val="C00000"/>
                </a:solidFill>
              </a:rPr>
              <a:t>10-50 företag</a:t>
            </a:r>
          </a:p>
          <a:p>
            <a:endParaRPr lang="sv-SE" b="1" dirty="0" smtClean="0">
              <a:solidFill>
                <a:srgbClr val="C00000"/>
              </a:solidFill>
            </a:endParaRPr>
          </a:p>
          <a:p>
            <a:r>
              <a:rPr lang="sv-SE" b="1" dirty="0" smtClean="0">
                <a:solidFill>
                  <a:srgbClr val="C00000"/>
                </a:solidFill>
              </a:rPr>
              <a:t>10-90 </a:t>
            </a:r>
            <a:r>
              <a:rPr lang="sv-SE" b="1" dirty="0" err="1" smtClean="0">
                <a:solidFill>
                  <a:srgbClr val="C00000"/>
                </a:solidFill>
              </a:rPr>
              <a:t>företagsrepr</a:t>
            </a:r>
            <a:r>
              <a:rPr lang="sv-SE" b="1" dirty="0" smtClean="0">
                <a:solidFill>
                  <a:srgbClr val="C00000"/>
                </a:solidFill>
              </a:rPr>
              <a:t>.</a:t>
            </a:r>
          </a:p>
          <a:p>
            <a:endParaRPr lang="sv-SE" b="1" dirty="0"/>
          </a:p>
          <a:p>
            <a:endParaRPr lang="sv-SE" b="1" dirty="0"/>
          </a:p>
          <a:p>
            <a:endParaRPr lang="sv-SE" b="1" dirty="0"/>
          </a:p>
        </p:txBody>
      </p:sp>
      <p:sp>
        <p:nvSpPr>
          <p:cNvPr id="7" name="Rektangel 6"/>
          <p:cNvSpPr/>
          <p:nvPr/>
        </p:nvSpPr>
        <p:spPr>
          <a:xfrm>
            <a:off x="3257872" y="4289320"/>
            <a:ext cx="2466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v-SE" b="1" dirty="0" smtClean="0">
                <a:solidFill>
                  <a:srgbClr val="ED7C19"/>
                </a:solidFill>
              </a:rPr>
              <a:t>20-140 forskare</a:t>
            </a:r>
            <a:endParaRPr lang="sv-SE" b="1" dirty="0">
              <a:solidFill>
                <a:srgbClr val="ED7C19"/>
              </a:solidFill>
            </a:endParaRPr>
          </a:p>
        </p:txBody>
      </p:sp>
      <p:sp>
        <p:nvSpPr>
          <p:cNvPr id="8" name="5-udd 7"/>
          <p:cNvSpPr/>
          <p:nvPr/>
        </p:nvSpPr>
        <p:spPr bwMode="auto">
          <a:xfrm>
            <a:off x="5067300" y="3650964"/>
            <a:ext cx="3465140" cy="2874380"/>
          </a:xfrm>
          <a:prstGeom prst="star5">
            <a:avLst/>
          </a:prstGeom>
          <a:noFill/>
          <a:ln w="9525" cap="flat" cmpd="sng" algn="ctr">
            <a:solidFill>
              <a:srgbClr val="FFA34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6081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448334" y="1573552"/>
            <a:ext cx="7156114" cy="4832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800" i="1" dirty="0" smtClean="0"/>
              <a:t>”Jag fick nya kontakter”</a:t>
            </a:r>
          </a:p>
          <a:p>
            <a:pPr marL="342900" indent="-342900">
              <a:buFontTx/>
              <a:buChar char="-"/>
            </a:pPr>
            <a:r>
              <a:rPr lang="sv-SE" sz="2800" dirty="0" err="1" smtClean="0"/>
              <a:t>Industrirepr</a:t>
            </a:r>
            <a:r>
              <a:rPr lang="sv-SE" sz="2800" dirty="0" smtClean="0"/>
              <a:t> 98%</a:t>
            </a:r>
          </a:p>
          <a:p>
            <a:pPr marL="342900" indent="-342900">
              <a:buFontTx/>
              <a:buChar char="-"/>
            </a:pPr>
            <a:r>
              <a:rPr lang="sv-SE" sz="2800" dirty="0" smtClean="0"/>
              <a:t>Forskare 92%</a:t>
            </a:r>
          </a:p>
          <a:p>
            <a:pPr marL="342900" indent="-342900">
              <a:buFontTx/>
              <a:buChar char="-"/>
            </a:pPr>
            <a:endParaRPr lang="sv-SE" sz="2800" i="1" dirty="0"/>
          </a:p>
          <a:p>
            <a:r>
              <a:rPr lang="sv-SE" sz="2800" i="1" dirty="0" smtClean="0"/>
              <a:t>”Jag lärde mig något nytt av diskussionerna”</a:t>
            </a:r>
          </a:p>
          <a:p>
            <a:pPr marL="342900" indent="-342900">
              <a:buFontTx/>
              <a:buChar char="-"/>
            </a:pPr>
            <a:r>
              <a:rPr lang="sv-SE" sz="2800" dirty="0" err="1" smtClean="0"/>
              <a:t>Industrirepr</a:t>
            </a:r>
            <a:r>
              <a:rPr lang="sv-SE" sz="2800" dirty="0" smtClean="0"/>
              <a:t> </a:t>
            </a:r>
            <a:r>
              <a:rPr lang="sv-SE" sz="2800" dirty="0"/>
              <a:t>98%</a:t>
            </a:r>
          </a:p>
          <a:p>
            <a:pPr marL="342900" indent="-342900">
              <a:buFontTx/>
              <a:buChar char="-"/>
            </a:pPr>
            <a:r>
              <a:rPr lang="sv-SE" sz="2800" dirty="0"/>
              <a:t>Forskare </a:t>
            </a:r>
            <a:r>
              <a:rPr lang="sv-SE" sz="2800" dirty="0" smtClean="0"/>
              <a:t>95%</a:t>
            </a:r>
          </a:p>
          <a:p>
            <a:pPr marL="342900" indent="-342900">
              <a:buFontTx/>
              <a:buChar char="-"/>
            </a:pPr>
            <a:endParaRPr lang="sv-SE" sz="2800" dirty="0"/>
          </a:p>
          <a:p>
            <a:r>
              <a:rPr lang="sv-SE" sz="2800" dirty="0" smtClean="0"/>
              <a:t>”Jag återkommer till </a:t>
            </a:r>
            <a:r>
              <a:rPr lang="sv-SE" sz="2800" dirty="0" err="1" smtClean="0"/>
              <a:t>AIMday</a:t>
            </a:r>
            <a:r>
              <a:rPr lang="sv-SE" sz="2800" dirty="0" smtClean="0"/>
              <a:t>”</a:t>
            </a:r>
          </a:p>
          <a:p>
            <a:pPr marL="342900" indent="-342900">
              <a:buFontTx/>
              <a:buChar char="-"/>
            </a:pPr>
            <a:r>
              <a:rPr lang="sv-SE" sz="2800" dirty="0" err="1"/>
              <a:t>Industrirepr</a:t>
            </a:r>
            <a:r>
              <a:rPr lang="sv-SE" sz="2800" dirty="0"/>
              <a:t> </a:t>
            </a:r>
            <a:r>
              <a:rPr lang="sv-SE" sz="2800" dirty="0" smtClean="0"/>
              <a:t>91%</a:t>
            </a:r>
            <a:endParaRPr lang="sv-SE" sz="2800" dirty="0"/>
          </a:p>
          <a:p>
            <a:pPr marL="342900" indent="-342900">
              <a:buFontTx/>
              <a:buChar char="-"/>
            </a:pPr>
            <a:r>
              <a:rPr lang="sv-SE" sz="2800" dirty="0"/>
              <a:t>Forskare </a:t>
            </a:r>
            <a:r>
              <a:rPr lang="sv-SE" sz="2800" dirty="0" smtClean="0"/>
              <a:t>93%</a:t>
            </a:r>
            <a:endParaRPr lang="sv-SE" sz="2800" dirty="0"/>
          </a:p>
        </p:txBody>
      </p:sp>
      <p:sp>
        <p:nvSpPr>
          <p:cNvPr id="4" name="textruta 3"/>
          <p:cNvSpPr txBox="1"/>
          <p:nvPr/>
        </p:nvSpPr>
        <p:spPr>
          <a:xfrm>
            <a:off x="2027667" y="401118"/>
            <a:ext cx="570420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err="1"/>
              <a:t>Typiskt</a:t>
            </a:r>
            <a:r>
              <a:rPr lang="en-GB" sz="3200" dirty="0"/>
              <a:t> </a:t>
            </a:r>
            <a:r>
              <a:rPr lang="en-GB" sz="3200" dirty="0" err="1" smtClean="0"/>
              <a:t>utvärderingsresultat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98415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/>
          <p:cNvSpPr>
            <a:spLocks noChangeArrowheads="1"/>
          </p:cNvSpPr>
          <p:nvPr/>
        </p:nvSpPr>
        <p:spPr bwMode="auto">
          <a:xfrm>
            <a:off x="5635625" y="2404750"/>
            <a:ext cx="3505200" cy="426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63688" y="459975"/>
            <a:ext cx="6984776" cy="1143000"/>
          </a:xfrm>
        </p:spPr>
        <p:txBody>
          <a:bodyPr>
            <a:normAutofit/>
          </a:bodyPr>
          <a:lstStyle/>
          <a:p>
            <a:r>
              <a:rPr lang="en-GB" sz="3200" dirty="0" err="1" smtClean="0"/>
              <a:t>Nästa</a:t>
            </a:r>
            <a:r>
              <a:rPr lang="en-GB" sz="3200" dirty="0" smtClean="0"/>
              <a:t> </a:t>
            </a:r>
            <a:r>
              <a:rPr lang="en-GB" sz="3200" dirty="0" err="1" smtClean="0"/>
              <a:t>steg</a:t>
            </a:r>
            <a:r>
              <a:rPr lang="en-GB" sz="3200" dirty="0" smtClean="0"/>
              <a:t>: Step-Up</a:t>
            </a:r>
            <a:endParaRPr lang="en-GB" sz="32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57738" y="1770701"/>
            <a:ext cx="8229600" cy="4525963"/>
          </a:xfrm>
        </p:spPr>
        <p:txBody>
          <a:bodyPr/>
          <a:lstStyle/>
          <a:p>
            <a:r>
              <a:rPr lang="en-GB" sz="2800" dirty="0" err="1" smtClean="0"/>
              <a:t>Verifiering</a:t>
            </a:r>
            <a:r>
              <a:rPr lang="en-GB" sz="2800" dirty="0" smtClean="0"/>
              <a:t> </a:t>
            </a:r>
            <a:r>
              <a:rPr lang="en-GB" sz="2800" dirty="0" err="1" smtClean="0"/>
              <a:t>för</a:t>
            </a:r>
            <a:r>
              <a:rPr lang="en-GB" sz="2800" dirty="0" smtClean="0"/>
              <a:t> </a:t>
            </a:r>
            <a:r>
              <a:rPr lang="en-GB" sz="2800" dirty="0" err="1" smtClean="0"/>
              <a:t>samverkan</a:t>
            </a:r>
            <a:endParaRPr lang="en-GB" sz="2800" dirty="0" smtClean="0"/>
          </a:p>
          <a:p>
            <a:r>
              <a:rPr lang="en-GB" sz="2800" dirty="0" err="1" smtClean="0"/>
              <a:t>Enkelt</a:t>
            </a:r>
            <a:r>
              <a:rPr lang="en-GB" sz="2800" dirty="0" smtClean="0"/>
              <a:t> </a:t>
            </a:r>
            <a:r>
              <a:rPr lang="en-GB" sz="2800" dirty="0" err="1"/>
              <a:t>sätt</a:t>
            </a:r>
            <a:r>
              <a:rPr lang="en-GB" sz="2800" dirty="0"/>
              <a:t> </a:t>
            </a:r>
            <a:r>
              <a:rPr lang="en-GB" sz="2800" dirty="0" err="1"/>
              <a:t>att</a:t>
            </a:r>
            <a:r>
              <a:rPr lang="en-GB" sz="2800" dirty="0"/>
              <a:t> </a:t>
            </a:r>
            <a:r>
              <a:rPr lang="en-GB" sz="2800" dirty="0" err="1"/>
              <a:t>finansiera</a:t>
            </a:r>
            <a:r>
              <a:rPr lang="en-GB" sz="2800" dirty="0"/>
              <a:t> </a:t>
            </a:r>
            <a:r>
              <a:rPr lang="en-GB" sz="2800" dirty="0" err="1"/>
              <a:t>ett</a:t>
            </a:r>
            <a:r>
              <a:rPr lang="en-GB" sz="2800" dirty="0"/>
              <a:t> </a:t>
            </a:r>
            <a:r>
              <a:rPr lang="en-GB" sz="2800" dirty="0" err="1"/>
              <a:t>samarbetsprojekt</a:t>
            </a:r>
            <a:r>
              <a:rPr lang="en-GB" sz="2800" dirty="0"/>
              <a:t> </a:t>
            </a:r>
            <a:r>
              <a:rPr lang="en-GB" sz="2800" dirty="0" err="1" smtClean="0"/>
              <a:t>mellan</a:t>
            </a:r>
            <a:r>
              <a:rPr lang="en-GB" sz="2800" dirty="0" smtClean="0"/>
              <a:t> </a:t>
            </a:r>
            <a:r>
              <a:rPr lang="en-GB" sz="2800" dirty="0" err="1" smtClean="0"/>
              <a:t>akademi</a:t>
            </a:r>
            <a:r>
              <a:rPr lang="en-GB" sz="2800" dirty="0" smtClean="0"/>
              <a:t> </a:t>
            </a:r>
            <a:r>
              <a:rPr lang="en-GB" sz="2800" dirty="0" err="1"/>
              <a:t>och</a:t>
            </a:r>
            <a:r>
              <a:rPr lang="en-GB" sz="2800" dirty="0"/>
              <a:t> </a:t>
            </a:r>
            <a:r>
              <a:rPr lang="en-GB" sz="2800" dirty="0" err="1"/>
              <a:t>privat</a:t>
            </a:r>
            <a:r>
              <a:rPr lang="en-GB" sz="2800" dirty="0"/>
              <a:t>, </a:t>
            </a:r>
            <a:r>
              <a:rPr lang="en-GB" sz="2800" dirty="0" err="1"/>
              <a:t>offentlig</a:t>
            </a:r>
            <a:r>
              <a:rPr lang="en-GB" sz="2800" dirty="0"/>
              <a:t> </a:t>
            </a:r>
            <a:r>
              <a:rPr lang="en-GB" sz="2800" dirty="0" err="1"/>
              <a:t>eller</a:t>
            </a:r>
            <a:r>
              <a:rPr lang="en-GB" sz="2800" dirty="0"/>
              <a:t> </a:t>
            </a:r>
            <a:r>
              <a:rPr lang="en-GB" sz="2800" dirty="0" err="1"/>
              <a:t>ideell</a:t>
            </a:r>
            <a:r>
              <a:rPr lang="en-GB" sz="2800" dirty="0"/>
              <a:t> </a:t>
            </a:r>
            <a:r>
              <a:rPr lang="en-GB" sz="2800" dirty="0" err="1" smtClean="0"/>
              <a:t>verksamhet</a:t>
            </a:r>
            <a:endParaRPr lang="en-GB" sz="2800" dirty="0" smtClean="0"/>
          </a:p>
          <a:p>
            <a:r>
              <a:rPr lang="en-GB" sz="2800" dirty="0" err="1" smtClean="0"/>
              <a:t>Möjlighet</a:t>
            </a:r>
            <a:r>
              <a:rPr lang="en-GB" sz="2800" dirty="0" smtClean="0"/>
              <a:t> </a:t>
            </a:r>
            <a:r>
              <a:rPr lang="en-GB" sz="2800" dirty="0" err="1"/>
              <a:t>att</a:t>
            </a:r>
            <a:r>
              <a:rPr lang="en-GB" sz="2800" dirty="0"/>
              <a:t> </a:t>
            </a:r>
            <a:r>
              <a:rPr lang="en-GB" sz="2800" dirty="0" err="1"/>
              <a:t>gå</a:t>
            </a:r>
            <a:r>
              <a:rPr lang="en-GB" sz="2800" dirty="0"/>
              <a:t> </a:t>
            </a:r>
            <a:r>
              <a:rPr lang="en-GB" sz="2800" dirty="0" err="1"/>
              <a:t>från</a:t>
            </a:r>
            <a:r>
              <a:rPr lang="en-GB" sz="2800" dirty="0"/>
              <a:t> en </a:t>
            </a:r>
            <a:r>
              <a:rPr lang="en-GB" sz="2800" dirty="0" err="1"/>
              <a:t>samarbetsidé</a:t>
            </a:r>
            <a:r>
              <a:rPr lang="en-GB" sz="2800" dirty="0"/>
              <a:t> till </a:t>
            </a:r>
            <a:r>
              <a:rPr lang="en-GB" sz="2800" dirty="0" err="1" smtClean="0"/>
              <a:t>att</a:t>
            </a:r>
            <a:r>
              <a:rPr lang="en-GB" sz="2800" dirty="0" smtClean="0"/>
              <a:t> </a:t>
            </a:r>
            <a:r>
              <a:rPr lang="en-GB" sz="2800" dirty="0" err="1" smtClean="0"/>
              <a:t>konkret</a:t>
            </a:r>
            <a:r>
              <a:rPr lang="en-GB" sz="2800" dirty="0" smtClean="0"/>
              <a:t> </a:t>
            </a:r>
            <a:r>
              <a:rPr lang="en-GB" sz="2800" dirty="0" err="1"/>
              <a:t>testa</a:t>
            </a:r>
            <a:r>
              <a:rPr lang="en-GB" sz="2800" dirty="0"/>
              <a:t> </a:t>
            </a:r>
            <a:r>
              <a:rPr lang="en-GB" sz="2800" dirty="0" smtClean="0"/>
              <a:t>den</a:t>
            </a:r>
          </a:p>
          <a:p>
            <a:r>
              <a:rPr lang="en-GB" sz="2800" dirty="0" err="1" smtClean="0"/>
              <a:t>Samverkanscheckar</a:t>
            </a:r>
            <a:r>
              <a:rPr lang="en-GB" sz="2800" dirty="0" smtClean="0"/>
              <a:t> </a:t>
            </a:r>
            <a:r>
              <a:rPr lang="en-GB" sz="2800" dirty="0" err="1" smtClean="0"/>
              <a:t>och</a:t>
            </a:r>
            <a:r>
              <a:rPr lang="en-GB" sz="2800" dirty="0" smtClean="0"/>
              <a:t> </a:t>
            </a:r>
            <a:r>
              <a:rPr lang="en-GB" sz="2800" dirty="0" err="1" smtClean="0"/>
              <a:t>samverkanscoacher</a:t>
            </a:r>
            <a:endParaRPr lang="en-GB" sz="2800" dirty="0" smtClean="0"/>
          </a:p>
          <a:p>
            <a:r>
              <a:rPr lang="en-GB" sz="2800" dirty="0" err="1" smtClean="0"/>
              <a:t>Vinnova</a:t>
            </a:r>
            <a:r>
              <a:rPr lang="en-GB" sz="2800" dirty="0" smtClean="0"/>
              <a:t> </a:t>
            </a:r>
            <a:r>
              <a:rPr lang="en-GB" sz="2800" dirty="0" err="1" smtClean="0"/>
              <a:t>finansierar</a:t>
            </a:r>
            <a:r>
              <a:rPr lang="en-GB" sz="2800" dirty="0" smtClean="0"/>
              <a:t> </a:t>
            </a:r>
            <a:r>
              <a:rPr lang="en-GB" sz="2800" dirty="0" err="1" smtClean="0"/>
              <a:t>projekt</a:t>
            </a:r>
            <a:r>
              <a:rPr lang="en-GB" sz="2800" dirty="0" smtClean="0"/>
              <a:t> </a:t>
            </a:r>
            <a:r>
              <a:rPr lang="en-GB" sz="2800" dirty="0" err="1" smtClean="0"/>
              <a:t>som</a:t>
            </a:r>
            <a:r>
              <a:rPr lang="en-GB" sz="2800" dirty="0" smtClean="0"/>
              <a:t> </a:t>
            </a:r>
            <a:r>
              <a:rPr lang="en-GB" sz="2800" dirty="0" err="1" smtClean="0"/>
              <a:t>drivs</a:t>
            </a:r>
            <a:r>
              <a:rPr lang="en-GB" sz="2800" dirty="0" smtClean="0"/>
              <a:t> </a:t>
            </a:r>
            <a:r>
              <a:rPr lang="en-GB" sz="2800" dirty="0" err="1" smtClean="0"/>
              <a:t>av</a:t>
            </a:r>
            <a:r>
              <a:rPr lang="en-GB" sz="2800" dirty="0" smtClean="0"/>
              <a:t> UU </a:t>
            </a:r>
            <a:r>
              <a:rPr lang="en-GB" sz="2800" dirty="0" err="1" smtClean="0"/>
              <a:t>i</a:t>
            </a:r>
            <a:r>
              <a:rPr lang="en-GB" sz="2800" dirty="0" smtClean="0"/>
              <a:t> </a:t>
            </a:r>
            <a:r>
              <a:rPr lang="en-GB" sz="2800" dirty="0" err="1" smtClean="0"/>
              <a:t>samverkan</a:t>
            </a:r>
            <a:r>
              <a:rPr lang="en-GB" sz="2800" dirty="0" smtClean="0"/>
              <a:t> med Lund, Linköping </a:t>
            </a:r>
            <a:r>
              <a:rPr lang="en-GB" sz="2800" dirty="0" err="1" smtClean="0"/>
              <a:t>och</a:t>
            </a:r>
            <a:r>
              <a:rPr lang="en-GB" sz="2800" dirty="0" smtClean="0"/>
              <a:t> KI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704673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/>
          <p:cNvSpPr>
            <a:spLocks noChangeArrowheads="1"/>
          </p:cNvSpPr>
          <p:nvPr/>
        </p:nvSpPr>
        <p:spPr bwMode="auto">
          <a:xfrm>
            <a:off x="5635625" y="2404750"/>
            <a:ext cx="3505200" cy="426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63688" y="459975"/>
            <a:ext cx="6984776" cy="1143000"/>
          </a:xfrm>
        </p:spPr>
        <p:txBody>
          <a:bodyPr>
            <a:noAutofit/>
          </a:bodyPr>
          <a:lstStyle/>
          <a:p>
            <a:r>
              <a:rPr lang="en-GB" dirty="0" err="1" smtClean="0"/>
              <a:t>Bredare</a:t>
            </a:r>
            <a:r>
              <a:rPr lang="en-GB" dirty="0" smtClean="0"/>
              <a:t> </a:t>
            </a:r>
            <a:r>
              <a:rPr lang="en-GB" dirty="0" err="1" smtClean="0"/>
              <a:t>ansats</a:t>
            </a:r>
            <a:r>
              <a:rPr lang="en-GB" dirty="0"/>
              <a:t>: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Kunskapsutbyte</a:t>
            </a:r>
            <a:r>
              <a:rPr lang="en-GB" dirty="0" smtClean="0"/>
              <a:t> </a:t>
            </a:r>
            <a:r>
              <a:rPr lang="en-GB" dirty="0" err="1"/>
              <a:t>och</a:t>
            </a:r>
            <a:r>
              <a:rPr lang="en-GB" dirty="0"/>
              <a:t> </a:t>
            </a:r>
            <a:r>
              <a:rPr lang="en-GB" dirty="0" err="1"/>
              <a:t>Lärande</a:t>
            </a:r>
            <a:r>
              <a:rPr lang="en-GB" dirty="0"/>
              <a:t> </a:t>
            </a:r>
            <a:r>
              <a:rPr lang="en-GB" dirty="0" err="1"/>
              <a:t>om</a:t>
            </a:r>
            <a:r>
              <a:rPr lang="en-GB" dirty="0"/>
              <a:t> </a:t>
            </a:r>
            <a:r>
              <a:rPr lang="en-GB" dirty="0" err="1" smtClean="0"/>
              <a:t>Strategisk</a:t>
            </a:r>
            <a:r>
              <a:rPr lang="en-GB" dirty="0" smtClean="0"/>
              <a:t> </a:t>
            </a:r>
            <a:r>
              <a:rPr lang="en-GB" dirty="0" err="1" smtClean="0"/>
              <a:t>Samverkan</a:t>
            </a:r>
            <a:r>
              <a:rPr lang="en-GB" dirty="0" smtClean="0"/>
              <a:t> (</a:t>
            </a:r>
            <a:r>
              <a:rPr lang="en-GB" dirty="0"/>
              <a:t>KLOSS </a:t>
            </a:r>
            <a:r>
              <a:rPr lang="en-GB" dirty="0" smtClean="0"/>
              <a:t>) 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57738" y="1948973"/>
            <a:ext cx="8229600" cy="4525963"/>
          </a:xfrm>
        </p:spPr>
        <p:txBody>
          <a:bodyPr/>
          <a:lstStyle/>
          <a:p>
            <a:r>
              <a:rPr lang="en-GB" sz="2800" dirty="0" err="1" smtClean="0"/>
              <a:t>Utveckla</a:t>
            </a:r>
            <a:r>
              <a:rPr lang="en-GB" sz="2800" dirty="0" smtClean="0"/>
              <a:t>, </a:t>
            </a:r>
            <a:r>
              <a:rPr lang="en-GB" sz="2800" dirty="0" err="1" smtClean="0"/>
              <a:t>analysera</a:t>
            </a:r>
            <a:r>
              <a:rPr lang="en-GB" sz="2800" dirty="0" smtClean="0"/>
              <a:t> </a:t>
            </a:r>
            <a:r>
              <a:rPr lang="en-GB" sz="2800" dirty="0" err="1"/>
              <a:t>och</a:t>
            </a:r>
            <a:r>
              <a:rPr lang="en-GB" sz="2800" dirty="0"/>
              <a:t> </a:t>
            </a:r>
            <a:r>
              <a:rPr lang="en-GB" sz="2800" dirty="0" err="1" smtClean="0"/>
              <a:t>testa</a:t>
            </a:r>
            <a:r>
              <a:rPr lang="en-GB" sz="2800" dirty="0" smtClean="0"/>
              <a:t> </a:t>
            </a:r>
            <a:r>
              <a:rPr lang="en-GB" sz="2800" dirty="0" err="1"/>
              <a:t>verktyg</a:t>
            </a:r>
            <a:r>
              <a:rPr lang="en-GB" sz="2800" dirty="0"/>
              <a:t> </a:t>
            </a:r>
            <a:r>
              <a:rPr lang="en-GB" sz="2800" dirty="0" err="1"/>
              <a:t>och</a:t>
            </a:r>
            <a:r>
              <a:rPr lang="en-GB" sz="2800" dirty="0"/>
              <a:t> </a:t>
            </a:r>
            <a:r>
              <a:rPr lang="en-GB" sz="2800" dirty="0" err="1"/>
              <a:t>metoder</a:t>
            </a:r>
            <a:r>
              <a:rPr lang="en-GB" sz="2800" dirty="0"/>
              <a:t> </a:t>
            </a:r>
            <a:r>
              <a:rPr lang="en-GB" sz="2800" dirty="0" err="1"/>
              <a:t>för</a:t>
            </a:r>
            <a:r>
              <a:rPr lang="en-GB" sz="2800" dirty="0"/>
              <a:t> </a:t>
            </a:r>
            <a:r>
              <a:rPr lang="en-GB" sz="2800" dirty="0" err="1"/>
              <a:t>strategisk</a:t>
            </a:r>
            <a:r>
              <a:rPr lang="en-GB" sz="2800" dirty="0"/>
              <a:t> </a:t>
            </a:r>
            <a:r>
              <a:rPr lang="en-GB" sz="2800" dirty="0" err="1"/>
              <a:t>samverkan</a:t>
            </a:r>
            <a:r>
              <a:rPr lang="en-GB" sz="2800" dirty="0"/>
              <a:t> </a:t>
            </a:r>
            <a:endParaRPr lang="en-GB" sz="2800" dirty="0" smtClean="0"/>
          </a:p>
          <a:p>
            <a:r>
              <a:rPr lang="en-GB" sz="2800" dirty="0" err="1" smtClean="0"/>
              <a:t>Skapa</a:t>
            </a:r>
            <a:r>
              <a:rPr lang="en-GB" sz="2800" dirty="0" smtClean="0"/>
              <a:t> </a:t>
            </a:r>
            <a:r>
              <a:rPr lang="en-GB" sz="2800" dirty="0" err="1" smtClean="0"/>
              <a:t>verktygslåda</a:t>
            </a:r>
            <a:r>
              <a:rPr lang="en-GB" sz="2800" dirty="0" smtClean="0"/>
              <a:t> </a:t>
            </a:r>
            <a:r>
              <a:rPr lang="en-GB" sz="2800" dirty="0" err="1"/>
              <a:t>som</a:t>
            </a:r>
            <a:r>
              <a:rPr lang="en-GB" sz="2800" dirty="0"/>
              <a:t> </a:t>
            </a:r>
            <a:r>
              <a:rPr lang="en-GB" sz="2800" dirty="0" err="1"/>
              <a:t>olika</a:t>
            </a:r>
            <a:r>
              <a:rPr lang="en-GB" sz="2800" dirty="0"/>
              <a:t> </a:t>
            </a:r>
            <a:r>
              <a:rPr lang="en-GB" sz="2800" dirty="0" err="1"/>
              <a:t>typer</a:t>
            </a:r>
            <a:r>
              <a:rPr lang="en-GB" sz="2800" dirty="0"/>
              <a:t> </a:t>
            </a:r>
            <a:r>
              <a:rPr lang="en-GB" sz="2800" dirty="0" err="1"/>
              <a:t>av</a:t>
            </a:r>
            <a:r>
              <a:rPr lang="en-GB" sz="2800" dirty="0"/>
              <a:t> </a:t>
            </a:r>
            <a:r>
              <a:rPr lang="en-GB" sz="2800" dirty="0" err="1"/>
              <a:t>lärosäten</a:t>
            </a:r>
            <a:r>
              <a:rPr lang="en-GB" sz="2800" dirty="0"/>
              <a:t> </a:t>
            </a:r>
            <a:r>
              <a:rPr lang="en-GB" sz="2800" dirty="0" err="1"/>
              <a:t>kan</a:t>
            </a:r>
            <a:r>
              <a:rPr lang="en-GB" sz="2800" dirty="0"/>
              <a:t> </a:t>
            </a:r>
            <a:r>
              <a:rPr lang="en-GB" sz="2800" dirty="0" err="1" smtClean="0"/>
              <a:t>utnyttja</a:t>
            </a:r>
            <a:endParaRPr lang="en-GB" sz="2800" dirty="0" smtClean="0"/>
          </a:p>
          <a:p>
            <a:r>
              <a:rPr lang="en-GB" sz="2800" dirty="0" err="1" smtClean="0"/>
              <a:t>Incitament</a:t>
            </a:r>
            <a:r>
              <a:rPr lang="en-GB" sz="2800" dirty="0" smtClean="0"/>
              <a:t> </a:t>
            </a:r>
            <a:r>
              <a:rPr lang="en-GB" sz="2800" dirty="0" err="1" smtClean="0"/>
              <a:t>och</a:t>
            </a:r>
            <a:r>
              <a:rPr lang="en-GB" sz="2800" dirty="0" smtClean="0"/>
              <a:t> </a:t>
            </a:r>
            <a:r>
              <a:rPr lang="en-GB" sz="2800" dirty="0" err="1" smtClean="0"/>
              <a:t>villkor</a:t>
            </a:r>
            <a:r>
              <a:rPr lang="en-GB" sz="2800" dirty="0" smtClean="0"/>
              <a:t>; </a:t>
            </a:r>
            <a:r>
              <a:rPr lang="en-GB" sz="2800" dirty="0" err="1" smtClean="0"/>
              <a:t>mötesplatser</a:t>
            </a:r>
            <a:r>
              <a:rPr lang="en-GB" sz="2800" dirty="0" smtClean="0"/>
              <a:t>, </a:t>
            </a:r>
            <a:r>
              <a:rPr lang="en-GB" sz="2800" dirty="0" err="1" smtClean="0"/>
              <a:t>plattformar</a:t>
            </a:r>
            <a:r>
              <a:rPr lang="en-GB" sz="2800" dirty="0" smtClean="0"/>
              <a:t>, </a:t>
            </a:r>
            <a:r>
              <a:rPr lang="en-GB" sz="2800" dirty="0" err="1" smtClean="0"/>
              <a:t>samarbetsrelationer</a:t>
            </a:r>
            <a:r>
              <a:rPr lang="en-GB" sz="2800" dirty="0" smtClean="0"/>
              <a:t>/</a:t>
            </a:r>
            <a:r>
              <a:rPr lang="en-GB" sz="2800" dirty="0" err="1" smtClean="0"/>
              <a:t>strategiska</a:t>
            </a:r>
            <a:r>
              <a:rPr lang="en-GB" sz="2800" dirty="0" smtClean="0"/>
              <a:t> </a:t>
            </a:r>
            <a:r>
              <a:rPr lang="en-GB" sz="2800" dirty="0" err="1" smtClean="0"/>
              <a:t>allianser</a:t>
            </a:r>
            <a:endParaRPr lang="en-GB" sz="2800" dirty="0" smtClean="0"/>
          </a:p>
          <a:p>
            <a:r>
              <a:rPr lang="en-GB" sz="2800" dirty="0" err="1" smtClean="0"/>
              <a:t>Vinnova</a:t>
            </a:r>
            <a:r>
              <a:rPr lang="en-GB" sz="2800" dirty="0" smtClean="0"/>
              <a:t> </a:t>
            </a:r>
            <a:r>
              <a:rPr lang="en-GB" sz="2800" dirty="0" err="1" smtClean="0"/>
              <a:t>finansierar</a:t>
            </a:r>
            <a:r>
              <a:rPr lang="en-GB" sz="2800" dirty="0" smtClean="0"/>
              <a:t> </a:t>
            </a:r>
            <a:r>
              <a:rPr lang="en-GB" sz="2800" dirty="0" err="1" smtClean="0"/>
              <a:t>projektet</a:t>
            </a:r>
            <a:r>
              <a:rPr lang="en-GB" sz="2800" dirty="0" smtClean="0"/>
              <a:t> </a:t>
            </a:r>
            <a:r>
              <a:rPr lang="en-GB" sz="2800" dirty="0" err="1" smtClean="0"/>
              <a:t>som</a:t>
            </a:r>
            <a:r>
              <a:rPr lang="en-GB" sz="2800" dirty="0" smtClean="0"/>
              <a:t> </a:t>
            </a:r>
            <a:r>
              <a:rPr lang="en-GB" sz="2800" dirty="0" err="1" smtClean="0"/>
              <a:t>drivs</a:t>
            </a:r>
            <a:r>
              <a:rPr lang="en-GB" sz="2800" dirty="0" smtClean="0"/>
              <a:t> </a:t>
            </a:r>
            <a:r>
              <a:rPr lang="en-GB" sz="2800" dirty="0" err="1" smtClean="0"/>
              <a:t>av</a:t>
            </a:r>
            <a:r>
              <a:rPr lang="en-GB" sz="2800" dirty="0" smtClean="0"/>
              <a:t> KTK </a:t>
            </a:r>
            <a:r>
              <a:rPr lang="en-GB" sz="2800" dirty="0" err="1" smtClean="0"/>
              <a:t>i</a:t>
            </a:r>
            <a:r>
              <a:rPr lang="en-GB" sz="2800" dirty="0" smtClean="0"/>
              <a:t> </a:t>
            </a:r>
            <a:r>
              <a:rPr lang="en-GB" sz="2800" dirty="0" err="1" smtClean="0"/>
              <a:t>samverkan</a:t>
            </a:r>
            <a:r>
              <a:rPr lang="en-GB" sz="2800" dirty="0"/>
              <a:t> med </a:t>
            </a:r>
            <a:r>
              <a:rPr lang="en-GB" sz="2800" dirty="0" smtClean="0"/>
              <a:t>Jönköping, Linköping, Lund, </a:t>
            </a:r>
            <a:r>
              <a:rPr lang="en-GB" sz="2800" dirty="0" err="1" smtClean="0"/>
              <a:t>Mälardalen</a:t>
            </a:r>
            <a:r>
              <a:rPr lang="en-GB" sz="2800" dirty="0" smtClean="0"/>
              <a:t>, Stockholm, SLU, Uppsala </a:t>
            </a:r>
            <a:r>
              <a:rPr lang="en-GB" sz="2800" dirty="0" err="1" smtClean="0"/>
              <a:t>och</a:t>
            </a:r>
            <a:r>
              <a:rPr lang="en-GB" sz="2800" dirty="0" smtClean="0"/>
              <a:t> </a:t>
            </a:r>
            <a:r>
              <a:rPr lang="en-GB" sz="2800" dirty="0" err="1" smtClean="0"/>
              <a:t>Umeå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39518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/>
          <p:cNvSpPr>
            <a:spLocks noChangeArrowheads="1"/>
          </p:cNvSpPr>
          <p:nvPr/>
        </p:nvSpPr>
        <p:spPr bwMode="auto">
          <a:xfrm>
            <a:off x="5635625" y="2404750"/>
            <a:ext cx="3505200" cy="426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63688" y="459975"/>
            <a:ext cx="6984776" cy="1143000"/>
          </a:xfrm>
        </p:spPr>
        <p:txBody>
          <a:bodyPr>
            <a:normAutofit/>
          </a:bodyPr>
          <a:lstStyle/>
          <a:p>
            <a:r>
              <a:rPr lang="en-GB" sz="3200" dirty="0" err="1" smtClean="0"/>
              <a:t>Strategisk</a:t>
            </a:r>
            <a:r>
              <a:rPr lang="en-GB" sz="3200" dirty="0" smtClean="0"/>
              <a:t> </a:t>
            </a:r>
            <a:r>
              <a:rPr lang="en-GB" sz="3200" dirty="0" err="1"/>
              <a:t>s</a:t>
            </a:r>
            <a:r>
              <a:rPr lang="en-GB" sz="3200" dirty="0" err="1" smtClean="0"/>
              <a:t>amverkan</a:t>
            </a:r>
            <a:r>
              <a:rPr lang="en-GB" sz="3200" dirty="0" smtClean="0"/>
              <a:t> </a:t>
            </a:r>
            <a:r>
              <a:rPr lang="en-GB" sz="3200" dirty="0" err="1" smtClean="0"/>
              <a:t>enligt</a:t>
            </a:r>
            <a:r>
              <a:rPr lang="en-GB" sz="3200" dirty="0" smtClean="0"/>
              <a:t> KLOSS </a:t>
            </a:r>
            <a:endParaRPr lang="en-GB" sz="32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57738" y="1770701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err="1"/>
              <a:t>Kännetecknas</a:t>
            </a:r>
            <a:r>
              <a:rPr lang="en-GB" sz="2800" dirty="0"/>
              <a:t> </a:t>
            </a:r>
            <a:r>
              <a:rPr lang="en-GB" sz="2800" dirty="0" err="1" smtClean="0"/>
              <a:t>av</a:t>
            </a:r>
            <a:r>
              <a:rPr lang="en-GB" sz="2800" dirty="0" smtClean="0"/>
              <a:t>:</a:t>
            </a:r>
            <a:endParaRPr lang="en-GB" sz="2800" dirty="0"/>
          </a:p>
          <a:p>
            <a:r>
              <a:rPr lang="en-GB" sz="2800" dirty="0" err="1"/>
              <a:t>Strategiskt</a:t>
            </a:r>
            <a:r>
              <a:rPr lang="en-GB" sz="2800" dirty="0"/>
              <a:t> </a:t>
            </a:r>
            <a:r>
              <a:rPr lang="en-GB" sz="2800" dirty="0" err="1"/>
              <a:t>ledningsengagemang</a:t>
            </a:r>
            <a:r>
              <a:rPr lang="en-GB" sz="2800" dirty="0"/>
              <a:t> </a:t>
            </a:r>
            <a:r>
              <a:rPr lang="en-GB" sz="2800" dirty="0" err="1"/>
              <a:t>på</a:t>
            </a:r>
            <a:r>
              <a:rPr lang="en-GB" sz="2800" dirty="0"/>
              <a:t> </a:t>
            </a:r>
            <a:r>
              <a:rPr lang="en-GB" sz="2800" dirty="0" err="1"/>
              <a:t>olika</a:t>
            </a:r>
            <a:r>
              <a:rPr lang="en-GB" sz="2800" dirty="0"/>
              <a:t> </a:t>
            </a:r>
            <a:r>
              <a:rPr lang="en-GB" sz="2800" dirty="0" err="1"/>
              <a:t>nivåer</a:t>
            </a:r>
            <a:endParaRPr lang="en-GB" sz="2800" dirty="0"/>
          </a:p>
          <a:p>
            <a:r>
              <a:rPr lang="en-GB" sz="2800" dirty="0" err="1"/>
              <a:t>Engagemang</a:t>
            </a:r>
            <a:r>
              <a:rPr lang="en-GB" sz="2800" dirty="0"/>
              <a:t> </a:t>
            </a:r>
            <a:r>
              <a:rPr lang="en-GB" sz="2800" dirty="0" err="1"/>
              <a:t>från</a:t>
            </a:r>
            <a:r>
              <a:rPr lang="en-GB" sz="2800" dirty="0"/>
              <a:t> </a:t>
            </a:r>
            <a:r>
              <a:rPr lang="en-GB" sz="2800" dirty="0" err="1"/>
              <a:t>forskare</a:t>
            </a:r>
            <a:r>
              <a:rPr lang="en-GB" sz="2800" dirty="0"/>
              <a:t> </a:t>
            </a:r>
            <a:r>
              <a:rPr lang="en-GB" sz="2800" dirty="0" err="1"/>
              <a:t>och</a:t>
            </a:r>
            <a:r>
              <a:rPr lang="en-GB" sz="2800" dirty="0"/>
              <a:t> </a:t>
            </a:r>
            <a:r>
              <a:rPr lang="en-GB" sz="2800" dirty="0" err="1"/>
              <a:t>lärare</a:t>
            </a:r>
            <a:r>
              <a:rPr lang="en-GB" sz="2800" dirty="0"/>
              <a:t>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verksamheten</a:t>
            </a:r>
            <a:endParaRPr lang="en-GB" sz="2800" dirty="0"/>
          </a:p>
          <a:p>
            <a:r>
              <a:rPr lang="en-GB" sz="2800" dirty="0" err="1"/>
              <a:t>Systematiska</a:t>
            </a:r>
            <a:r>
              <a:rPr lang="en-GB" sz="2800" dirty="0"/>
              <a:t> </a:t>
            </a:r>
            <a:r>
              <a:rPr lang="en-GB" sz="2800" dirty="0" err="1"/>
              <a:t>arbetssätt</a:t>
            </a:r>
            <a:r>
              <a:rPr lang="en-GB" sz="2800" dirty="0"/>
              <a:t> </a:t>
            </a:r>
            <a:r>
              <a:rPr lang="en-GB" sz="2800" dirty="0" err="1"/>
              <a:t>och</a:t>
            </a:r>
            <a:r>
              <a:rPr lang="en-GB" sz="2800" dirty="0"/>
              <a:t> </a:t>
            </a:r>
            <a:r>
              <a:rPr lang="en-GB" sz="2800" dirty="0" smtClean="0"/>
              <a:t>processer</a:t>
            </a:r>
            <a:endParaRPr lang="en-GB" sz="2800" dirty="0"/>
          </a:p>
          <a:p>
            <a:r>
              <a:rPr lang="en-GB" sz="2800" dirty="0" err="1"/>
              <a:t>Långsiktiga</a:t>
            </a:r>
            <a:r>
              <a:rPr lang="en-GB" sz="2800" dirty="0"/>
              <a:t> </a:t>
            </a:r>
            <a:r>
              <a:rPr lang="en-GB" sz="2800" dirty="0" err="1"/>
              <a:t>relationer</a:t>
            </a:r>
            <a:r>
              <a:rPr lang="en-GB" sz="2800" dirty="0"/>
              <a:t> </a:t>
            </a:r>
            <a:r>
              <a:rPr lang="en-GB" sz="2800" dirty="0" err="1"/>
              <a:t>och</a:t>
            </a:r>
            <a:r>
              <a:rPr lang="en-GB" sz="2800" dirty="0"/>
              <a:t> </a:t>
            </a:r>
            <a:r>
              <a:rPr lang="en-GB" sz="2800" dirty="0" err="1"/>
              <a:t>partnerskap</a:t>
            </a:r>
            <a:endParaRPr lang="en-GB" sz="2800" dirty="0"/>
          </a:p>
          <a:p>
            <a:r>
              <a:rPr lang="en-GB" sz="2800" dirty="0" err="1"/>
              <a:t>Faktabaserade</a:t>
            </a:r>
            <a:r>
              <a:rPr lang="en-GB" sz="2800" dirty="0"/>
              <a:t> </a:t>
            </a:r>
            <a:r>
              <a:rPr lang="en-GB" sz="2800" dirty="0" err="1"/>
              <a:t>beslut</a:t>
            </a:r>
            <a:r>
              <a:rPr lang="en-GB" sz="2800" dirty="0"/>
              <a:t> </a:t>
            </a:r>
            <a:r>
              <a:rPr lang="en-GB" sz="2800" dirty="0" err="1"/>
              <a:t>och</a:t>
            </a:r>
            <a:r>
              <a:rPr lang="en-GB" sz="2800" dirty="0"/>
              <a:t> former </a:t>
            </a:r>
            <a:r>
              <a:rPr lang="en-GB" sz="2800" dirty="0" err="1"/>
              <a:t>för</a:t>
            </a:r>
            <a:r>
              <a:rPr lang="en-GB" sz="2800" dirty="0"/>
              <a:t> </a:t>
            </a:r>
            <a:r>
              <a:rPr lang="en-GB" sz="2800" dirty="0" err="1"/>
              <a:t>ständig</a:t>
            </a:r>
            <a:r>
              <a:rPr lang="en-GB" sz="2800" dirty="0"/>
              <a:t> </a:t>
            </a:r>
            <a:r>
              <a:rPr lang="en-GB" sz="2800" dirty="0" err="1"/>
              <a:t>förbättring</a:t>
            </a:r>
            <a:endParaRPr lang="en-GB" sz="2800" dirty="0"/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93998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/>
          <p:cNvSpPr>
            <a:spLocks noChangeArrowheads="1"/>
          </p:cNvSpPr>
          <p:nvPr/>
        </p:nvSpPr>
        <p:spPr bwMode="auto">
          <a:xfrm>
            <a:off x="5635625" y="2404750"/>
            <a:ext cx="3505200" cy="426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63688" y="459975"/>
            <a:ext cx="6984776" cy="1143000"/>
          </a:xfrm>
        </p:spPr>
        <p:txBody>
          <a:bodyPr>
            <a:normAutofit/>
          </a:bodyPr>
          <a:lstStyle/>
          <a:p>
            <a:r>
              <a:rPr lang="en-GB" sz="3200" dirty="0" err="1" smtClean="0"/>
              <a:t>Inspel</a:t>
            </a:r>
            <a:r>
              <a:rPr lang="en-GB" sz="3200" dirty="0" smtClean="0"/>
              <a:t> </a:t>
            </a:r>
            <a:r>
              <a:rPr lang="en-GB" sz="3200" dirty="0" err="1" smtClean="0"/>
              <a:t>i</a:t>
            </a:r>
            <a:r>
              <a:rPr lang="en-GB" sz="3200" dirty="0" smtClean="0"/>
              <a:t> </a:t>
            </a:r>
            <a:r>
              <a:rPr lang="en-GB" sz="3200" dirty="0" err="1" smtClean="0"/>
              <a:t>fördelningsmodellfrågan</a:t>
            </a:r>
            <a:endParaRPr lang="en-GB" sz="32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57738" y="1770701"/>
            <a:ext cx="8229600" cy="4525963"/>
          </a:xfrm>
        </p:spPr>
        <p:txBody>
          <a:bodyPr/>
          <a:lstStyle/>
          <a:p>
            <a:r>
              <a:rPr lang="en-GB" sz="2800" dirty="0" err="1" smtClean="0"/>
              <a:t>Lärosätena</a:t>
            </a:r>
            <a:r>
              <a:rPr lang="en-GB" sz="2800" dirty="0" smtClean="0"/>
              <a:t> (</a:t>
            </a:r>
            <a:r>
              <a:rPr lang="en-GB" sz="2800" dirty="0" err="1" smtClean="0"/>
              <a:t>sammantagna</a:t>
            </a:r>
            <a:r>
              <a:rPr lang="en-GB" sz="2800" dirty="0" smtClean="0"/>
              <a:t>) </a:t>
            </a:r>
            <a:r>
              <a:rPr lang="en-GB" sz="2800" dirty="0" err="1" smtClean="0"/>
              <a:t>behöver</a:t>
            </a:r>
            <a:r>
              <a:rPr lang="en-GB" sz="2800" dirty="0" smtClean="0"/>
              <a:t> </a:t>
            </a:r>
            <a:r>
              <a:rPr lang="en-GB" sz="2800" dirty="0" err="1" smtClean="0"/>
              <a:t>minst</a:t>
            </a:r>
            <a:r>
              <a:rPr lang="en-GB" sz="2800" dirty="0" smtClean="0"/>
              <a:t> 500 </a:t>
            </a:r>
            <a:r>
              <a:rPr lang="en-GB" sz="2800" dirty="0" err="1" smtClean="0"/>
              <a:t>msek</a:t>
            </a:r>
            <a:r>
              <a:rPr lang="en-GB" sz="2800" dirty="0" smtClean="0"/>
              <a:t>/</a:t>
            </a:r>
            <a:r>
              <a:rPr lang="en-GB" sz="2800" dirty="0" err="1" smtClean="0"/>
              <a:t>år</a:t>
            </a:r>
            <a:r>
              <a:rPr lang="en-GB" sz="2800" dirty="0" smtClean="0"/>
              <a:t> </a:t>
            </a:r>
            <a:r>
              <a:rPr lang="en-GB" sz="2800" dirty="0" err="1" smtClean="0"/>
              <a:t>för</a:t>
            </a:r>
            <a:r>
              <a:rPr lang="en-GB" sz="2800" dirty="0" smtClean="0"/>
              <a:t> </a:t>
            </a:r>
            <a:r>
              <a:rPr lang="en-GB" sz="2800" dirty="0" err="1" smtClean="0"/>
              <a:t>att</a:t>
            </a:r>
            <a:r>
              <a:rPr lang="en-GB" sz="2800" dirty="0" smtClean="0"/>
              <a:t> </a:t>
            </a:r>
            <a:r>
              <a:rPr lang="en-GB" sz="2800" dirty="0" err="1" smtClean="0"/>
              <a:t>finansiera</a:t>
            </a:r>
            <a:r>
              <a:rPr lang="en-GB" sz="2800" dirty="0" smtClean="0"/>
              <a:t> </a:t>
            </a:r>
            <a:r>
              <a:rPr lang="en-GB" sz="2800" dirty="0" err="1" smtClean="0"/>
              <a:t>det</a:t>
            </a:r>
            <a:r>
              <a:rPr lang="en-GB" sz="2800" dirty="0" smtClean="0"/>
              <a:t> </a:t>
            </a:r>
            <a:r>
              <a:rPr lang="en-GB" sz="2800" dirty="0" err="1" smtClean="0"/>
              <a:t>organiserade</a:t>
            </a:r>
            <a:r>
              <a:rPr lang="en-GB" sz="2800" dirty="0" smtClean="0"/>
              <a:t> </a:t>
            </a:r>
            <a:r>
              <a:rPr lang="en-GB" sz="2800" dirty="0" err="1" smtClean="0"/>
              <a:t>samverkansstödet</a:t>
            </a:r>
            <a:endParaRPr lang="en-GB" sz="2800" dirty="0" smtClean="0"/>
          </a:p>
          <a:p>
            <a:r>
              <a:rPr lang="en-GB" sz="2800" dirty="0" err="1" smtClean="0"/>
              <a:t>Viktigare</a:t>
            </a:r>
            <a:r>
              <a:rPr lang="en-GB" sz="2800" dirty="0" smtClean="0"/>
              <a:t> </a:t>
            </a:r>
            <a:r>
              <a:rPr lang="en-GB" sz="2800" dirty="0" err="1" smtClean="0"/>
              <a:t>att</a:t>
            </a:r>
            <a:r>
              <a:rPr lang="en-GB" sz="2800" dirty="0" smtClean="0"/>
              <a:t> </a:t>
            </a:r>
            <a:r>
              <a:rPr lang="en-GB" sz="2800" dirty="0" err="1" smtClean="0"/>
              <a:t>diskutera</a:t>
            </a:r>
            <a:r>
              <a:rPr lang="en-GB" sz="2800" dirty="0" smtClean="0"/>
              <a:t> </a:t>
            </a:r>
            <a:r>
              <a:rPr lang="en-GB" sz="2800" dirty="0" err="1" smtClean="0"/>
              <a:t>hur</a:t>
            </a:r>
            <a:r>
              <a:rPr lang="en-GB" sz="2800" dirty="0" smtClean="0"/>
              <a:t> </a:t>
            </a:r>
            <a:r>
              <a:rPr lang="en-GB" sz="2800" dirty="0" err="1" smtClean="0"/>
              <a:t>dessa</a:t>
            </a:r>
            <a:r>
              <a:rPr lang="en-GB" sz="2800" dirty="0" smtClean="0"/>
              <a:t> </a:t>
            </a:r>
            <a:r>
              <a:rPr lang="en-GB" sz="2800" dirty="0" err="1" smtClean="0"/>
              <a:t>resurser</a:t>
            </a:r>
            <a:r>
              <a:rPr lang="en-GB" sz="2800" dirty="0" smtClean="0"/>
              <a:t> </a:t>
            </a:r>
            <a:r>
              <a:rPr lang="en-GB" sz="2800" dirty="0" err="1" smtClean="0"/>
              <a:t>ska</a:t>
            </a:r>
            <a:r>
              <a:rPr lang="en-GB" sz="2800" dirty="0" smtClean="0"/>
              <a:t> </a:t>
            </a:r>
            <a:r>
              <a:rPr lang="en-GB" sz="2800" dirty="0" err="1" smtClean="0"/>
              <a:t>kanaliseras</a:t>
            </a:r>
            <a:r>
              <a:rPr lang="en-GB" sz="2800" dirty="0" smtClean="0"/>
              <a:t> till </a:t>
            </a:r>
            <a:r>
              <a:rPr lang="en-GB" sz="2800" dirty="0" err="1" smtClean="0"/>
              <a:t>lärosätena</a:t>
            </a:r>
            <a:r>
              <a:rPr lang="en-GB" sz="2800" dirty="0" smtClean="0"/>
              <a:t> </a:t>
            </a:r>
            <a:r>
              <a:rPr lang="en-GB" sz="2800" dirty="0" err="1" smtClean="0"/>
              <a:t>än</a:t>
            </a:r>
            <a:r>
              <a:rPr lang="en-GB" sz="2800" dirty="0" smtClean="0"/>
              <a:t> </a:t>
            </a:r>
            <a:r>
              <a:rPr lang="en-GB" sz="2800" dirty="0" err="1" smtClean="0"/>
              <a:t>hur</a:t>
            </a:r>
            <a:r>
              <a:rPr lang="en-GB" sz="2800" dirty="0" smtClean="0"/>
              <a:t> den </a:t>
            </a:r>
            <a:r>
              <a:rPr lang="en-GB" sz="2800" dirty="0" err="1" smtClean="0"/>
              <a:t>skall</a:t>
            </a:r>
            <a:r>
              <a:rPr lang="en-GB" sz="2800" dirty="0" smtClean="0"/>
              <a:t> </a:t>
            </a:r>
            <a:r>
              <a:rPr lang="en-GB" sz="2800" dirty="0" err="1" smtClean="0"/>
              <a:t>fördelas</a:t>
            </a:r>
            <a:r>
              <a:rPr lang="en-GB" sz="2800" dirty="0" smtClean="0"/>
              <a:t>/</a:t>
            </a:r>
            <a:r>
              <a:rPr lang="en-GB" sz="2800" dirty="0" err="1" smtClean="0"/>
              <a:t>omfördelas</a:t>
            </a:r>
            <a:endParaRPr lang="en-GB" sz="2800" dirty="0" smtClean="0"/>
          </a:p>
          <a:p>
            <a:r>
              <a:rPr lang="en-GB" sz="2800" dirty="0" smtClean="0"/>
              <a:t>All </a:t>
            </a:r>
            <a:r>
              <a:rPr lang="en-GB" sz="2800" dirty="0" err="1" smtClean="0"/>
              <a:t>värdering</a:t>
            </a:r>
            <a:r>
              <a:rPr lang="en-GB" sz="2800" dirty="0" smtClean="0"/>
              <a:t> </a:t>
            </a:r>
            <a:r>
              <a:rPr lang="en-GB" sz="2800" dirty="0" err="1" smtClean="0"/>
              <a:t>måste</a:t>
            </a:r>
            <a:r>
              <a:rPr lang="en-GB" sz="2800" dirty="0" smtClean="0"/>
              <a:t> </a:t>
            </a:r>
            <a:r>
              <a:rPr lang="en-GB" sz="2800" dirty="0" err="1" smtClean="0"/>
              <a:t>utgå</a:t>
            </a:r>
            <a:r>
              <a:rPr lang="en-GB" sz="2800" dirty="0" smtClean="0"/>
              <a:t> </a:t>
            </a:r>
            <a:r>
              <a:rPr lang="en-GB" sz="2800" dirty="0" err="1" smtClean="0"/>
              <a:t>från</a:t>
            </a:r>
            <a:r>
              <a:rPr lang="en-GB" sz="2800" dirty="0" smtClean="0"/>
              <a:t> </a:t>
            </a:r>
            <a:r>
              <a:rPr lang="en-GB" sz="2800" dirty="0" err="1" smtClean="0"/>
              <a:t>brett</a:t>
            </a:r>
            <a:r>
              <a:rPr lang="en-GB" sz="2800" dirty="0" smtClean="0"/>
              <a:t> </a:t>
            </a:r>
            <a:r>
              <a:rPr lang="en-GB" sz="2800" dirty="0" err="1" smtClean="0"/>
              <a:t>perspektiv</a:t>
            </a:r>
            <a:r>
              <a:rPr lang="en-GB" sz="2800" dirty="0" smtClean="0"/>
              <a:t> </a:t>
            </a:r>
            <a:r>
              <a:rPr lang="en-GB" sz="2800" dirty="0" err="1" smtClean="0"/>
              <a:t>på</a:t>
            </a:r>
            <a:r>
              <a:rPr lang="en-GB" sz="2800" dirty="0" smtClean="0"/>
              <a:t> </a:t>
            </a:r>
            <a:r>
              <a:rPr lang="en-GB" sz="2800" dirty="0" err="1" smtClean="0"/>
              <a:t>samverkan</a:t>
            </a:r>
            <a:r>
              <a:rPr lang="en-GB" sz="2800" dirty="0" smtClean="0"/>
              <a:t>, </a:t>
            </a:r>
            <a:r>
              <a:rPr lang="en-GB" sz="2800" dirty="0" err="1" smtClean="0"/>
              <a:t>och</a:t>
            </a:r>
            <a:r>
              <a:rPr lang="en-GB" sz="2800" dirty="0" smtClean="0"/>
              <a:t> “</a:t>
            </a:r>
            <a:r>
              <a:rPr lang="en-GB" sz="2800" dirty="0" err="1" smtClean="0"/>
              <a:t>fältnormalisering</a:t>
            </a:r>
            <a:r>
              <a:rPr lang="en-GB" sz="2800" dirty="0" smtClean="0"/>
              <a:t>”</a:t>
            </a:r>
          </a:p>
          <a:p>
            <a:r>
              <a:rPr lang="en-GB" sz="2800" dirty="0" err="1" smtClean="0"/>
              <a:t>Kvalitativ</a:t>
            </a:r>
            <a:r>
              <a:rPr lang="en-GB" sz="2800" dirty="0" smtClean="0"/>
              <a:t> </a:t>
            </a:r>
            <a:r>
              <a:rPr lang="en-GB" sz="2800" dirty="0" err="1" smtClean="0"/>
              <a:t>helhetsbedömning</a:t>
            </a:r>
            <a:r>
              <a:rPr lang="en-GB" sz="2800" dirty="0"/>
              <a:t> </a:t>
            </a:r>
            <a:r>
              <a:rPr lang="en-GB" sz="2800" dirty="0" err="1" smtClean="0"/>
              <a:t>snarare</a:t>
            </a:r>
            <a:r>
              <a:rPr lang="en-GB" sz="2800" dirty="0" smtClean="0"/>
              <a:t> </a:t>
            </a:r>
            <a:r>
              <a:rPr lang="en-GB" sz="2800" dirty="0" err="1" smtClean="0"/>
              <a:t>än</a:t>
            </a:r>
            <a:r>
              <a:rPr lang="en-GB" sz="2800" dirty="0" smtClean="0"/>
              <a:t> </a:t>
            </a:r>
            <a:r>
              <a:rPr lang="en-GB" sz="2800" dirty="0" err="1" smtClean="0"/>
              <a:t>indikatorbaserad</a:t>
            </a:r>
            <a:r>
              <a:rPr lang="en-GB" sz="2800" dirty="0" smtClean="0"/>
              <a:t> “</a:t>
            </a:r>
            <a:r>
              <a:rPr lang="en-GB" sz="2800" dirty="0" err="1" smtClean="0"/>
              <a:t>räknesnurra</a:t>
            </a:r>
            <a:r>
              <a:rPr lang="en-GB" sz="2800" dirty="0" smtClean="0"/>
              <a:t>”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703720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niversitetets mall">
  <a:themeElements>
    <a:clrScheme name="PresentationAW.potx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tionAW.potx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erling" pitchFamily="18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erling" pitchFamily="18" charset="0"/>
            <a:ea typeface="ＭＳ Ｐゴシック" charset="-128"/>
          </a:defRPr>
        </a:defPPr>
      </a:lstStyle>
    </a:lnDef>
  </a:objectDefaults>
  <a:extraClrSchemeLst>
    <a:extraClrScheme>
      <a:clrScheme name="PresentationAW.potx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AW.potx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AW.potx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AW.potx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AW.potx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AW.potx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AW.potx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AW.potx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AW.potx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AW.potx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AW.potx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AW.potx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Universitetets mall</Template>
  <TotalTime>740</TotalTime>
  <Words>550</Words>
  <Application>Microsoft Office PowerPoint</Application>
  <PresentationFormat>Bildspel på skärmen (4:3)</PresentationFormat>
  <Paragraphs>133</Paragraphs>
  <Slides>18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18</vt:i4>
      </vt:variant>
    </vt:vector>
  </HeadingPairs>
  <TitlesOfParts>
    <vt:vector size="19" baseType="lpstr">
      <vt:lpstr>Universitetets mall</vt:lpstr>
      <vt:lpstr>Hur samverkan borde bedömas – och lite om hur vi arbetar i Uppsala tillsammans med andra lärosäten …  Anders Malmberg Prorektor, UU</vt:lpstr>
      <vt:lpstr>Svensk kontext:  Regeringen vill stimulera både forskningskvalitet och nyttiggörande</vt:lpstr>
      <vt:lpstr>Principiell utgångspunkt: </vt:lpstr>
      <vt:lpstr> Vad menas med att ett lärosäte är duktigt på samverkan / nyttigörande?</vt:lpstr>
      <vt:lpstr>Uppsalaregionens innovations- och samverkansstöd</vt:lpstr>
      <vt:lpstr>Hur bedöma/mäta/värdera “samverkanssystem”  på lärosätesnivå?</vt:lpstr>
      <vt:lpstr>Samverkansaktiviteter</vt:lpstr>
      <vt:lpstr>Samverkansaktiviteter</vt:lpstr>
      <vt:lpstr>Samverkansaktiviteter</vt:lpstr>
      <vt:lpstr>Tre goda samverkansexempel med koppling till UU</vt:lpstr>
      <vt:lpstr>PowerPoint-presentation</vt:lpstr>
      <vt:lpstr>PowerPoint-presentation</vt:lpstr>
      <vt:lpstr>PowerPoint-presentation</vt:lpstr>
      <vt:lpstr>PowerPoint-presentation</vt:lpstr>
      <vt:lpstr>Nästa steg: Step-Up</vt:lpstr>
      <vt:lpstr>Bredare ansats:  Kunskapsutbyte och Lärande om Strategisk Samverkan (KLOSS ) </vt:lpstr>
      <vt:lpstr>Strategisk samverkan enligt KLOSS </vt:lpstr>
      <vt:lpstr>Inspel i fördelningsmodellfrågan</vt:lpstr>
    </vt:vector>
  </TitlesOfParts>
  <Company>Uppsala Universitet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Anders Malmberg</dc:creator>
  <cp:lastModifiedBy>Laila Abdallah (Sveriges Ingenjörer)</cp:lastModifiedBy>
  <cp:revision>118</cp:revision>
  <dcterms:created xsi:type="dcterms:W3CDTF">2013-08-29T09:38:43Z</dcterms:created>
  <dcterms:modified xsi:type="dcterms:W3CDTF">2014-03-05T10:41:08Z</dcterms:modified>
</cp:coreProperties>
</file>